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42" r:id="rId2"/>
    <p:sldId id="36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5CDDE-BF40-4173-9555-603FBCEFCC6E}" v="16" dt="2024-04-18T10:32:58.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92" autoAdjust="0"/>
    <p:restoredTop sz="86447"/>
  </p:normalViewPr>
  <p:slideViewPr>
    <p:cSldViewPr snapToGrid="0" snapToObjects="1">
      <p:cViewPr varScale="1">
        <p:scale>
          <a:sx n="108" d="100"/>
          <a:sy n="108" d="100"/>
        </p:scale>
        <p:origin x="106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161740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86498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jp.smartsheet.com/try-it?trp=78156"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抽象的な白い幾何学テクスチャー">
            <a:extLst>
              <a:ext uri="{FF2B5EF4-FFF2-40B4-BE49-F238E27FC236}">
                <a16:creationId xmlns:a16="http://schemas.microsoft.com/office/drawing/2014/main" id="{7D547EB1-1706-F587-68FF-AAB17A4009C2}"/>
              </a:ext>
            </a:extLst>
          </p:cNvPr>
          <p:cNvPicPr>
            <a:picLocks noChangeAspect="1"/>
          </p:cNvPicPr>
          <p:nvPr/>
        </p:nvPicPr>
        <p:blipFill>
          <a:blip r:embed="rId3"/>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8666000" cy="461665"/>
          </a:xfrm>
          <a:prstGeom prst="rect">
            <a:avLst/>
          </a:prstGeom>
          <a:noFill/>
        </p:spPr>
        <p:txBody>
          <a:bodyPr wrap="square" rtlCol="0">
            <a:spAutoFit/>
          </a:bodyPr>
          <a:lstStyle/>
          <a:p>
            <a:pPr rtl="0"/>
            <a:r>
              <a:rPr lang="ja-JP" sz="2400" b="1" dirty="0">
                <a:solidFill>
                  <a:schemeClr val="tx1">
                    <a:lumMod val="65000"/>
                    <a:lumOff val="35000"/>
                  </a:schemeClr>
                </a:solidFill>
                <a:latin typeface="Century Gothic" panose="020B0502020202020204" pitchFamily="34" charset="0"/>
                <a:ea typeface="MS PGothic" panose="020B0600070205080204" pitchFamily="34" charset="-128"/>
              </a:rPr>
              <a:t>PowerPoint 形式の社会的企業キャンバス テンプレート サンプル</a:t>
            </a:r>
          </a:p>
        </p:txBody>
      </p:sp>
      <p:sp>
        <p:nvSpPr>
          <p:cNvPr id="6" name="TextBox 5">
            <a:extLst>
              <a:ext uri="{FF2B5EF4-FFF2-40B4-BE49-F238E27FC236}">
                <a16:creationId xmlns:a16="http://schemas.microsoft.com/office/drawing/2014/main" id="{56DA1273-9399-6D3B-581D-43B6CB212F8F}"/>
              </a:ext>
            </a:extLst>
          </p:cNvPr>
          <p:cNvSpPr txBox="1"/>
          <p:nvPr/>
        </p:nvSpPr>
        <p:spPr>
          <a:xfrm>
            <a:off x="387606" y="5842251"/>
            <a:ext cx="11416787" cy="646331"/>
          </a:xfrm>
          <a:prstGeom prst="rect">
            <a:avLst/>
          </a:prstGeom>
          <a:noFill/>
        </p:spPr>
        <p:txBody>
          <a:bodyPr wrap="square">
            <a:spAutoFit/>
          </a:bodyPr>
          <a:lstStyle/>
          <a:p>
            <a:pPr rtl="0"/>
            <a:r>
              <a:rPr lang="ja-JP" dirty="0">
                <a:solidFill>
                  <a:schemeClr val="tx1">
                    <a:lumMod val="65000"/>
                    <a:lumOff val="35000"/>
                  </a:schemeClr>
                </a:solidFill>
                <a:latin typeface="Century Gothic" panose="020B0502020202020204" pitchFamily="34" charset="0"/>
                <a:ea typeface="MS PGothic" panose="020B0600070205080204" pitchFamily="34" charset="-128"/>
              </a:rPr>
              <a:t>以下の指示に従うことで、社会的企業の包括的なビジネス モデルを作成し、社会的目標と持続可能なビジネス慣行を連携させることができます。</a:t>
            </a:r>
          </a:p>
        </p:txBody>
      </p:sp>
      <p:pic>
        <p:nvPicPr>
          <p:cNvPr id="10" name="Picture 9">
            <a:extLst>
              <a:ext uri="{FF2B5EF4-FFF2-40B4-BE49-F238E27FC236}">
                <a16:creationId xmlns:a16="http://schemas.microsoft.com/office/drawing/2014/main" id="{B372360C-0911-9236-87D2-F8EB4F295542}"/>
              </a:ext>
            </a:extLst>
          </p:cNvPr>
          <p:cNvPicPr>
            <a:picLocks noChangeAspect="1"/>
          </p:cNvPicPr>
          <p:nvPr/>
        </p:nvPicPr>
        <p:blipFill>
          <a:blip r:embed="rId4"/>
          <a:srcRect/>
          <a:stretch/>
        </p:blipFill>
        <p:spPr>
          <a:xfrm>
            <a:off x="3924343" y="1297267"/>
            <a:ext cx="7858010" cy="3998156"/>
          </a:xfrm>
          <a:prstGeom prst="rect">
            <a:avLst/>
          </a:prstGeom>
          <a:effectLst>
            <a:outerShdw blurRad="50800" dist="38100" dir="2700000" algn="tl" rotWithShape="0">
              <a:prstClr val="black">
                <a:alpha val="40000"/>
              </a:prstClr>
            </a:outerShdw>
          </a:effectLst>
        </p:spPr>
      </p:pic>
      <p:pic>
        <p:nvPicPr>
          <p:cNvPr id="2" name="Picture 1">
            <a:hlinkClick r:id="rId5"/>
            <a:extLst>
              <a:ext uri="{FF2B5EF4-FFF2-40B4-BE49-F238E27FC236}">
                <a16:creationId xmlns:a16="http://schemas.microsoft.com/office/drawing/2014/main" id="{C3DFF57D-17D3-D606-1EB5-EAEFCF7F5314}"/>
              </a:ext>
            </a:extLst>
          </p:cNvPr>
          <p:cNvPicPr>
            <a:picLocks noChangeAspect="1"/>
          </p:cNvPicPr>
          <p:nvPr/>
        </p:nvPicPr>
        <p:blipFill>
          <a:blip r:embed="rId6"/>
          <a:srcRect/>
          <a:stretch/>
        </p:blipFill>
        <p:spPr>
          <a:xfrm>
            <a:off x="9268546" y="255184"/>
            <a:ext cx="2513807" cy="49998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08E4D12-FA71-DF25-BC26-A187B9813932}"/>
              </a:ext>
            </a:extLst>
          </p:cNvPr>
          <p:cNvSpPr txBox="1"/>
          <p:nvPr/>
        </p:nvSpPr>
        <p:spPr>
          <a:xfrm>
            <a:off x="161597" y="111009"/>
            <a:ext cx="11838949" cy="523220"/>
          </a:xfrm>
          <a:prstGeom prst="rect">
            <a:avLst/>
          </a:prstGeom>
          <a:noFill/>
        </p:spPr>
        <p:txBody>
          <a:bodyPr wrap="square" rtlCol="0">
            <a:spAutoFit/>
          </a:bodyPr>
          <a:lstStyle/>
          <a:p>
            <a:pPr rtl="0"/>
            <a:r>
              <a:rPr lang="ja-JP" sz="2800" dirty="0">
                <a:solidFill>
                  <a:schemeClr val="tx1">
                    <a:lumMod val="65000"/>
                    <a:lumOff val="35000"/>
                  </a:schemeClr>
                </a:solidFill>
                <a:latin typeface="Century Gothic" panose="020B0502020202020204" pitchFamily="34" charset="0"/>
                <a:ea typeface="MS PGothic" panose="020B0600070205080204" pitchFamily="34" charset="-128"/>
              </a:rPr>
              <a:t>社会的企業ビジネス モデル キャンバス テンプレート サンプル</a:t>
            </a:r>
          </a:p>
        </p:txBody>
      </p:sp>
      <p:graphicFrame>
        <p:nvGraphicFramePr>
          <p:cNvPr id="11" name="Table 10">
            <a:extLst>
              <a:ext uri="{FF2B5EF4-FFF2-40B4-BE49-F238E27FC236}">
                <a16:creationId xmlns:a16="http://schemas.microsoft.com/office/drawing/2014/main" id="{214F63F6-B5B2-5F4B-D8C5-B58E6559DE12}"/>
              </a:ext>
            </a:extLst>
          </p:cNvPr>
          <p:cNvGraphicFramePr>
            <a:graphicFrameLocks noGrp="1"/>
          </p:cNvGraphicFramePr>
          <p:nvPr>
            <p:extLst>
              <p:ext uri="{D42A27DB-BD31-4B8C-83A1-F6EECF244321}">
                <p14:modId xmlns:p14="http://schemas.microsoft.com/office/powerpoint/2010/main" val="4024424869"/>
              </p:ext>
            </p:extLst>
          </p:nvPr>
        </p:nvGraphicFramePr>
        <p:xfrm>
          <a:off x="237459" y="740665"/>
          <a:ext cx="11717081" cy="5866684"/>
        </p:xfrm>
        <a:graphic>
          <a:graphicData uri="http://schemas.openxmlformats.org/drawingml/2006/table">
            <a:tbl>
              <a:tblPr/>
              <a:tblGrid>
                <a:gridCol w="1357774">
                  <a:extLst>
                    <a:ext uri="{9D8B030D-6E8A-4147-A177-3AD203B41FA5}">
                      <a16:colId xmlns:a16="http://schemas.microsoft.com/office/drawing/2014/main" val="3982309880"/>
                    </a:ext>
                  </a:extLst>
                </a:gridCol>
                <a:gridCol w="2413819">
                  <a:extLst>
                    <a:ext uri="{9D8B030D-6E8A-4147-A177-3AD203B41FA5}">
                      <a16:colId xmlns:a16="http://schemas.microsoft.com/office/drawing/2014/main" val="2636693361"/>
                    </a:ext>
                  </a:extLst>
                </a:gridCol>
                <a:gridCol w="201151">
                  <a:extLst>
                    <a:ext uri="{9D8B030D-6E8A-4147-A177-3AD203B41FA5}">
                      <a16:colId xmlns:a16="http://schemas.microsoft.com/office/drawing/2014/main" val="1549476588"/>
                    </a:ext>
                  </a:extLst>
                </a:gridCol>
                <a:gridCol w="1357774">
                  <a:extLst>
                    <a:ext uri="{9D8B030D-6E8A-4147-A177-3AD203B41FA5}">
                      <a16:colId xmlns:a16="http://schemas.microsoft.com/office/drawing/2014/main" val="541588692"/>
                    </a:ext>
                  </a:extLst>
                </a:gridCol>
                <a:gridCol w="2413819">
                  <a:extLst>
                    <a:ext uri="{9D8B030D-6E8A-4147-A177-3AD203B41FA5}">
                      <a16:colId xmlns:a16="http://schemas.microsoft.com/office/drawing/2014/main" val="843944747"/>
                    </a:ext>
                  </a:extLst>
                </a:gridCol>
                <a:gridCol w="201151">
                  <a:extLst>
                    <a:ext uri="{9D8B030D-6E8A-4147-A177-3AD203B41FA5}">
                      <a16:colId xmlns:a16="http://schemas.microsoft.com/office/drawing/2014/main" val="3095958151"/>
                    </a:ext>
                  </a:extLst>
                </a:gridCol>
                <a:gridCol w="1357774">
                  <a:extLst>
                    <a:ext uri="{9D8B030D-6E8A-4147-A177-3AD203B41FA5}">
                      <a16:colId xmlns:a16="http://schemas.microsoft.com/office/drawing/2014/main" val="1836716549"/>
                    </a:ext>
                  </a:extLst>
                </a:gridCol>
                <a:gridCol w="2413819">
                  <a:extLst>
                    <a:ext uri="{9D8B030D-6E8A-4147-A177-3AD203B41FA5}">
                      <a16:colId xmlns:a16="http://schemas.microsoft.com/office/drawing/2014/main" val="255500001"/>
                    </a:ext>
                  </a:extLst>
                </a:gridCol>
              </a:tblGrid>
              <a:tr h="1043385">
                <a:tc>
                  <a:txBody>
                    <a:bodyPr/>
                    <a:lstStyle/>
                    <a:p>
                      <a:pPr algn="l" rtl="0" fontAlgn="ctr"/>
                      <a:r>
                        <a:rPr lang="ja-JP" sz="1400" b="0" i="0" u="none" strike="noStrike" dirty="0">
                          <a:solidFill>
                            <a:srgbClr val="FFFFFF"/>
                          </a:solidFill>
                          <a:effectLst/>
                          <a:latin typeface="Century Gothic" panose="020B0502020202020204" pitchFamily="34" charset="0"/>
                          <a:ea typeface="MS PGothic" panose="020B0600070205080204" pitchFamily="34" charset="-128"/>
                        </a:rPr>
                        <a:t>1. 社会的</a:t>
                      </a:r>
                      <a:br>
                        <a:rPr lang="en-US" altLang="ja-JP" sz="1400" b="0" i="0" u="none" strike="noStrike" dirty="0">
                          <a:solidFill>
                            <a:srgbClr val="FFFFFF"/>
                          </a:solidFill>
                          <a:effectLst/>
                          <a:latin typeface="Century Gothic" panose="020B0502020202020204" pitchFamily="34" charset="0"/>
                          <a:ea typeface="MS PGothic" panose="020B0600070205080204" pitchFamily="34" charset="-128"/>
                        </a:rPr>
                      </a:br>
                      <a:r>
                        <a:rPr lang="ja-JP" sz="1400" b="0" i="0" u="none" strike="noStrike" dirty="0">
                          <a:solidFill>
                            <a:srgbClr val="FFFFFF"/>
                          </a:solidFill>
                          <a:effectLst/>
                          <a:latin typeface="Century Gothic" panose="020B0502020202020204" pitchFamily="34" charset="0"/>
                          <a:ea typeface="MS PGothic" panose="020B0600070205080204" pitchFamily="34" charset="-128"/>
                        </a:rPr>
                        <a:t>問題と</a:t>
                      </a:r>
                      <a:br>
                        <a:rPr lang="en-US" altLang="ja-JP" sz="1400" b="0" i="0" u="none" strike="noStrike" dirty="0">
                          <a:solidFill>
                            <a:srgbClr val="FFFFFF"/>
                          </a:solidFill>
                          <a:effectLst/>
                          <a:latin typeface="Century Gothic" panose="020B0502020202020204" pitchFamily="34" charset="0"/>
                          <a:ea typeface="MS PGothic" panose="020B0600070205080204" pitchFamily="34" charset="-128"/>
                        </a:rPr>
                      </a:br>
                      <a:r>
                        <a:rPr lang="ja-JP" sz="1400" b="0" i="0" u="none" strike="noStrike" dirty="0">
                          <a:solidFill>
                            <a:srgbClr val="FFFFFF"/>
                          </a:solidFill>
                          <a:effectLst/>
                          <a:latin typeface="Century Gothic" panose="020B0502020202020204" pitchFamily="34" charset="0"/>
                          <a:ea typeface="MS PGothic" panose="020B0600070205080204" pitchFamily="34" charset="-128"/>
                        </a:rPr>
                        <a:t>ソリューション</a:t>
                      </a:r>
                    </a:p>
                  </a:txBody>
                  <a:tcPr marL="52473" marR="0" marT="0" marB="0" anchor="ctr">
                    <a:lnL>
                      <a:noFill/>
                    </a:lnL>
                    <a:lnR>
                      <a:noFill/>
                    </a:lnR>
                    <a:lnT>
                      <a:noFill/>
                    </a:lnT>
                    <a:lnB>
                      <a:noFill/>
                    </a:lnB>
                    <a:solidFill>
                      <a:srgbClr val="595959"/>
                    </a:solidFill>
                  </a:tcPr>
                </a:tc>
                <a:tc gridSpan="7">
                  <a:txBody>
                    <a:bodyPr/>
                    <a:lstStyle/>
                    <a:p>
                      <a:pPr algn="l" rtl="0" fontAlgn="ctr"/>
                      <a:r>
                        <a:rPr lang="ja-JP" sz="1000" b="1" i="0" u="none" strike="noStrike">
                          <a:solidFill>
                            <a:srgbClr val="FFFFFF"/>
                          </a:solidFill>
                          <a:effectLst/>
                          <a:latin typeface="Century Gothic" panose="020B0502020202020204" pitchFamily="34" charset="0"/>
                          <a:ea typeface="MS PGothic" panose="020B0600070205080204" pitchFamily="34" charset="-128"/>
                        </a:rPr>
                        <a:t>問題</a:t>
                      </a:r>
                      <a:r>
                        <a:rPr lang="ja-JP" sz="1000" b="0" i="0" u="none" strike="noStrike">
                          <a:solidFill>
                            <a:srgbClr val="FFFFFF"/>
                          </a:solidFill>
                          <a:effectLst/>
                          <a:latin typeface="Century Gothic" panose="020B0502020202020204" pitchFamily="34" charset="0"/>
                          <a:ea typeface="MS PGothic" panose="020B0600070205080204" pitchFamily="34" charset="-128"/>
                        </a:rPr>
                        <a:t>: 都市部の移動手段は非再生可能エネルギーに大きく依存しているため、炭素排出量の削減において大きな課題に直面しています。</a:t>
                      </a:r>
                    </a:p>
                    <a:p>
                      <a:pPr algn="l" fontAlgn="ctr"/>
                      <a:endParaRPr lang="en-US" sz="1000" b="0" i="0" u="none" strike="noStrike" dirty="0">
                        <a:solidFill>
                          <a:srgbClr val="FFFFFF"/>
                        </a:solidFill>
                        <a:effectLst/>
                        <a:latin typeface="Century Gothic" panose="020B0502020202020204" pitchFamily="34" charset="0"/>
                        <a:ea typeface="MS PGothic" panose="020B0600070205080204" pitchFamily="34" charset="-128"/>
                      </a:endParaRPr>
                    </a:p>
                    <a:p>
                      <a:pPr algn="l" rtl="0" fontAlgn="ctr"/>
                      <a:r>
                        <a:rPr lang="ja-JP" sz="1000" b="1" i="0" u="none" strike="noStrike">
                          <a:solidFill>
                            <a:srgbClr val="FFFFFF"/>
                          </a:solidFill>
                          <a:effectLst/>
                          <a:latin typeface="Century Gothic" panose="020B0502020202020204" pitchFamily="34" charset="0"/>
                          <a:ea typeface="MS PGothic" panose="020B0600070205080204" pitchFamily="34" charset="-128"/>
                        </a:rPr>
                        <a:t>ソリューション</a:t>
                      </a:r>
                      <a:r>
                        <a:rPr lang="ja-JP" sz="1000" b="0" i="0" u="none" strike="noStrike">
                          <a:solidFill>
                            <a:srgbClr val="FFFFFF"/>
                          </a:solidFill>
                          <a:effectLst/>
                          <a:latin typeface="Century Gothic" panose="020B0502020202020204" pitchFamily="34" charset="0"/>
                          <a:ea typeface="MS PGothic" panose="020B0600070205080204" pitchFamily="34" charset="-128"/>
                        </a:rPr>
                        <a:t>: Positive Charge は、アクセスしやすく効率的な電気自動車 (EV) 充電ソリューションを提供し、移動手段の電化を促すことで、この問題に対処することを目指しています。</a:t>
                      </a:r>
                    </a:p>
                  </a:txBody>
                  <a:tcPr marL="52473" marR="0" marT="0" marB="0" anchor="ctr">
                    <a:lnL>
                      <a:noFill/>
                    </a:lnL>
                    <a:lnR>
                      <a:noFill/>
                    </a:lnR>
                    <a:lnT>
                      <a:noFill/>
                    </a:lnT>
                    <a:lnB>
                      <a:noFill/>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799344"/>
                  </a:ext>
                </a:extLst>
              </a:tr>
              <a:tr h="156586">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extLst>
                  <a:ext uri="{0D108BD9-81ED-4DB2-BD59-A6C34878D82A}">
                    <a16:rowId xmlns:a16="http://schemas.microsoft.com/office/drawing/2014/main" val="3251601146"/>
                  </a:ext>
                </a:extLst>
              </a:tr>
              <a:tr h="1043385">
                <a:tc>
                  <a:txBody>
                    <a:bodyPr/>
                    <a:lstStyle/>
                    <a:p>
                      <a:pPr algn="l" rtl="0" fontAlgn="ctr"/>
                      <a:r>
                        <a:rPr lang="ja-JP" sz="1400" b="0" i="0" u="none" strike="noStrike" dirty="0">
                          <a:solidFill>
                            <a:srgbClr val="FFFFFF"/>
                          </a:solidFill>
                          <a:effectLst/>
                          <a:latin typeface="Century Gothic" panose="020B0502020202020204" pitchFamily="34" charset="0"/>
                          <a:ea typeface="MS PGothic" panose="020B0600070205080204" pitchFamily="34" charset="-128"/>
                        </a:rPr>
                        <a:t>2. 顧客</a:t>
                      </a:r>
                      <a:br>
                        <a:rPr lang="en-US" altLang="ja-JP" sz="1400" b="0" i="0" u="none" strike="noStrike" dirty="0">
                          <a:solidFill>
                            <a:srgbClr val="FFFFFF"/>
                          </a:solidFill>
                          <a:effectLst/>
                          <a:latin typeface="Century Gothic" panose="020B0502020202020204" pitchFamily="34" charset="0"/>
                          <a:ea typeface="MS PGothic" panose="020B0600070205080204" pitchFamily="34" charset="-128"/>
                        </a:rPr>
                      </a:br>
                      <a:r>
                        <a:rPr lang="ja-JP" sz="1400" b="0" i="0" u="none" strike="noStrike" dirty="0">
                          <a:solidFill>
                            <a:srgbClr val="FFFFFF"/>
                          </a:solidFill>
                          <a:effectLst/>
                          <a:latin typeface="Century Gothic" panose="020B0502020202020204" pitchFamily="34" charset="0"/>
                          <a:ea typeface="MS PGothic" panose="020B0600070205080204" pitchFamily="34" charset="-128"/>
                        </a:rPr>
                        <a:t>セグメント</a:t>
                      </a:r>
                    </a:p>
                  </a:txBody>
                  <a:tcPr marL="52473" marR="0" marT="0" marB="0" anchor="ctr">
                    <a:lnL>
                      <a:noFill/>
                    </a:lnL>
                    <a:lnR>
                      <a:noFill/>
                    </a:lnR>
                    <a:lnT>
                      <a:noFill/>
                    </a:lnT>
                    <a:lnB>
                      <a:noFill/>
                    </a:lnB>
                    <a:solidFill>
                      <a:srgbClr val="8497B0"/>
                    </a:solidFill>
                  </a:tcPr>
                </a:tc>
                <a:tc>
                  <a:txBody>
                    <a:bodyPr/>
                    <a:lstStyle/>
                    <a:p>
                      <a:pPr algn="l" rtl="0" fontAlgn="ctr"/>
                      <a:r>
                        <a:rPr lang="ja-JP" sz="1000" b="1" i="0" u="none" strike="noStrike" dirty="0">
                          <a:solidFill>
                            <a:srgbClr val="FFFFFF"/>
                          </a:solidFill>
                          <a:effectLst/>
                          <a:latin typeface="Century Gothic" panose="020B0502020202020204" pitchFamily="34" charset="0"/>
                          <a:ea typeface="MS PGothic" panose="020B0600070205080204" pitchFamily="34" charset="-128"/>
                        </a:rPr>
                        <a:t>主要顧客</a:t>
                      </a:r>
                      <a:r>
                        <a:rPr lang="ja-JP" sz="1000" b="0" i="0" u="none" strike="noStrike" dirty="0">
                          <a:solidFill>
                            <a:srgbClr val="FFFFFF"/>
                          </a:solidFill>
                          <a:effectLst/>
                          <a:latin typeface="Century Gothic" panose="020B0502020202020204" pitchFamily="34" charset="0"/>
                          <a:ea typeface="MS PGothic" panose="020B0600070205080204" pitchFamily="34" charset="-128"/>
                        </a:rPr>
                        <a:t>として、都市部や郊外における</a:t>
                      </a:r>
                      <a:br>
                        <a:rPr lang="en-US" altLang="ja-JP" sz="1000" b="0" i="0" u="none" strike="noStrike" dirty="0">
                          <a:solidFill>
                            <a:srgbClr val="FFFFFF"/>
                          </a:solidFill>
                          <a:effectLst/>
                          <a:latin typeface="Century Gothic" panose="020B0502020202020204" pitchFamily="34" charset="0"/>
                          <a:ea typeface="MS PGothic" panose="020B0600070205080204" pitchFamily="34" charset="-128"/>
                        </a:rPr>
                      </a:br>
                      <a:r>
                        <a:rPr lang="ja-JP" sz="1000" b="0" i="0" u="none" strike="noStrike" dirty="0">
                          <a:solidFill>
                            <a:srgbClr val="FFFFFF"/>
                          </a:solidFill>
                          <a:effectLst/>
                          <a:latin typeface="Century Gothic" panose="020B0502020202020204" pitchFamily="34" charset="0"/>
                          <a:ea typeface="MS PGothic" panose="020B0600070205080204" pitchFamily="34" charset="-128"/>
                        </a:rPr>
                        <a:t>電気自動車の所有者が挙げられます。</a:t>
                      </a:r>
                    </a:p>
                    <a:p>
                      <a:pPr algn="l" rtl="0" fontAlgn="ctr"/>
                      <a:r>
                        <a:rPr lang="ja-JP" sz="1000" b="1" i="0" u="none" strike="noStrike" dirty="0">
                          <a:solidFill>
                            <a:srgbClr val="FFFFFF"/>
                          </a:solidFill>
                          <a:effectLst/>
                          <a:latin typeface="Century Gothic" panose="020B0502020202020204" pitchFamily="34" charset="0"/>
                          <a:ea typeface="MS PGothic" panose="020B0600070205080204" pitchFamily="34" charset="-128"/>
                        </a:rPr>
                        <a:t>二次的顧客</a:t>
                      </a:r>
                      <a:r>
                        <a:rPr lang="ja-JP" sz="1000" b="0" i="0" u="none" strike="noStrike" dirty="0">
                          <a:solidFill>
                            <a:srgbClr val="FFFFFF"/>
                          </a:solidFill>
                          <a:effectLst/>
                          <a:latin typeface="Century Gothic" panose="020B0502020202020204" pitchFamily="34" charset="0"/>
                          <a:ea typeface="MS PGothic" panose="020B0600070205080204" pitchFamily="34" charset="-128"/>
                        </a:rPr>
                        <a:t>として、都市部における環境汚染の削減を目指す地方自治体が挙げられます。</a:t>
                      </a:r>
                    </a:p>
                  </a:txBody>
                  <a:tcPr marL="52473" marR="45720" marT="0" marB="0" anchor="ctr">
                    <a:lnL>
                      <a:noFill/>
                    </a:lnL>
                    <a:lnR>
                      <a:noFill/>
                    </a:lnR>
                    <a:lnT>
                      <a:noFill/>
                    </a:lnT>
                    <a:lnB>
                      <a:noFill/>
                    </a:lnB>
                    <a:solidFill>
                      <a:srgbClr val="8497B0"/>
                    </a:solid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lnL>
                      <a:noFill/>
                    </a:lnL>
                    <a:lnR>
                      <a:noFill/>
                    </a:lnR>
                    <a:lnT>
                      <a:noFill/>
                    </a:lnT>
                    <a:lnB>
                      <a:noFill/>
                    </a:lnB>
                    <a:noFill/>
                  </a:tcPr>
                </a:tc>
                <a:tc>
                  <a:txBody>
                    <a:bodyPr/>
                    <a:lstStyle/>
                    <a:p>
                      <a:pPr algn="l" rtl="0" fontAlgn="ctr"/>
                      <a:r>
                        <a:rPr lang="ja-JP" sz="1400" b="0" i="0" u="none" strike="noStrike" dirty="0">
                          <a:solidFill>
                            <a:srgbClr val="FFFFFF"/>
                          </a:solidFill>
                          <a:effectLst/>
                          <a:latin typeface="Century Gothic" panose="020B0502020202020204" pitchFamily="34" charset="0"/>
                          <a:ea typeface="MS PGothic" panose="020B0600070205080204" pitchFamily="34" charset="-128"/>
                        </a:rPr>
                        <a:t>3. 価値提案</a:t>
                      </a:r>
                    </a:p>
                  </a:txBody>
                  <a:tcPr marL="52473" marR="45720" marT="0" marB="0" anchor="ctr">
                    <a:lnL>
                      <a:noFill/>
                    </a:lnL>
                    <a:lnR>
                      <a:noFill/>
                    </a:lnR>
                    <a:lnT>
                      <a:noFill/>
                    </a:lnT>
                    <a:lnB>
                      <a:noFill/>
                    </a:lnB>
                    <a:solidFill>
                      <a:srgbClr val="8EA9DB"/>
                    </a:solidFill>
                  </a:tcPr>
                </a:tc>
                <a:tc>
                  <a:txBody>
                    <a:bodyPr/>
                    <a:lstStyle/>
                    <a:p>
                      <a:pPr algn="l" rtl="0" fontAlgn="ctr"/>
                      <a:r>
                        <a:rPr lang="ja-JP" sz="1000" b="0" i="0" u="none" strike="noStrike">
                          <a:solidFill>
                            <a:srgbClr val="FFFFFF"/>
                          </a:solidFill>
                          <a:effectLst/>
                          <a:latin typeface="Century Gothic" panose="020B0502020202020204" pitchFamily="34" charset="0"/>
                          <a:ea typeface="MS PGothic" panose="020B0600070205080204" pitchFamily="34" charset="-128"/>
                        </a:rPr>
                        <a:t>当社は、</a:t>
                      </a:r>
                      <a:r>
                        <a:rPr lang="ja-JP" sz="1000" b="1" i="0" u="none" strike="noStrike">
                          <a:solidFill>
                            <a:srgbClr val="FFFFFF"/>
                          </a:solidFill>
                          <a:effectLst/>
                          <a:latin typeface="Century Gothic" panose="020B0502020202020204" pitchFamily="34" charset="0"/>
                          <a:ea typeface="MS PGothic" panose="020B0600070205080204" pitchFamily="34" charset="-128"/>
                        </a:rPr>
                        <a:t>利便性が高い高速充電ステーション</a:t>
                      </a:r>
                      <a:r>
                        <a:rPr lang="ja-JP" sz="1000" b="0" i="0" u="none" strike="noStrike">
                          <a:solidFill>
                            <a:srgbClr val="FFFFFF"/>
                          </a:solidFill>
                          <a:effectLst/>
                          <a:latin typeface="Century Gothic" panose="020B0502020202020204" pitchFamily="34" charset="0"/>
                          <a:ea typeface="MS PGothic" panose="020B0600070205080204" pitchFamily="34" charset="-128"/>
                        </a:rPr>
                        <a:t>を都市全体に戦略的に配置することで、走行可能距離に関する EV 所有者の不安を最小限に抑えます。</a:t>
                      </a:r>
                    </a:p>
                    <a:p>
                      <a:pPr algn="l" rtl="0" fontAlgn="ctr"/>
                      <a:r>
                        <a:rPr lang="ja-JP" sz="1000" b="1" i="0" u="none" strike="noStrike">
                          <a:solidFill>
                            <a:srgbClr val="FFFFFF"/>
                          </a:solidFill>
                          <a:effectLst/>
                          <a:latin typeface="Century Gothic" panose="020B0502020202020204" pitchFamily="34" charset="0"/>
                          <a:ea typeface="MS PGothic" panose="020B0600070205080204" pitchFamily="34" charset="-128"/>
                        </a:rPr>
                        <a:t>当社はサブスクリプションベースのサービス</a:t>
                      </a:r>
                      <a:r>
                        <a:rPr lang="ja-JP" sz="1000" b="0" i="0" u="none" strike="noStrike">
                          <a:solidFill>
                            <a:srgbClr val="FFFFFF"/>
                          </a:solidFill>
                          <a:effectLst/>
                          <a:latin typeface="Century Gothic" panose="020B0502020202020204" pitchFamily="34" charset="0"/>
                          <a:ea typeface="MS PGothic" panose="020B0600070205080204" pitchFamily="34" charset="-128"/>
                        </a:rPr>
                        <a:t>とあわせて、よりスピーディな充電が可能な</a:t>
                      </a:r>
                      <a:r>
                        <a:rPr lang="ja-JP" sz="1000" b="1" i="0" u="none" strike="noStrike">
                          <a:solidFill>
                            <a:srgbClr val="FFFFFF"/>
                          </a:solidFill>
                          <a:effectLst/>
                          <a:latin typeface="Century Gothic" panose="020B0502020202020204" pitchFamily="34" charset="0"/>
                          <a:ea typeface="MS PGothic" panose="020B0600070205080204" pitchFamily="34" charset="-128"/>
                        </a:rPr>
                        <a:t>プレミアム オプションを提供します</a:t>
                      </a:r>
                      <a:r>
                        <a:rPr lang="ja-JP" sz="1000" b="0" i="0" u="none" strike="noStrike">
                          <a:solidFill>
                            <a:srgbClr val="FFFFFF"/>
                          </a:solidFill>
                          <a:effectLst/>
                          <a:latin typeface="Century Gothic" panose="020B0502020202020204" pitchFamily="34" charset="0"/>
                          <a:ea typeface="MS PGothic" panose="020B0600070205080204" pitchFamily="34" charset="-128"/>
                        </a:rPr>
                        <a:t>。</a:t>
                      </a:r>
                    </a:p>
                  </a:txBody>
                  <a:tcPr marL="52473" marR="45720" marT="0" marB="0" anchor="ctr">
                    <a:lnL>
                      <a:noFill/>
                    </a:lnL>
                    <a:lnR>
                      <a:noFill/>
                    </a:lnR>
                    <a:lnT>
                      <a:noFill/>
                    </a:lnT>
                    <a:lnB>
                      <a:noFill/>
                    </a:lnB>
                    <a:solidFill>
                      <a:srgbClr val="8EA9DB"/>
                    </a:solid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lnL>
                      <a:noFill/>
                    </a:lnL>
                    <a:lnR>
                      <a:noFill/>
                    </a:lnR>
                    <a:lnT>
                      <a:noFill/>
                    </a:lnT>
                    <a:lnB>
                      <a:noFill/>
                    </a:lnB>
                    <a:noFill/>
                  </a:tcPr>
                </a:tc>
                <a:tc>
                  <a:txBody>
                    <a:bodyPr/>
                    <a:lstStyle/>
                    <a:p>
                      <a:pPr algn="l" rtl="0" fontAlgn="ctr"/>
                      <a:r>
                        <a:rPr lang="ja-JP" sz="1400" b="0" i="0" u="none" strike="noStrike" dirty="0">
                          <a:solidFill>
                            <a:srgbClr val="FFFFFF"/>
                          </a:solidFill>
                          <a:effectLst/>
                          <a:latin typeface="Century Gothic" panose="020B0502020202020204" pitchFamily="34" charset="0"/>
                          <a:ea typeface="MS PGothic" panose="020B0600070205080204" pitchFamily="34" charset="-128"/>
                        </a:rPr>
                        <a:t>4. 主要</a:t>
                      </a:r>
                      <a:br>
                        <a:rPr lang="en-US" altLang="ja-JP" sz="1400" b="0" i="0" u="none" strike="noStrike" dirty="0">
                          <a:solidFill>
                            <a:srgbClr val="FFFFFF"/>
                          </a:solidFill>
                          <a:effectLst/>
                          <a:latin typeface="Century Gothic" panose="020B0502020202020204" pitchFamily="34" charset="0"/>
                          <a:ea typeface="MS PGothic" panose="020B0600070205080204" pitchFamily="34" charset="-128"/>
                        </a:rPr>
                      </a:br>
                      <a:r>
                        <a:rPr lang="ja-JP" sz="1400" b="0" i="0" u="none" strike="noStrike" dirty="0">
                          <a:solidFill>
                            <a:srgbClr val="FFFFFF"/>
                          </a:solidFill>
                          <a:effectLst/>
                          <a:latin typeface="Century Gothic" panose="020B0502020202020204" pitchFamily="34" charset="0"/>
                          <a:ea typeface="MS PGothic" panose="020B0600070205080204" pitchFamily="34" charset="-128"/>
                        </a:rPr>
                        <a:t>アクティビティ</a:t>
                      </a:r>
                    </a:p>
                  </a:txBody>
                  <a:tcPr marL="52473" marR="45720" marT="0" marB="0" anchor="ctr">
                    <a:lnL>
                      <a:noFill/>
                    </a:lnL>
                    <a:lnR>
                      <a:noFill/>
                    </a:lnR>
                    <a:lnT>
                      <a:noFill/>
                    </a:lnT>
                    <a:lnB>
                      <a:noFill/>
                    </a:lnB>
                    <a:solidFill>
                      <a:srgbClr val="5B9BD5"/>
                    </a:solidFill>
                  </a:tcPr>
                </a:tc>
                <a:tc>
                  <a:txBody>
                    <a:bodyPr/>
                    <a:lstStyle/>
                    <a:p>
                      <a:pPr marL="228600" indent="-228600" algn="l" rtl="0" fontAlgn="ctr">
                        <a:buFont typeface="+mj-lt"/>
                        <a:buAutoNum type="arabicPeriod"/>
                      </a:pPr>
                      <a:r>
                        <a:rPr lang="ja-JP" sz="1000" b="0" i="0" u="none" strike="noStrike" dirty="0">
                          <a:solidFill>
                            <a:srgbClr val="FFFFFF"/>
                          </a:solidFill>
                          <a:effectLst/>
                          <a:latin typeface="Century Gothic" panose="020B0502020202020204" pitchFamily="34" charset="0"/>
                          <a:ea typeface="MS PGothic" panose="020B0600070205080204" pitchFamily="34" charset="-128"/>
                        </a:rPr>
                        <a:t>効率が高い EV 充電ステーションの</a:t>
                      </a:r>
                      <a:br>
                        <a:rPr lang="en-US" altLang="ja-JP" sz="1000" b="0" i="0" u="none" strike="noStrike" dirty="0">
                          <a:solidFill>
                            <a:srgbClr val="FFFFFF"/>
                          </a:solidFill>
                          <a:effectLst/>
                          <a:latin typeface="Century Gothic" panose="020B0502020202020204" pitchFamily="34" charset="0"/>
                          <a:ea typeface="MS PGothic" panose="020B0600070205080204" pitchFamily="34" charset="-128"/>
                        </a:rPr>
                      </a:br>
                      <a:r>
                        <a:rPr lang="ja-JP" sz="1000" b="0" i="0" u="none" strike="noStrike" dirty="0">
                          <a:solidFill>
                            <a:srgbClr val="FFFFFF"/>
                          </a:solidFill>
                          <a:effectLst/>
                          <a:latin typeface="Century Gothic" panose="020B0502020202020204" pitchFamily="34" charset="0"/>
                          <a:ea typeface="MS PGothic" panose="020B0600070205080204" pitchFamily="34" charset="-128"/>
                        </a:rPr>
                        <a:t>ネットワークを構築および維持する。</a:t>
                      </a:r>
                    </a:p>
                    <a:p>
                      <a:pPr marL="228600" indent="-228600" algn="l" rtl="0" fontAlgn="ctr">
                        <a:buFont typeface="+mj-lt"/>
                        <a:buAutoNum type="arabicPeriod"/>
                      </a:pPr>
                      <a:r>
                        <a:rPr lang="ja-JP" sz="1000" b="0" i="0" u="none" strike="noStrike" dirty="0">
                          <a:solidFill>
                            <a:srgbClr val="FFFFFF"/>
                          </a:solidFill>
                          <a:effectLst/>
                          <a:latin typeface="Century Gothic" panose="020B0502020202020204" pitchFamily="34" charset="0"/>
                          <a:ea typeface="MS PGothic" panose="020B0600070205080204" pitchFamily="34" charset="-128"/>
                        </a:rPr>
                        <a:t>充電ステーションの設置に向けて、</a:t>
                      </a:r>
                      <a:br>
                        <a:rPr lang="en-US" altLang="ja-JP" sz="1000" b="0" i="0" u="none" strike="noStrike" dirty="0">
                          <a:solidFill>
                            <a:srgbClr val="FFFFFF"/>
                          </a:solidFill>
                          <a:effectLst/>
                          <a:latin typeface="Century Gothic" panose="020B0502020202020204" pitchFamily="34" charset="0"/>
                          <a:ea typeface="MS PGothic" panose="020B0600070205080204" pitchFamily="34" charset="-128"/>
                        </a:rPr>
                      </a:br>
                      <a:r>
                        <a:rPr lang="ja-JP" sz="1000" b="0" i="0" u="none" strike="noStrike" dirty="0">
                          <a:solidFill>
                            <a:srgbClr val="FFFFFF"/>
                          </a:solidFill>
                          <a:effectLst/>
                          <a:latin typeface="Century Gothic" panose="020B0502020202020204" pitchFamily="34" charset="0"/>
                          <a:ea typeface="MS PGothic" panose="020B0600070205080204" pitchFamily="34" charset="-128"/>
                        </a:rPr>
                        <a:t>販売業者とのパートナーシップを構築する。</a:t>
                      </a:r>
                    </a:p>
                    <a:p>
                      <a:pPr marL="228600" indent="-228600" algn="l" rtl="0" fontAlgn="ctr">
                        <a:buFont typeface="+mj-lt"/>
                        <a:buAutoNum type="arabicPeriod"/>
                      </a:pPr>
                      <a:r>
                        <a:rPr lang="ja-JP" sz="1000" b="0" i="0" u="none" strike="noStrike" dirty="0">
                          <a:solidFill>
                            <a:srgbClr val="FFFFFF"/>
                          </a:solidFill>
                          <a:effectLst/>
                          <a:latin typeface="Century Gothic" panose="020B0502020202020204" pitchFamily="34" charset="0"/>
                          <a:ea typeface="MS PGothic" panose="020B0600070205080204" pitchFamily="34" charset="-128"/>
                        </a:rPr>
                        <a:t>EV の採用を促進するため、地域社会への働きかけを実施する。</a:t>
                      </a:r>
                    </a:p>
                  </a:txBody>
                  <a:tcPr marL="52473" marR="45720" marT="0" marB="0" anchor="ctr">
                    <a:lnL>
                      <a:noFill/>
                    </a:lnL>
                    <a:lnR>
                      <a:noFill/>
                    </a:lnR>
                    <a:lnT>
                      <a:noFill/>
                    </a:lnT>
                    <a:lnB>
                      <a:noFill/>
                    </a:lnB>
                    <a:solidFill>
                      <a:srgbClr val="5B9BD5"/>
                    </a:solidFill>
                  </a:tcPr>
                </a:tc>
                <a:extLst>
                  <a:ext uri="{0D108BD9-81ED-4DB2-BD59-A6C34878D82A}">
                    <a16:rowId xmlns:a16="http://schemas.microsoft.com/office/drawing/2014/main" val="769286171"/>
                  </a:ext>
                </a:extLst>
              </a:tr>
              <a:tr h="156586">
                <a:tc>
                  <a:txBody>
                    <a:bodyPr/>
                    <a:lstStyle/>
                    <a:p>
                      <a:pPr algn="l" fontAlgn="b"/>
                      <a:endParaRPr lang="en-US" sz="6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extLst>
                  <a:ext uri="{0D108BD9-81ED-4DB2-BD59-A6C34878D82A}">
                    <a16:rowId xmlns:a16="http://schemas.microsoft.com/office/drawing/2014/main" val="1918787024"/>
                  </a:ext>
                </a:extLst>
              </a:tr>
              <a:tr h="1043385">
                <a:tc>
                  <a:txBody>
                    <a:bodyPr/>
                    <a:lstStyle/>
                    <a:p>
                      <a:pPr algn="l" rtl="0" fontAlgn="ctr"/>
                      <a:r>
                        <a:rPr lang="ja-JP" sz="1400" b="0" i="0" u="none" strike="noStrike" dirty="0">
                          <a:solidFill>
                            <a:srgbClr val="FFFFFF"/>
                          </a:solidFill>
                          <a:effectLst/>
                          <a:latin typeface="Century Gothic" panose="020B0502020202020204" pitchFamily="34" charset="0"/>
                          <a:ea typeface="MS PGothic" panose="020B0600070205080204" pitchFamily="34" charset="-128"/>
                        </a:rPr>
                        <a:t>5. 主要</a:t>
                      </a:r>
                      <a:br>
                        <a:rPr lang="en-US" altLang="ja-JP" sz="1400" b="0" i="0" u="none" strike="noStrike" dirty="0">
                          <a:solidFill>
                            <a:srgbClr val="FFFFFF"/>
                          </a:solidFill>
                          <a:effectLst/>
                          <a:latin typeface="Century Gothic" panose="020B0502020202020204" pitchFamily="34" charset="0"/>
                          <a:ea typeface="MS PGothic" panose="020B0600070205080204" pitchFamily="34" charset="-128"/>
                        </a:rPr>
                      </a:br>
                      <a:r>
                        <a:rPr lang="ja-JP" sz="1400" b="0" i="0" u="none" strike="noStrike" dirty="0">
                          <a:solidFill>
                            <a:srgbClr val="FFFFFF"/>
                          </a:solidFill>
                          <a:effectLst/>
                          <a:latin typeface="Century Gothic" panose="020B0502020202020204" pitchFamily="34" charset="0"/>
                          <a:ea typeface="MS PGothic" panose="020B0600070205080204" pitchFamily="34" charset="-128"/>
                        </a:rPr>
                        <a:t>リソース</a:t>
                      </a:r>
                    </a:p>
                  </a:txBody>
                  <a:tcPr marL="52473" marR="0" marT="0" marB="0" anchor="ctr">
                    <a:lnL>
                      <a:noFill/>
                    </a:lnL>
                    <a:lnR>
                      <a:noFill/>
                    </a:lnR>
                    <a:lnT>
                      <a:noFill/>
                    </a:lnT>
                    <a:lnB>
                      <a:noFill/>
                    </a:lnB>
                    <a:solidFill>
                      <a:srgbClr val="2F75B5"/>
                    </a:solidFill>
                  </a:tcPr>
                </a:tc>
                <a:tc>
                  <a:txBody>
                    <a:bodyPr/>
                    <a:lstStyle/>
                    <a:p>
                      <a:pPr algn="l" rtl="0" fontAlgn="b"/>
                      <a:r>
                        <a:rPr lang="ja-JP" sz="1000" b="0" i="0" u="none" strike="noStrike">
                          <a:solidFill>
                            <a:srgbClr val="FFFFFF"/>
                          </a:solidFill>
                          <a:effectLst/>
                          <a:latin typeface="Century Gothic" panose="020B0502020202020204" pitchFamily="34" charset="0"/>
                          <a:ea typeface="MS PGothic" panose="020B0600070205080204" pitchFamily="34" charset="-128"/>
                        </a:rPr>
                        <a:t>高圧電気設備や再生可能エネルギー ソリューションを専門とする熟練した技術者のチームを、当社は必要としています。</a:t>
                      </a:r>
                    </a:p>
                    <a:p>
                      <a:pPr algn="l" rtl="0" fontAlgn="b"/>
                      <a:r>
                        <a:rPr lang="ja-JP" sz="1000" b="0" i="0" u="none" strike="noStrike">
                          <a:solidFill>
                            <a:srgbClr val="FFFFFF"/>
                          </a:solidFill>
                          <a:effectLst/>
                          <a:latin typeface="Century Gothic" panose="020B0502020202020204" pitchFamily="34" charset="0"/>
                          <a:ea typeface="MS PGothic" panose="020B0600070205080204" pitchFamily="34" charset="-128"/>
                        </a:rPr>
                        <a:t>当社はエネルギー サプライヤーと提携し、グリーン エネルギーの安定供給を確保する必要があります。</a:t>
                      </a:r>
                    </a:p>
                  </a:txBody>
                  <a:tcPr marL="52473" marR="45720" marT="0" marB="0" anchor="ctr">
                    <a:lnL>
                      <a:noFill/>
                    </a:lnL>
                    <a:lnR>
                      <a:noFill/>
                    </a:lnR>
                    <a:lnT>
                      <a:noFill/>
                    </a:lnT>
                    <a:lnB>
                      <a:noFill/>
                    </a:lnB>
                    <a:solidFill>
                      <a:srgbClr val="2F75B5"/>
                    </a:solid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rtl="0" fontAlgn="ctr"/>
                      <a:r>
                        <a:rPr lang="ja-JP" sz="1400" b="0" i="0" u="none" strike="noStrike" dirty="0">
                          <a:solidFill>
                            <a:srgbClr val="FFFFFF"/>
                          </a:solidFill>
                          <a:effectLst/>
                          <a:latin typeface="Century Gothic" panose="020B0502020202020204" pitchFamily="34" charset="0"/>
                          <a:ea typeface="MS PGothic" panose="020B0600070205080204" pitchFamily="34" charset="-128"/>
                        </a:rPr>
                        <a:t>6. 主要パート</a:t>
                      </a:r>
                      <a:br>
                        <a:rPr lang="en-US" altLang="ja-JP" sz="1400" b="0" i="0" u="none" strike="noStrike" dirty="0">
                          <a:solidFill>
                            <a:srgbClr val="FFFFFF"/>
                          </a:solidFill>
                          <a:effectLst/>
                          <a:latin typeface="Century Gothic" panose="020B0502020202020204" pitchFamily="34" charset="0"/>
                          <a:ea typeface="MS PGothic" panose="020B0600070205080204" pitchFamily="34" charset="-128"/>
                        </a:rPr>
                      </a:br>
                      <a:r>
                        <a:rPr lang="ja-JP" sz="1400" b="0" i="0" u="none" strike="noStrike" dirty="0">
                          <a:solidFill>
                            <a:srgbClr val="FFFFFF"/>
                          </a:solidFill>
                          <a:effectLst/>
                          <a:latin typeface="Century Gothic" panose="020B0502020202020204" pitchFamily="34" charset="0"/>
                          <a:ea typeface="MS PGothic" panose="020B0600070205080204" pitchFamily="34" charset="-128"/>
                        </a:rPr>
                        <a:t>ナーシップ</a:t>
                      </a:r>
                    </a:p>
                  </a:txBody>
                  <a:tcPr marL="52473" marR="45720" marT="0" marB="0" anchor="ctr">
                    <a:lnL>
                      <a:noFill/>
                    </a:lnL>
                    <a:lnR>
                      <a:noFill/>
                    </a:lnR>
                    <a:lnT>
                      <a:noFill/>
                    </a:lnT>
                    <a:lnB>
                      <a:noFill/>
                    </a:lnB>
                    <a:solidFill>
                      <a:srgbClr val="1F4E78"/>
                    </a:solidFill>
                  </a:tcPr>
                </a:tc>
                <a:tc>
                  <a:txBody>
                    <a:bodyPr/>
                    <a:lstStyle/>
                    <a:p>
                      <a:pPr algn="l" rtl="0" fontAlgn="b"/>
                      <a:r>
                        <a:rPr lang="ja-JP" sz="1000" b="0" i="0" u="none" strike="noStrike" dirty="0">
                          <a:solidFill>
                            <a:srgbClr val="FFFFFF"/>
                          </a:solidFill>
                          <a:effectLst/>
                          <a:latin typeface="Century Gothic" panose="020B0502020202020204" pitchFamily="34" charset="0"/>
                          <a:ea typeface="MS PGothic" panose="020B0600070205080204" pitchFamily="34" charset="-128"/>
                        </a:rPr>
                        <a:t>当社は地元企業やショッピング センターと協力し、充電ステーションの設置を進めています。</a:t>
                      </a:r>
                    </a:p>
                    <a:p>
                      <a:pPr algn="l" rtl="0" fontAlgn="b"/>
                      <a:r>
                        <a:rPr lang="ja-JP" sz="1000" b="0" i="0" u="none" strike="noStrike" dirty="0">
                          <a:solidFill>
                            <a:srgbClr val="FFFFFF"/>
                          </a:solidFill>
                          <a:effectLst/>
                          <a:latin typeface="Century Gothic" panose="020B0502020202020204" pitchFamily="34" charset="0"/>
                          <a:ea typeface="MS PGothic" panose="020B0600070205080204" pitchFamily="34" charset="-128"/>
                        </a:rPr>
                        <a:t>当社は地方自治体と提携し、充電ステーションを公共交通機関エリアに組み入れるとともに、設置許可を取得しています。</a:t>
                      </a:r>
                    </a:p>
                  </a:txBody>
                  <a:tcPr marL="52473" marR="45720" marT="0" marB="0" anchor="ctr">
                    <a:lnL>
                      <a:noFill/>
                    </a:lnL>
                    <a:lnR>
                      <a:noFill/>
                    </a:lnR>
                    <a:lnT>
                      <a:noFill/>
                    </a:lnT>
                    <a:lnB>
                      <a:noFill/>
                    </a:lnB>
                    <a:solidFill>
                      <a:srgbClr val="1F4E78"/>
                    </a:solid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rtl="0" fontAlgn="ctr"/>
                      <a:r>
                        <a:rPr lang="ja-JP" sz="1400" b="0" i="0" u="none" strike="noStrike">
                          <a:solidFill>
                            <a:srgbClr val="FFFFFF"/>
                          </a:solidFill>
                          <a:effectLst/>
                          <a:latin typeface="Century Gothic" panose="020B0502020202020204" pitchFamily="34" charset="0"/>
                          <a:ea typeface="MS PGothic" panose="020B0600070205080204" pitchFamily="34" charset="-128"/>
                        </a:rPr>
                        <a:t>7. チャネル</a:t>
                      </a:r>
                    </a:p>
                  </a:txBody>
                  <a:tcPr marL="52473" marR="45720" marT="0" marB="0" anchor="ctr">
                    <a:lnL>
                      <a:noFill/>
                    </a:lnL>
                    <a:lnR>
                      <a:noFill/>
                    </a:lnR>
                    <a:lnT>
                      <a:noFill/>
                    </a:lnT>
                    <a:lnB>
                      <a:noFill/>
                    </a:lnB>
                    <a:solidFill>
                      <a:srgbClr val="305496"/>
                    </a:solidFill>
                  </a:tcPr>
                </a:tc>
                <a:tc>
                  <a:txBody>
                    <a:bodyPr/>
                    <a:lstStyle/>
                    <a:p>
                      <a:pPr algn="l" rtl="0" fontAlgn="ctr"/>
                      <a:r>
                        <a:rPr lang="ja-JP" sz="1000" b="0" i="0" u="none" strike="noStrike" dirty="0">
                          <a:solidFill>
                            <a:srgbClr val="FFFFFF"/>
                          </a:solidFill>
                          <a:effectLst/>
                          <a:latin typeface="Century Gothic" panose="020B0502020202020204" pitchFamily="34" charset="0"/>
                          <a:ea typeface="MS PGothic" panose="020B0600070205080204" pitchFamily="34" charset="-128"/>
                        </a:rPr>
                        <a:t>地域のイベントや、環境に配慮している</a:t>
                      </a:r>
                      <a:br>
                        <a:rPr lang="en-US" altLang="ja-JP" sz="1000" b="0" i="0" u="none" strike="noStrike" dirty="0">
                          <a:solidFill>
                            <a:srgbClr val="FFFFFF"/>
                          </a:solidFill>
                          <a:effectLst/>
                          <a:latin typeface="Century Gothic" panose="020B0502020202020204" pitchFamily="34" charset="0"/>
                          <a:ea typeface="MS PGothic" panose="020B0600070205080204" pitchFamily="34" charset="-128"/>
                        </a:rPr>
                      </a:br>
                      <a:r>
                        <a:rPr lang="ja-JP" sz="1000" b="0" i="0" u="none" strike="noStrike" dirty="0">
                          <a:solidFill>
                            <a:srgbClr val="FFFFFF"/>
                          </a:solidFill>
                          <a:effectLst/>
                          <a:latin typeface="Century Gothic" panose="020B0502020202020204" pitchFamily="34" charset="0"/>
                          <a:ea typeface="MS PGothic" panose="020B0600070205080204" pitchFamily="34" charset="-128"/>
                        </a:rPr>
                        <a:t>組織/団体とのパートナーシップを通じて、直接的な働きかけを実現する。</a:t>
                      </a:r>
                    </a:p>
                    <a:p>
                      <a:pPr algn="l" rtl="0" fontAlgn="ctr"/>
                      <a:r>
                        <a:rPr lang="ja-JP" sz="1000" b="0" i="0" u="none" strike="noStrike" dirty="0">
                          <a:solidFill>
                            <a:srgbClr val="FFFFFF"/>
                          </a:solidFill>
                          <a:effectLst/>
                          <a:latin typeface="Century Gothic" panose="020B0502020202020204" pitchFamily="34" charset="0"/>
                          <a:ea typeface="MS PGothic" panose="020B0600070205080204" pitchFamily="34" charset="-128"/>
                        </a:rPr>
                        <a:t>環境面のメリットと利便性に焦点を当てた</a:t>
                      </a:r>
                      <a:br>
                        <a:rPr lang="en-US" altLang="ja-JP" sz="1000" b="0" i="0" u="none" strike="noStrike" dirty="0">
                          <a:solidFill>
                            <a:srgbClr val="FFFFFF"/>
                          </a:solidFill>
                          <a:effectLst/>
                          <a:latin typeface="Century Gothic" panose="020B0502020202020204" pitchFamily="34" charset="0"/>
                          <a:ea typeface="MS PGothic" panose="020B0600070205080204" pitchFamily="34" charset="-128"/>
                        </a:rPr>
                      </a:br>
                      <a:r>
                        <a:rPr lang="ja-JP" sz="1000" b="0" i="0" u="none" strike="noStrike" dirty="0">
                          <a:solidFill>
                            <a:srgbClr val="FFFFFF"/>
                          </a:solidFill>
                          <a:effectLst/>
                          <a:latin typeface="Century Gothic" panose="020B0502020202020204" pitchFamily="34" charset="0"/>
                          <a:ea typeface="MS PGothic" panose="020B0600070205080204" pitchFamily="34" charset="-128"/>
                        </a:rPr>
                        <a:t>ソーシャル メディア キャンペーンを実施</a:t>
                      </a:r>
                      <a:br>
                        <a:rPr lang="en-US" altLang="ja-JP" sz="1000" b="0" i="0" u="none" strike="noStrike" dirty="0">
                          <a:solidFill>
                            <a:srgbClr val="FFFFFF"/>
                          </a:solidFill>
                          <a:effectLst/>
                          <a:latin typeface="Century Gothic" panose="020B0502020202020204" pitchFamily="34" charset="0"/>
                          <a:ea typeface="MS PGothic" panose="020B0600070205080204" pitchFamily="34" charset="-128"/>
                        </a:rPr>
                      </a:br>
                      <a:r>
                        <a:rPr lang="ja-JP" sz="1000" b="0" i="0" u="none" strike="noStrike" dirty="0">
                          <a:solidFill>
                            <a:srgbClr val="FFFFFF"/>
                          </a:solidFill>
                          <a:effectLst/>
                          <a:latin typeface="Century Gothic" panose="020B0502020202020204" pitchFamily="34" charset="0"/>
                          <a:ea typeface="MS PGothic" panose="020B0600070205080204" pitchFamily="34" charset="-128"/>
                        </a:rPr>
                        <a:t>する。</a:t>
                      </a:r>
                    </a:p>
                  </a:txBody>
                  <a:tcPr marL="52473" marR="45720" marT="0" marB="0" anchor="ctr">
                    <a:lnL>
                      <a:noFill/>
                    </a:lnL>
                    <a:lnR>
                      <a:noFill/>
                    </a:lnR>
                    <a:lnT>
                      <a:noFill/>
                    </a:lnT>
                    <a:lnB>
                      <a:noFill/>
                    </a:lnB>
                    <a:solidFill>
                      <a:srgbClr val="305496"/>
                    </a:solidFill>
                  </a:tcPr>
                </a:tc>
                <a:extLst>
                  <a:ext uri="{0D108BD9-81ED-4DB2-BD59-A6C34878D82A}">
                    <a16:rowId xmlns:a16="http://schemas.microsoft.com/office/drawing/2014/main" val="3504517366"/>
                  </a:ext>
                </a:extLst>
              </a:tr>
              <a:tr h="156586">
                <a:tc>
                  <a:txBody>
                    <a:bodyPr/>
                    <a:lstStyle/>
                    <a:p>
                      <a:pPr algn="l" fontAlgn="b"/>
                      <a:endParaRPr lang="en-US" sz="6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nchor="b">
                    <a:lnL>
                      <a:noFill/>
                    </a:lnL>
                    <a:lnR>
                      <a:noFill/>
                    </a:lnR>
                    <a:lnT>
                      <a:noFill/>
                    </a:lnT>
                    <a:lnB>
                      <a:noFill/>
                    </a:lnB>
                    <a:noFill/>
                  </a:tcPr>
                </a:tc>
                <a:extLst>
                  <a:ext uri="{0D108BD9-81ED-4DB2-BD59-A6C34878D82A}">
                    <a16:rowId xmlns:a16="http://schemas.microsoft.com/office/drawing/2014/main" val="3428249396"/>
                  </a:ext>
                </a:extLst>
              </a:tr>
              <a:tr h="1043385">
                <a:tc>
                  <a:txBody>
                    <a:bodyPr/>
                    <a:lstStyle/>
                    <a:p>
                      <a:pPr algn="l" rtl="0" fontAlgn="ctr"/>
                      <a:r>
                        <a:rPr lang="ja-JP" sz="1400" b="0" i="0" u="none" strike="noStrike" dirty="0">
                          <a:solidFill>
                            <a:srgbClr val="FFFFFF"/>
                          </a:solidFill>
                          <a:effectLst/>
                          <a:latin typeface="Century Gothic" panose="020B0502020202020204" pitchFamily="34" charset="0"/>
                          <a:ea typeface="MS PGothic" panose="020B0600070205080204" pitchFamily="34" charset="-128"/>
                        </a:rPr>
                        <a:t>8. 顧客</a:t>
                      </a:r>
                      <a:br>
                        <a:rPr lang="en-US" altLang="ja-JP" sz="1400" b="0" i="0" u="none" strike="noStrike" dirty="0">
                          <a:solidFill>
                            <a:srgbClr val="FFFFFF"/>
                          </a:solidFill>
                          <a:effectLst/>
                          <a:latin typeface="Century Gothic" panose="020B0502020202020204" pitchFamily="34" charset="0"/>
                          <a:ea typeface="MS PGothic" panose="020B0600070205080204" pitchFamily="34" charset="-128"/>
                        </a:rPr>
                      </a:br>
                      <a:r>
                        <a:rPr lang="ja-JP" sz="1400" b="0" i="0" u="none" strike="noStrike" dirty="0">
                          <a:solidFill>
                            <a:srgbClr val="FFFFFF"/>
                          </a:solidFill>
                          <a:effectLst/>
                          <a:latin typeface="Century Gothic" panose="020B0502020202020204" pitchFamily="34" charset="0"/>
                          <a:ea typeface="MS PGothic" panose="020B0600070205080204" pitchFamily="34" charset="-128"/>
                        </a:rPr>
                        <a:t>関係</a:t>
                      </a:r>
                    </a:p>
                  </a:txBody>
                  <a:tcPr marL="52473" marR="0" marT="0" marB="0" anchor="ctr">
                    <a:lnL>
                      <a:noFill/>
                    </a:lnL>
                    <a:lnR>
                      <a:noFill/>
                    </a:lnR>
                    <a:lnT>
                      <a:noFill/>
                    </a:lnT>
                    <a:lnB>
                      <a:noFill/>
                    </a:lnB>
                    <a:solidFill>
                      <a:srgbClr val="40889E"/>
                    </a:solidFill>
                  </a:tcPr>
                </a:tc>
                <a:tc>
                  <a:txBody>
                    <a:bodyPr/>
                    <a:lstStyle/>
                    <a:p>
                      <a:pPr algn="l" rtl="0" fontAlgn="ctr"/>
                      <a:r>
                        <a:rPr lang="ja-JP" sz="1000" b="0" i="0" u="none" strike="noStrike">
                          <a:solidFill>
                            <a:srgbClr val="FFFFFF"/>
                          </a:solidFill>
                          <a:effectLst/>
                          <a:latin typeface="Century Gothic" panose="020B0502020202020204" pitchFamily="34" charset="0"/>
                          <a:ea typeface="MS PGothic" panose="020B0600070205080204" pitchFamily="34" charset="-128"/>
                        </a:rPr>
                        <a:t>最寄りの充電ステーションの検索、充電スロットの予約、およびサブスクリプションの管理が可能なアプリを通じて、当社は顧客エンゲージメントを維持します。当社は 24 時間年中無休のカスタマー サポートを提供します。</a:t>
                      </a:r>
                    </a:p>
                  </a:txBody>
                  <a:tcPr marL="52473" marR="45720" marT="0" marB="0" anchor="ctr">
                    <a:lnL>
                      <a:noFill/>
                    </a:lnL>
                    <a:lnR>
                      <a:noFill/>
                    </a:lnR>
                    <a:lnT>
                      <a:noFill/>
                    </a:lnT>
                    <a:lnB>
                      <a:noFill/>
                    </a:lnB>
                    <a:solidFill>
                      <a:srgbClr val="40889E"/>
                    </a:solid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lnL>
                      <a:noFill/>
                    </a:lnL>
                    <a:lnR>
                      <a:noFill/>
                    </a:lnR>
                    <a:lnT>
                      <a:noFill/>
                    </a:lnT>
                    <a:lnB>
                      <a:noFill/>
                    </a:lnB>
                    <a:noFill/>
                  </a:tcPr>
                </a:tc>
                <a:tc>
                  <a:txBody>
                    <a:bodyPr/>
                    <a:lstStyle/>
                    <a:p>
                      <a:pPr algn="l" rtl="0" fontAlgn="ctr"/>
                      <a:r>
                        <a:rPr lang="ja-JP" sz="1400" b="0" i="0" u="none" strike="noStrike" dirty="0">
                          <a:solidFill>
                            <a:srgbClr val="FFFFFF"/>
                          </a:solidFill>
                          <a:effectLst/>
                          <a:latin typeface="Century Gothic" panose="020B0502020202020204" pitchFamily="34" charset="0"/>
                          <a:ea typeface="MS PGothic" panose="020B0600070205080204" pitchFamily="34" charset="-128"/>
                        </a:rPr>
                        <a:t>9. 収益源</a:t>
                      </a:r>
                    </a:p>
                  </a:txBody>
                  <a:tcPr marL="52473" marR="45720" marT="0" marB="0" anchor="ctr">
                    <a:lnL>
                      <a:noFill/>
                    </a:lnL>
                    <a:lnR>
                      <a:noFill/>
                    </a:lnR>
                    <a:lnT>
                      <a:noFill/>
                    </a:lnT>
                    <a:lnB>
                      <a:noFill/>
                    </a:lnB>
                    <a:solidFill>
                      <a:srgbClr val="548235"/>
                    </a:solidFill>
                  </a:tcPr>
                </a:tc>
                <a:tc>
                  <a:txBody>
                    <a:bodyPr/>
                    <a:lstStyle/>
                    <a:p>
                      <a:pPr algn="l" rtl="0" fontAlgn="ctr"/>
                      <a:r>
                        <a:rPr lang="ja-JP" sz="1000" b="0" i="0" u="none" strike="noStrike">
                          <a:solidFill>
                            <a:srgbClr val="FFFFFF"/>
                          </a:solidFill>
                          <a:effectLst/>
                          <a:latin typeface="Century Gothic" panose="020B0502020202020204" pitchFamily="34" charset="0"/>
                          <a:ea typeface="MS PGothic" panose="020B0600070205080204" pitchFamily="34" charset="-128"/>
                        </a:rPr>
                        <a:t>充電ステーションの利用可能回数が無制限になる月間サブスクリプションによって、当社は収益を生み出します。</a:t>
                      </a:r>
                    </a:p>
                    <a:p>
                      <a:pPr algn="l" rtl="0" fontAlgn="ctr"/>
                      <a:r>
                        <a:rPr lang="ja-JP" sz="1000" b="0" i="0" u="none" strike="noStrike">
                          <a:solidFill>
                            <a:srgbClr val="FFFFFF"/>
                          </a:solidFill>
                          <a:effectLst/>
                          <a:latin typeface="Century Gothic" panose="020B0502020202020204" pitchFamily="34" charset="0"/>
                          <a:ea typeface="MS PGothic" panose="020B0600070205080204" pitchFamily="34" charset="-128"/>
                        </a:rPr>
                        <a:t>また、利用回数が少ないユーザー向けの都度払いサービスからも収益を生み出します。</a:t>
                      </a:r>
                    </a:p>
                  </a:txBody>
                  <a:tcPr marL="52473" marR="45720" marT="0" marB="0" anchor="ctr">
                    <a:lnL>
                      <a:noFill/>
                    </a:lnL>
                    <a:lnR>
                      <a:noFill/>
                    </a:lnR>
                    <a:lnT>
                      <a:noFill/>
                    </a:lnT>
                    <a:lnB>
                      <a:noFill/>
                    </a:lnB>
                    <a:solidFill>
                      <a:srgbClr val="548235"/>
                    </a:solid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45720" marT="0" marB="0">
                    <a:lnL>
                      <a:noFill/>
                    </a:lnL>
                    <a:lnR>
                      <a:noFill/>
                    </a:lnR>
                    <a:lnT>
                      <a:noFill/>
                    </a:lnT>
                    <a:lnB>
                      <a:noFill/>
                    </a:lnB>
                    <a:noFill/>
                  </a:tcPr>
                </a:tc>
                <a:tc>
                  <a:txBody>
                    <a:bodyPr/>
                    <a:lstStyle/>
                    <a:p>
                      <a:pPr algn="l" rtl="0" fontAlgn="ctr"/>
                      <a:r>
                        <a:rPr lang="ja-JP" sz="1400" b="0" i="0" u="none" strike="noStrike" dirty="0">
                          <a:solidFill>
                            <a:srgbClr val="FFFFFF"/>
                          </a:solidFill>
                          <a:effectLst/>
                          <a:latin typeface="Century Gothic" panose="020B0502020202020204" pitchFamily="34" charset="0"/>
                          <a:ea typeface="MS PGothic" panose="020B0600070205080204" pitchFamily="34" charset="-128"/>
                        </a:rPr>
                        <a:t>10. コスト構造</a:t>
                      </a:r>
                    </a:p>
                  </a:txBody>
                  <a:tcPr marL="52473" marR="45720" marT="0" marB="0" anchor="ctr">
                    <a:lnL>
                      <a:noFill/>
                    </a:lnL>
                    <a:lnR>
                      <a:noFill/>
                    </a:lnR>
                    <a:lnT>
                      <a:noFill/>
                    </a:lnT>
                    <a:lnB>
                      <a:noFill/>
                    </a:lnB>
                    <a:solidFill>
                      <a:srgbClr val="70AD47"/>
                    </a:solidFill>
                  </a:tcPr>
                </a:tc>
                <a:tc>
                  <a:txBody>
                    <a:bodyPr/>
                    <a:lstStyle/>
                    <a:p>
                      <a:pPr algn="l" rtl="0" fontAlgn="ctr"/>
                      <a:r>
                        <a:rPr lang="ja-JP" sz="1000" b="0" i="0" u="none" strike="noStrike" dirty="0">
                          <a:solidFill>
                            <a:srgbClr val="FFFFFF"/>
                          </a:solidFill>
                          <a:effectLst/>
                          <a:latin typeface="Century Gothic" panose="020B0502020202020204" pitchFamily="34" charset="0"/>
                          <a:ea typeface="MS PGothic" panose="020B0600070205080204" pitchFamily="34" charset="-128"/>
                        </a:rPr>
                        <a:t>主要なコストとして、充電ステーションの</a:t>
                      </a:r>
                      <a:br>
                        <a:rPr lang="en-US" altLang="ja-JP" sz="1000" b="0" i="0" u="none" strike="noStrike" dirty="0">
                          <a:solidFill>
                            <a:srgbClr val="FFFFFF"/>
                          </a:solidFill>
                          <a:effectLst/>
                          <a:latin typeface="Century Gothic" panose="020B0502020202020204" pitchFamily="34" charset="0"/>
                          <a:ea typeface="MS PGothic" panose="020B0600070205080204" pitchFamily="34" charset="-128"/>
                        </a:rPr>
                      </a:br>
                      <a:r>
                        <a:rPr lang="ja-JP" sz="1000" b="0" i="0" u="none" strike="noStrike" dirty="0">
                          <a:solidFill>
                            <a:srgbClr val="FFFFFF"/>
                          </a:solidFill>
                          <a:effectLst/>
                          <a:latin typeface="Century Gothic" panose="020B0502020202020204" pitchFamily="34" charset="0"/>
                          <a:ea typeface="MS PGothic" panose="020B0600070205080204" pitchFamily="34" charset="-128"/>
                        </a:rPr>
                        <a:t>設置、メンテナンス、ソフトウェア開発、</a:t>
                      </a:r>
                      <a:br>
                        <a:rPr lang="en-US" altLang="ja-JP" sz="1000" b="0" i="0" u="none" strike="noStrike" dirty="0">
                          <a:solidFill>
                            <a:srgbClr val="FFFFFF"/>
                          </a:solidFill>
                          <a:effectLst/>
                          <a:latin typeface="Century Gothic" panose="020B0502020202020204" pitchFamily="34" charset="0"/>
                          <a:ea typeface="MS PGothic" panose="020B0600070205080204" pitchFamily="34" charset="-128"/>
                        </a:rPr>
                      </a:br>
                      <a:r>
                        <a:rPr lang="ja-JP" sz="1000" b="0" i="0" u="none" strike="noStrike" dirty="0">
                          <a:solidFill>
                            <a:srgbClr val="FFFFFF"/>
                          </a:solidFill>
                          <a:effectLst/>
                          <a:latin typeface="Century Gothic" panose="020B0502020202020204" pitchFamily="34" charset="0"/>
                          <a:ea typeface="MS PGothic" panose="020B0600070205080204" pitchFamily="34" charset="-128"/>
                        </a:rPr>
                        <a:t>マーケティングが挙げられます。</a:t>
                      </a:r>
                    </a:p>
                    <a:p>
                      <a:pPr algn="l" rtl="0" fontAlgn="ctr"/>
                      <a:r>
                        <a:rPr lang="ja-JP" sz="1000" b="0" i="0" u="none" strike="noStrike" dirty="0">
                          <a:solidFill>
                            <a:srgbClr val="FFFFFF"/>
                          </a:solidFill>
                          <a:effectLst/>
                          <a:latin typeface="Century Gothic" panose="020B0502020202020204" pitchFamily="34" charset="0"/>
                          <a:ea typeface="MS PGothic" panose="020B0600070205080204" pitchFamily="34" charset="-128"/>
                        </a:rPr>
                        <a:t>業務コストは、グリーン エネルギー ソリューションの促進を目的とした政府の助成金や報奨金よって一部相殺されます。</a:t>
                      </a:r>
                    </a:p>
                  </a:txBody>
                  <a:tcPr marL="52473" marR="45720" marT="0" marB="0" anchor="ctr">
                    <a:lnL>
                      <a:noFill/>
                    </a:lnL>
                    <a:lnR>
                      <a:noFill/>
                    </a:lnR>
                    <a:lnT>
                      <a:noFill/>
                    </a:lnT>
                    <a:lnB>
                      <a:noFill/>
                    </a:lnB>
                    <a:solidFill>
                      <a:srgbClr val="70AD47"/>
                    </a:solidFill>
                  </a:tcPr>
                </a:tc>
                <a:extLst>
                  <a:ext uri="{0D108BD9-81ED-4DB2-BD59-A6C34878D82A}">
                    <a16:rowId xmlns:a16="http://schemas.microsoft.com/office/drawing/2014/main" val="656687480"/>
                  </a:ext>
                </a:extLst>
              </a:tr>
              <a:tr h="156586">
                <a:tc>
                  <a:txBody>
                    <a:bodyPr/>
                    <a:lstStyle/>
                    <a:p>
                      <a:pPr algn="l" fontAlgn="b"/>
                      <a:endParaRPr lang="en-US" sz="6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extLst>
                  <a:ext uri="{0D108BD9-81ED-4DB2-BD59-A6C34878D82A}">
                    <a16:rowId xmlns:a16="http://schemas.microsoft.com/office/drawing/2014/main" val="3114717237"/>
                  </a:ext>
                </a:extLst>
              </a:tr>
              <a:tr h="1043385">
                <a:tc>
                  <a:txBody>
                    <a:bodyPr/>
                    <a:lstStyle/>
                    <a:p>
                      <a:pPr algn="l" rtl="0" fontAlgn="ctr"/>
                      <a:r>
                        <a:rPr lang="ja-JP" sz="1400" b="0" i="0" u="none" strike="noStrike" dirty="0">
                          <a:solidFill>
                            <a:srgbClr val="FFFFFF"/>
                          </a:solidFill>
                          <a:effectLst/>
                          <a:latin typeface="Century Gothic" panose="020B0502020202020204" pitchFamily="34" charset="0"/>
                          <a:ea typeface="MS PGothic" panose="020B0600070205080204" pitchFamily="34" charset="-128"/>
                        </a:rPr>
                        <a:t>11. 社会的</a:t>
                      </a:r>
                      <a:br>
                        <a:rPr lang="en-US" altLang="ja-JP" sz="1400" b="0" i="0" u="none" strike="noStrike" dirty="0">
                          <a:solidFill>
                            <a:srgbClr val="FFFFFF"/>
                          </a:solidFill>
                          <a:effectLst/>
                          <a:latin typeface="Century Gothic" panose="020B0502020202020204" pitchFamily="34" charset="0"/>
                          <a:ea typeface="MS PGothic" panose="020B0600070205080204" pitchFamily="34" charset="-128"/>
                        </a:rPr>
                      </a:br>
                      <a:r>
                        <a:rPr lang="ja-JP" sz="1400" b="0" i="0" u="none" strike="noStrike" dirty="0">
                          <a:solidFill>
                            <a:srgbClr val="FFFFFF"/>
                          </a:solidFill>
                          <a:effectLst/>
                          <a:latin typeface="Century Gothic" panose="020B0502020202020204" pitchFamily="34" charset="0"/>
                          <a:ea typeface="MS PGothic" panose="020B0600070205080204" pitchFamily="34" charset="-128"/>
                        </a:rPr>
                        <a:t>影響</a:t>
                      </a:r>
                    </a:p>
                  </a:txBody>
                  <a:tcPr marL="52473" marR="0" marT="0" marB="0" anchor="ctr">
                    <a:lnL>
                      <a:noFill/>
                    </a:lnL>
                    <a:lnR>
                      <a:noFill/>
                    </a:lnR>
                    <a:lnT>
                      <a:noFill/>
                    </a:lnT>
                    <a:lnB>
                      <a:noFill/>
                    </a:lnB>
                    <a:solidFill>
                      <a:srgbClr val="375623"/>
                    </a:solidFill>
                  </a:tcPr>
                </a:tc>
                <a:tc gridSpan="7">
                  <a:txBody>
                    <a:bodyPr/>
                    <a:lstStyle/>
                    <a:p>
                      <a:pPr algn="l" rtl="0" fontAlgn="ctr"/>
                      <a:r>
                        <a:rPr lang="ja-JP" sz="1000" b="0" i="0" u="none" strike="noStrike" dirty="0">
                          <a:solidFill>
                            <a:srgbClr val="FFFFFF"/>
                          </a:solidFill>
                          <a:effectLst/>
                          <a:latin typeface="Century Gothic" panose="020B0502020202020204" pitchFamily="34" charset="0"/>
                          <a:ea typeface="MS PGothic" panose="020B0600070205080204" pitchFamily="34" charset="-128"/>
                        </a:rPr>
                        <a:t>当社は、EV の充電をさらに利用しやすくし、それによって電気自動車への移行を加速させることで、都市部における炭素排出量の削減を目指しています。</a:t>
                      </a:r>
                    </a:p>
                    <a:p>
                      <a:pPr algn="l" rtl="0" fontAlgn="ctr"/>
                      <a:r>
                        <a:rPr lang="ja-JP" sz="1000" b="0" i="0" u="none" strike="noStrike" dirty="0">
                          <a:solidFill>
                            <a:srgbClr val="FFFFFF"/>
                          </a:solidFill>
                          <a:effectLst/>
                          <a:latin typeface="Century Gothic" panose="020B0502020202020204" pitchFamily="34" charset="0"/>
                          <a:ea typeface="MS PGothic" panose="020B0600070205080204" pitchFamily="34" charset="-128"/>
                        </a:rPr>
                        <a:t>設置する充電ステーションの数、業務エリアにおける EV の使用の増加、および温室効果ガスの削減量によって、影響を測定します。</a:t>
                      </a:r>
                    </a:p>
                  </a:txBody>
                  <a:tcPr marL="52473" marR="0" marT="0" marB="0" anchor="ctr">
                    <a:lnL>
                      <a:noFill/>
                    </a:lnL>
                    <a:lnR>
                      <a:noFill/>
                    </a:lnR>
                    <a:lnT>
                      <a:noFill/>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3166442"/>
                  </a:ext>
                </a:extLst>
              </a:tr>
            </a:tbl>
          </a:graphicData>
        </a:graphic>
      </p:graphicFrame>
      <p:sp>
        <p:nvSpPr>
          <p:cNvPr id="12" name="Arrow: Down 11">
            <a:extLst>
              <a:ext uri="{FF2B5EF4-FFF2-40B4-BE49-F238E27FC236}">
                <a16:creationId xmlns:a16="http://schemas.microsoft.com/office/drawing/2014/main" id="{8DD3E53D-1FE3-0470-F68B-0E9ADCE48B51}"/>
              </a:ext>
            </a:extLst>
          </p:cNvPr>
          <p:cNvSpPr/>
          <p:nvPr/>
        </p:nvSpPr>
        <p:spPr>
          <a:xfrm>
            <a:off x="614807" y="1785239"/>
            <a:ext cx="276225" cy="40005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latin typeface="Century Gothic" panose="020B0502020202020204" pitchFamily="34" charset="0"/>
              <a:ea typeface="MS PGothic" panose="020B0600070205080204" pitchFamily="34" charset="-128"/>
            </a:endParaRPr>
          </a:p>
        </p:txBody>
      </p:sp>
      <p:sp>
        <p:nvSpPr>
          <p:cNvPr id="14" name="Arrow: Down 13">
            <a:extLst>
              <a:ext uri="{FF2B5EF4-FFF2-40B4-BE49-F238E27FC236}">
                <a16:creationId xmlns:a16="http://schemas.microsoft.com/office/drawing/2014/main" id="{3A1EEAD3-97D4-4D3E-A71F-CF3349B6A78D}"/>
              </a:ext>
            </a:extLst>
          </p:cNvPr>
          <p:cNvSpPr/>
          <p:nvPr/>
        </p:nvSpPr>
        <p:spPr>
          <a:xfrm rot="16200000">
            <a:off x="4035299" y="1902426"/>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latin typeface="Century Gothic" panose="020B0502020202020204" pitchFamily="34" charset="0"/>
              <a:ea typeface="MS PGothic" panose="020B0600070205080204" pitchFamily="34" charset="-128"/>
            </a:endParaRPr>
          </a:p>
        </p:txBody>
      </p:sp>
      <p:sp>
        <p:nvSpPr>
          <p:cNvPr id="18" name="Arrow: Down 17">
            <a:extLst>
              <a:ext uri="{FF2B5EF4-FFF2-40B4-BE49-F238E27FC236}">
                <a16:creationId xmlns:a16="http://schemas.microsoft.com/office/drawing/2014/main" id="{13513D69-1F35-4832-8021-80C105D6199F}"/>
              </a:ext>
            </a:extLst>
          </p:cNvPr>
          <p:cNvSpPr/>
          <p:nvPr/>
        </p:nvSpPr>
        <p:spPr>
          <a:xfrm rot="16200000">
            <a:off x="8010794" y="1902425"/>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latin typeface="Century Gothic" panose="020B0502020202020204" pitchFamily="34" charset="0"/>
              <a:ea typeface="MS PGothic" panose="020B0600070205080204" pitchFamily="34" charset="-128"/>
            </a:endParaRPr>
          </a:p>
        </p:txBody>
      </p:sp>
      <p:sp>
        <p:nvSpPr>
          <p:cNvPr id="27" name="Arrow: Down 26">
            <a:extLst>
              <a:ext uri="{FF2B5EF4-FFF2-40B4-BE49-F238E27FC236}">
                <a16:creationId xmlns:a16="http://schemas.microsoft.com/office/drawing/2014/main" id="{0568736E-948C-BB98-44D6-81CF9FBDE6B6}"/>
              </a:ext>
            </a:extLst>
          </p:cNvPr>
          <p:cNvSpPr/>
          <p:nvPr/>
        </p:nvSpPr>
        <p:spPr>
          <a:xfrm rot="16200000">
            <a:off x="4035299" y="3114074"/>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latin typeface="Century Gothic" panose="020B0502020202020204" pitchFamily="34" charset="0"/>
              <a:ea typeface="MS PGothic" panose="020B0600070205080204" pitchFamily="34" charset="-128"/>
            </a:endParaRPr>
          </a:p>
        </p:txBody>
      </p:sp>
      <p:sp>
        <p:nvSpPr>
          <p:cNvPr id="28" name="Arrow: Down 27">
            <a:extLst>
              <a:ext uri="{FF2B5EF4-FFF2-40B4-BE49-F238E27FC236}">
                <a16:creationId xmlns:a16="http://schemas.microsoft.com/office/drawing/2014/main" id="{02980E60-8A49-DB6F-E1B0-1139B56599D4}"/>
              </a:ext>
            </a:extLst>
          </p:cNvPr>
          <p:cNvSpPr/>
          <p:nvPr/>
        </p:nvSpPr>
        <p:spPr>
          <a:xfrm rot="16200000">
            <a:off x="8010794" y="311407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latin typeface="Century Gothic" panose="020B0502020202020204" pitchFamily="34" charset="0"/>
              <a:ea typeface="MS PGothic" panose="020B0600070205080204" pitchFamily="34" charset="-128"/>
            </a:endParaRPr>
          </a:p>
        </p:txBody>
      </p:sp>
      <p:sp>
        <p:nvSpPr>
          <p:cNvPr id="29" name="Arrow: Down 28">
            <a:extLst>
              <a:ext uri="{FF2B5EF4-FFF2-40B4-BE49-F238E27FC236}">
                <a16:creationId xmlns:a16="http://schemas.microsoft.com/office/drawing/2014/main" id="{46A8C1EF-F8A3-4A19-0E6A-6DA669707BD2}"/>
              </a:ext>
            </a:extLst>
          </p:cNvPr>
          <p:cNvSpPr/>
          <p:nvPr/>
        </p:nvSpPr>
        <p:spPr>
          <a:xfrm rot="16200000">
            <a:off x="4035299" y="431463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latin typeface="Century Gothic" panose="020B0502020202020204" pitchFamily="34" charset="0"/>
              <a:ea typeface="MS PGothic" panose="020B0600070205080204" pitchFamily="34" charset="-128"/>
            </a:endParaRPr>
          </a:p>
        </p:txBody>
      </p:sp>
      <p:sp>
        <p:nvSpPr>
          <p:cNvPr id="30" name="Arrow: Down 29">
            <a:extLst>
              <a:ext uri="{FF2B5EF4-FFF2-40B4-BE49-F238E27FC236}">
                <a16:creationId xmlns:a16="http://schemas.microsoft.com/office/drawing/2014/main" id="{604268AE-92D6-B4E4-564E-A908D13C12BD}"/>
              </a:ext>
            </a:extLst>
          </p:cNvPr>
          <p:cNvSpPr/>
          <p:nvPr/>
        </p:nvSpPr>
        <p:spPr>
          <a:xfrm rot="16200000">
            <a:off x="8010794" y="4314632"/>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225788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53512464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1114</TotalTime>
  <Words>774</Words>
  <Application>Microsoft Office PowerPoint</Application>
  <PresentationFormat>Widescreen</PresentationFormat>
  <Paragraphs>43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42</cp:revision>
  <dcterms:created xsi:type="dcterms:W3CDTF">2022-05-22T18:55:25Z</dcterms:created>
  <dcterms:modified xsi:type="dcterms:W3CDTF">2024-09-14T12:52:02Z</dcterms:modified>
</cp:coreProperties>
</file>