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08" r:id="rId2"/>
    <p:sldId id="409" r:id="rId3"/>
    <p:sldId id="410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25A"/>
    <a:srgbClr val="08808C"/>
    <a:srgbClr val="C05313"/>
    <a:srgbClr val="DA7F1B"/>
    <a:srgbClr val="6C8A8A"/>
    <a:srgbClr val="E4F4F6"/>
    <a:srgbClr val="84A6A6"/>
    <a:srgbClr val="CFE0E2"/>
    <a:srgbClr val="A9D3D1"/>
    <a:srgbClr val="8FB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 autoAdjust="0"/>
    <p:restoredTop sz="96058"/>
  </p:normalViewPr>
  <p:slideViewPr>
    <p:cSldViewPr snapToGrid="0" snapToObjects="1">
      <p:cViewPr varScale="1">
        <p:scale>
          <a:sx n="108" d="100"/>
          <a:sy n="108" d="100"/>
        </p:scale>
        <p:origin x="498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815-44EA-5B9D-4E7D-9F038BA4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ECA00-7141-7B2C-05AD-B6F2CD1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75E0-711D-2208-F02B-E787A58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4B04-7DE5-CE59-4A09-A001A24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5D45-1C12-E1A4-2952-0BE3B2F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AF4-C262-7FD8-2C9E-D850B967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4D241-41C2-15FA-EC2B-5E0D65A1F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BD1F-E093-B1FA-72F7-167A9CE7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05B-B51E-AFE7-CF00-B08BA1A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6464-AFAD-33B9-B94E-D10E810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1487-BC27-471F-7A44-3E7F2BC2E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260-B0A4-1961-DFCB-58BA62B5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1B0-025C-99C0-4616-43A224E3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B588-0699-FE3F-2ECF-3D05056E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8B1-F049-1E69-6C0B-FA9098E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135-A323-F14F-A6CA-766D004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6C32-B69C-B73D-7000-E78AF239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B461-E70C-2988-B343-CAE126E4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F5D-2177-DC50-93C7-64F6DDB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B735-EEC0-53C8-ABFC-D1EA7CF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FD66-1D2A-828A-14DD-759CEDF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2F04-A527-0A93-5521-13CC3C70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12F-2995-49D8-BBAC-BC5E84D2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2AFF-C2F5-8B23-BFD0-434C936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0E8-6DEF-E912-EAC7-81CE857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2D2-9630-F308-52D4-0B84B391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87D-A0C9-F8BF-45A0-5F84932A5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E7EE-ACA1-A353-7D1D-02724C28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7FF5F-37B9-ADCE-C7AF-027BB1C3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4FF8-6EA7-22C0-0029-650CFEE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74F7-8588-A699-5BF6-03F0E062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AC2-A991-FDDC-A1C6-C4D915F8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1F12-3C35-F6A4-98A6-0989BE9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E3F-CF67-8ADD-10F6-634D8615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D2E6-7E0C-083E-84E5-AA28115A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4EFF3-B5DD-36BC-9640-7E5D56CDD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A9C9-0707-2EBD-90ED-3750E34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B3517-33B0-D9F9-B0F4-7DAFF9F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4D2A5-8B04-F461-64F7-7A7CCD3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6AF4-5741-410A-2ECB-715FBDF7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1C5D-5A57-5688-905D-98968BFD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5A6C4-206B-FD80-D867-00CEB307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906EF-4C42-3530-140F-8C2F0444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8097-6C28-B041-6219-0E84331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BC8-C506-E65C-9AA0-EF50774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92D-55D0-D75C-9810-D324394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9E89-33B0-72DC-391A-F6D74CD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B61-A1FF-3818-D38C-909C908F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C6DE-7DA9-5890-81D5-980EF20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B7D1-0044-C67D-2B98-02457BD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185C-8F22-55C2-2F07-5284CF00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F96EB-122E-CF28-33FB-08A0F6D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105-2D59-CA6B-12B9-9AA86B6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637E-5EFF-5CC7-E8CF-FCF03C38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BA3E-850A-5A41-0E65-CD5840EC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9C6C-C7C6-C1DB-9086-FA243947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EBC6-6F89-EB56-C1F2-FB5D9B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6D7B-B671-2BD8-958B-FDA27E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0D0-9E3B-B0C8-6411-0C72FFB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B3B5-6A42-F0F1-EBCF-D14529F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A06C-AA4D-65CC-F2BD-9498E3D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081-D161-EC69-C1C9-6E3A9930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2E8B-5F4C-E37D-FB2A-9AAE4647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jp.smartsheet.com/try-it?trp=78158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A9D3D1">
                <a:alpha val="79546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色のグラデーションによる 3D の抽象的な波">
            <a:extLst>
              <a:ext uri="{FF2B5EF4-FFF2-40B4-BE49-F238E27FC236}">
                <a16:creationId xmlns:a16="http://schemas.microsoft.com/office/drawing/2014/main" id="{4D23AF0E-151A-F21F-F093-72BA762E9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2">
                  <a:alpha val="64000"/>
                  <a:lumMod val="0"/>
                  <a:lumOff val="100000"/>
                </a:schemeClr>
              </a:gs>
              <a:gs pos="57000">
                <a:srgbClr val="CFE0E2">
                  <a:lumMod val="47000"/>
                  <a:lumOff val="53000"/>
                  <a:alpha val="62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BC8DA-32E0-BEA0-5780-166A54D97B2C}"/>
              </a:ext>
            </a:extLst>
          </p:cNvPr>
          <p:cNvSpPr txBox="1"/>
          <p:nvPr/>
        </p:nvSpPr>
        <p:spPr>
          <a:xfrm>
            <a:off x="249647" y="282533"/>
            <a:ext cx="654871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バランス スコアカード ガント テンプレート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1BCFF-B72F-37BA-FB19-3DF74CA08098}"/>
              </a:ext>
            </a:extLst>
          </p:cNvPr>
          <p:cNvSpPr txBox="1"/>
          <p:nvPr/>
        </p:nvSpPr>
        <p:spPr>
          <a:xfrm>
            <a:off x="293143" y="1675440"/>
            <a:ext cx="4110922" cy="299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sz="160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組織やプロジェクト チームは、このテンプレートを使用して、バランス スコアカードの戦略的監視とガント チャートの時間追跡機能を統合できます。このテンプレートは、複数年にわたる戦略目標の進捗を視覚的に表すのに最適で、財務、顧客、ビジネス プロセス、学びと成長の各観点から、目標が時間の経過とともにどのように展開されるかを示します。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B169E-26DF-1212-E4EF-420ABDB3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17936" y="1677808"/>
            <a:ext cx="7154088" cy="4024174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9BAB831A-F102-DDC5-7497-9C20C77AA6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9738" y="310605"/>
            <a:ext cx="4170545" cy="8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84A6A6"/>
            </a:gs>
            <a:gs pos="81000">
              <a:srgbClr val="A9D3D1">
                <a:alpha val="58000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29D4C-8128-1AA2-8D12-09D03D8E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55179"/>
              </p:ext>
            </p:extLst>
          </p:nvPr>
        </p:nvGraphicFramePr>
        <p:xfrm>
          <a:off x="820324" y="1168400"/>
          <a:ext cx="11168479" cy="546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535">
                  <a:extLst>
                    <a:ext uri="{9D8B030D-6E8A-4147-A177-3AD203B41FA5}">
                      <a16:colId xmlns:a16="http://schemas.microsoft.com/office/drawing/2014/main" val="3743801594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1757429599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3586892182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2956234538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1964900931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4190651750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2419315493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1287570184"/>
                    </a:ext>
                  </a:extLst>
                </a:gridCol>
              </a:tblGrid>
              <a:tr h="400691">
                <a:tc>
                  <a:txBody>
                    <a:bodyPr/>
                    <a:lstStyle/>
                    <a:p>
                      <a:pPr rtl="0"/>
                      <a:r>
                        <a:rPr lang="ja-JP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プロジェクト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64918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財務 KPI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目標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プロジェクト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47401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1818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82683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内部プロセス </a:t>
                      </a:r>
                    </a:p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KPI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目標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プロジェクト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58624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53986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8661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顧客 KPI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目標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プロジェクト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77462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1671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1347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学びと成長 </a:t>
                      </a:r>
                    </a:p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KPI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目標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プロジェクト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44298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16744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13361"/>
                  </a:ext>
                </a:extLst>
              </a:tr>
            </a:tbl>
          </a:graphicData>
        </a:graphic>
      </p:graphicFrame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DE422E1-62CF-8FF4-FD5E-B57289BE9253}"/>
              </a:ext>
            </a:extLst>
          </p:cNvPr>
          <p:cNvSpPr/>
          <p:nvPr/>
        </p:nvSpPr>
        <p:spPr>
          <a:xfrm>
            <a:off x="911320" y="1642573"/>
            <a:ext cx="4654696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財務目標 1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09599A5-6208-5C29-8313-D36DC627633C}"/>
              </a:ext>
            </a:extLst>
          </p:cNvPr>
          <p:cNvSpPr/>
          <p:nvPr/>
        </p:nvSpPr>
        <p:spPr>
          <a:xfrm rot="16200000">
            <a:off x="-105021" y="1961356"/>
            <a:ext cx="1223719" cy="457200"/>
          </a:xfrm>
          <a:prstGeom prst="round2Same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ja-JP" sz="1200">
                <a:latin typeface="Century Gothic" panose="020B0502020202020204" pitchFamily="34" charset="0"/>
                <a:ea typeface="MS PGothic" panose="020B0600070205080204" pitchFamily="34" charset="-128"/>
              </a:rPr>
              <a:t>財務</a:t>
            </a: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EC894843-89B5-4EE4-251C-CAD8C2263C98}"/>
              </a:ext>
            </a:extLst>
          </p:cNvPr>
          <p:cNvSpPr/>
          <p:nvPr/>
        </p:nvSpPr>
        <p:spPr>
          <a:xfrm rot="16200000">
            <a:off x="-105021" y="3233900"/>
            <a:ext cx="1223719" cy="457200"/>
          </a:xfrm>
          <a:prstGeom prst="round2Same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ja-JP" sz="1200">
                <a:latin typeface="Century Gothic" panose="020B0502020202020204" pitchFamily="34" charset="0"/>
                <a:ea typeface="MS PGothic" panose="020B0600070205080204" pitchFamily="34" charset="-128"/>
              </a:rPr>
              <a:t>内部プロセス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800451F3-15A8-EA81-5AA8-B4EBA187E0AC}"/>
              </a:ext>
            </a:extLst>
          </p:cNvPr>
          <p:cNvSpPr/>
          <p:nvPr/>
        </p:nvSpPr>
        <p:spPr>
          <a:xfrm rot="16200000">
            <a:off x="-105021" y="5778987"/>
            <a:ext cx="1223719" cy="457200"/>
          </a:xfrm>
          <a:prstGeom prst="round2Same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ja-JP" sz="1200" dirty="0">
                <a:latin typeface="Century Gothic" panose="020B0502020202020204" pitchFamily="34" charset="0"/>
                <a:ea typeface="MS PGothic" panose="020B0600070205080204" pitchFamily="34" charset="-128"/>
              </a:rPr>
              <a:t>学びと成長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90C5C189-AE78-EA8E-34DB-B5A2086FCF5B}"/>
              </a:ext>
            </a:extLst>
          </p:cNvPr>
          <p:cNvSpPr/>
          <p:nvPr/>
        </p:nvSpPr>
        <p:spPr>
          <a:xfrm rot="16200000">
            <a:off x="-105021" y="4506444"/>
            <a:ext cx="1223719" cy="457200"/>
          </a:xfrm>
          <a:prstGeom prst="round2Same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ja-JP" sz="1200">
                <a:latin typeface="Century Gothic" panose="020B0502020202020204" pitchFamily="34" charset="0"/>
                <a:ea typeface="MS PGothic" panose="020B0600070205080204" pitchFamily="34" charset="-128"/>
              </a:rPr>
              <a:t>顧客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054FB-6D5D-4FD1-5AA6-206C24B7DBF7}"/>
              </a:ext>
            </a:extLst>
          </p:cNvPr>
          <p:cNvSpPr txBox="1"/>
          <p:nvPr/>
        </p:nvSpPr>
        <p:spPr>
          <a:xfrm>
            <a:off x="735439" y="445299"/>
            <a:ext cx="54895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  <a:buSzPct val="130000"/>
            </a:pPr>
            <a:r>
              <a:rPr lang="ja-JP" sz="1700">
                <a:solidFill>
                  <a:srgbClr val="04525A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ミッション ステートメントのテキスト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0CA53-A197-300C-1852-2E0D39CAF083}"/>
              </a:ext>
            </a:extLst>
          </p:cNvPr>
          <p:cNvSpPr txBox="1"/>
          <p:nvPr/>
        </p:nvSpPr>
        <p:spPr>
          <a:xfrm>
            <a:off x="735439" y="83189"/>
            <a:ext cx="343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spc="300">
                <a:solidFill>
                  <a:srgbClr val="04525A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ミッション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94200-E901-7053-93F5-B132E492AE0A}"/>
              </a:ext>
            </a:extLst>
          </p:cNvPr>
          <p:cNvSpPr txBox="1"/>
          <p:nvPr/>
        </p:nvSpPr>
        <p:spPr>
          <a:xfrm>
            <a:off x="6702484" y="445299"/>
            <a:ext cx="54895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  <a:buSzPct val="130000"/>
            </a:pPr>
            <a:r>
              <a:rPr lang="ja-JP" sz="17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ビジョン ステートメントのテキスト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FD619-AB49-8C4D-A766-2E425805AE03}"/>
              </a:ext>
            </a:extLst>
          </p:cNvPr>
          <p:cNvSpPr txBox="1"/>
          <p:nvPr/>
        </p:nvSpPr>
        <p:spPr>
          <a:xfrm>
            <a:off x="6702484" y="83189"/>
            <a:ext cx="343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spc="3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ビジョン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EBF81D8-8DFD-FEA8-66E3-F647E05E8955}"/>
              </a:ext>
            </a:extLst>
          </p:cNvPr>
          <p:cNvSpPr/>
          <p:nvPr/>
        </p:nvSpPr>
        <p:spPr>
          <a:xfrm>
            <a:off x="1441304" y="2057070"/>
            <a:ext cx="4654696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財務目標 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716600-8D02-3FA6-F6FD-44864AF66D1F}"/>
              </a:ext>
            </a:extLst>
          </p:cNvPr>
          <p:cNvSpPr/>
          <p:nvPr/>
        </p:nvSpPr>
        <p:spPr>
          <a:xfrm>
            <a:off x="2168135" y="2471567"/>
            <a:ext cx="4654696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財務目標 3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2F3BB43-1E11-5FCE-ABF1-0EB2A07291E2}"/>
              </a:ext>
            </a:extLst>
          </p:cNvPr>
          <p:cNvSpPr/>
          <p:nvPr/>
        </p:nvSpPr>
        <p:spPr>
          <a:xfrm>
            <a:off x="2168134" y="2894949"/>
            <a:ext cx="3397881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内部プロセス目標 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6CC866B-33E6-DE13-5ABD-458E4628A094}"/>
              </a:ext>
            </a:extLst>
          </p:cNvPr>
          <p:cNvSpPr/>
          <p:nvPr/>
        </p:nvSpPr>
        <p:spPr>
          <a:xfrm>
            <a:off x="3352800" y="3309446"/>
            <a:ext cx="2743200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内部プロセス目標 2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9DC41C3-A8BE-E2FE-901F-46640B305DE4}"/>
              </a:ext>
            </a:extLst>
          </p:cNvPr>
          <p:cNvSpPr/>
          <p:nvPr/>
        </p:nvSpPr>
        <p:spPr>
          <a:xfrm>
            <a:off x="3352799" y="3723943"/>
            <a:ext cx="3470031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内部プロセス目標 3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D4F2122-DB0A-992B-98CE-18F29BDDD995}"/>
              </a:ext>
            </a:extLst>
          </p:cNvPr>
          <p:cNvSpPr/>
          <p:nvPr/>
        </p:nvSpPr>
        <p:spPr>
          <a:xfrm>
            <a:off x="911319" y="4163083"/>
            <a:ext cx="2089789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顧客目標 1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FF07124-3676-F650-8B83-C9F6566E19F5}"/>
              </a:ext>
            </a:extLst>
          </p:cNvPr>
          <p:cNvSpPr/>
          <p:nvPr/>
        </p:nvSpPr>
        <p:spPr>
          <a:xfrm>
            <a:off x="2459399" y="4577580"/>
            <a:ext cx="2743200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顧客目標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6A7AECC-6D06-BA16-4311-32966AC30872}"/>
              </a:ext>
            </a:extLst>
          </p:cNvPr>
          <p:cNvSpPr/>
          <p:nvPr/>
        </p:nvSpPr>
        <p:spPr>
          <a:xfrm>
            <a:off x="3352798" y="4992077"/>
            <a:ext cx="3470031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顧客目標 3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CF21630-BD1E-5A06-CF97-A5A45FD61131}"/>
              </a:ext>
            </a:extLst>
          </p:cNvPr>
          <p:cNvSpPr/>
          <p:nvPr/>
        </p:nvSpPr>
        <p:spPr>
          <a:xfrm>
            <a:off x="911319" y="5431217"/>
            <a:ext cx="3470031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学びと成長目標 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AB481D8-923F-6E6B-D963-DACF07222B28}"/>
              </a:ext>
            </a:extLst>
          </p:cNvPr>
          <p:cNvSpPr/>
          <p:nvPr/>
        </p:nvSpPr>
        <p:spPr>
          <a:xfrm>
            <a:off x="1441303" y="5845714"/>
            <a:ext cx="5381526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学びと成長目標 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D3BDB1E-CA9B-6D27-4D4A-14BBC7B9BB58}"/>
              </a:ext>
            </a:extLst>
          </p:cNvPr>
          <p:cNvSpPr/>
          <p:nvPr/>
        </p:nvSpPr>
        <p:spPr>
          <a:xfrm>
            <a:off x="2168134" y="6260211"/>
            <a:ext cx="2825897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ja-JP" sz="1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学びと成長目標 3</a:t>
            </a:r>
          </a:p>
        </p:txBody>
      </p:sp>
      <p:pic>
        <p:nvPicPr>
          <p:cNvPr id="28" name="Graphic 27" descr="単色塗りつぶしでマーカーを表示">
            <a:extLst>
              <a:ext uri="{FF2B5EF4-FFF2-40B4-BE49-F238E27FC236}">
                <a16:creationId xmlns:a16="http://schemas.microsoft.com/office/drawing/2014/main" id="{0ACD5CAE-FA4E-C094-58C1-59AE23D6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9540" y="1540681"/>
            <a:ext cx="481342" cy="481342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2" name="Graphic 31" descr="単色塗りつぶしでフラグを表示">
            <a:extLst>
              <a:ext uri="{FF2B5EF4-FFF2-40B4-BE49-F238E27FC236}">
                <a16:creationId xmlns:a16="http://schemas.microsoft.com/office/drawing/2014/main" id="{83519BA8-B20A-28AC-00F6-DDFB63A2D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7871" y="3199350"/>
            <a:ext cx="457200" cy="457200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6" name="Graphic 35" descr="単色塗りつぶしでブックマークを表示">
            <a:extLst>
              <a:ext uri="{FF2B5EF4-FFF2-40B4-BE49-F238E27FC236}">
                <a16:creationId xmlns:a16="http://schemas.microsoft.com/office/drawing/2014/main" id="{5981FF62-8F67-672E-F2B6-8591CAD43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9425" y="4495527"/>
            <a:ext cx="467814" cy="467814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8" name="Graphic 37" descr="単色塗りつぶしでダイヤ マークを表示">
            <a:extLst>
              <a:ext uri="{FF2B5EF4-FFF2-40B4-BE49-F238E27FC236}">
                <a16:creationId xmlns:a16="http://schemas.microsoft.com/office/drawing/2014/main" id="{6665AE72-97A1-4A6E-F50E-E76C0D4007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4841" y="2368135"/>
            <a:ext cx="459722" cy="459722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40" name="Graphic 39" descr="単色塗りつぶしでダイヤを表示">
            <a:extLst>
              <a:ext uri="{FF2B5EF4-FFF2-40B4-BE49-F238E27FC236}">
                <a16:creationId xmlns:a16="http://schemas.microsoft.com/office/drawing/2014/main" id="{DD630F6A-9E2A-091C-2345-7CE33EC8F9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1077" y="5536128"/>
            <a:ext cx="447151" cy="447151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42" name="Graphic 41" descr="単色塗りつぶしで熱気球を表示">
            <a:extLst>
              <a:ext uri="{FF2B5EF4-FFF2-40B4-BE49-F238E27FC236}">
                <a16:creationId xmlns:a16="http://schemas.microsoft.com/office/drawing/2014/main" id="{76C25AAF-060A-781B-A1C8-18BE03F78A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25859" y="6158343"/>
            <a:ext cx="457200" cy="457200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8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84A6A6"/>
            </a:gs>
            <a:gs pos="81000">
              <a:srgbClr val="A9D3D1">
                <a:alpha val="58000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29D4C-8128-1AA2-8D12-09D03D8E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73145"/>
              </p:ext>
            </p:extLst>
          </p:nvPr>
        </p:nvGraphicFramePr>
        <p:xfrm>
          <a:off x="820324" y="1013852"/>
          <a:ext cx="11168479" cy="5451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535">
                  <a:extLst>
                    <a:ext uri="{9D8B030D-6E8A-4147-A177-3AD203B41FA5}">
                      <a16:colId xmlns:a16="http://schemas.microsoft.com/office/drawing/2014/main" val="3743801594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1757429599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3586892182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2956234538"/>
                    </a:ext>
                  </a:extLst>
                </a:gridCol>
                <a:gridCol w="1207535">
                  <a:extLst>
                    <a:ext uri="{9D8B030D-6E8A-4147-A177-3AD203B41FA5}">
                      <a16:colId xmlns:a16="http://schemas.microsoft.com/office/drawing/2014/main" val="1964900931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4190651750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2419315493"/>
                    </a:ext>
                  </a:extLst>
                </a:gridCol>
                <a:gridCol w="1710268">
                  <a:extLst>
                    <a:ext uri="{9D8B030D-6E8A-4147-A177-3AD203B41FA5}">
                      <a16:colId xmlns:a16="http://schemas.microsoft.com/office/drawing/2014/main" val="1287570184"/>
                    </a:ext>
                  </a:extLst>
                </a:gridCol>
              </a:tblGrid>
              <a:tr h="400691">
                <a:tc>
                  <a:txBody>
                    <a:bodyPr/>
                    <a:lstStyle/>
                    <a:p>
                      <a:pPr rtl="0"/>
                      <a:r>
                        <a:rPr lang="ja-JP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20XX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25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1400">
                          <a:solidFill>
                            <a:srgbClr val="E4F4F6"/>
                          </a:solidFill>
                          <a:latin typeface="Century Gothic" panose="020B0502020202020204" pitchFamily="34" charset="0"/>
                        </a:rPr>
                        <a:t>プロジェクト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64918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47401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1818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82683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58624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53986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8661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77462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16715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1347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44298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16744"/>
                  </a:ext>
                </a:extLst>
              </a:tr>
              <a:tr h="42086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13361"/>
                  </a:ext>
                </a:extLst>
              </a:tr>
            </a:tbl>
          </a:graphicData>
        </a:graphic>
      </p:graphicFrame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DE422E1-62CF-8FF4-FD5E-B57289BE9253}"/>
              </a:ext>
            </a:extLst>
          </p:cNvPr>
          <p:cNvSpPr/>
          <p:nvPr/>
        </p:nvSpPr>
        <p:spPr>
          <a:xfrm>
            <a:off x="911319" y="1488025"/>
            <a:ext cx="4572000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09599A5-6208-5C29-8313-D36DC627633C}"/>
              </a:ext>
            </a:extLst>
          </p:cNvPr>
          <p:cNvSpPr/>
          <p:nvPr/>
        </p:nvSpPr>
        <p:spPr>
          <a:xfrm rot="16200000">
            <a:off x="-105021" y="1806808"/>
            <a:ext cx="1223719" cy="457200"/>
          </a:xfrm>
          <a:prstGeom prst="round2Same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ja-JP" sz="1200">
                <a:latin typeface="Century Gothic" panose="020B0502020202020204" pitchFamily="34" charset="0"/>
                <a:ea typeface="MS PGothic" panose="020B0600070205080204" pitchFamily="34" charset="-128"/>
              </a:rPr>
              <a:t>財務</a:t>
            </a: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EC894843-89B5-4EE4-251C-CAD8C2263C98}"/>
              </a:ext>
            </a:extLst>
          </p:cNvPr>
          <p:cNvSpPr/>
          <p:nvPr/>
        </p:nvSpPr>
        <p:spPr>
          <a:xfrm rot="16200000">
            <a:off x="-105021" y="3079352"/>
            <a:ext cx="1223719" cy="457200"/>
          </a:xfrm>
          <a:prstGeom prst="round2Same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ja-JP" sz="1200">
                <a:latin typeface="Century Gothic" panose="020B0502020202020204" pitchFamily="34" charset="0"/>
                <a:ea typeface="MS PGothic" panose="020B0600070205080204" pitchFamily="34" charset="-128"/>
              </a:rPr>
              <a:t>内部プロセス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800451F3-15A8-EA81-5AA8-B4EBA187E0AC}"/>
              </a:ext>
            </a:extLst>
          </p:cNvPr>
          <p:cNvSpPr/>
          <p:nvPr/>
        </p:nvSpPr>
        <p:spPr>
          <a:xfrm rot="16200000">
            <a:off x="-105021" y="5624439"/>
            <a:ext cx="1223719" cy="457200"/>
          </a:xfrm>
          <a:prstGeom prst="round2Same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ja-JP" sz="1200" dirty="0">
                <a:latin typeface="Century Gothic" panose="020B0502020202020204" pitchFamily="34" charset="0"/>
                <a:ea typeface="MS PGothic" panose="020B0600070205080204" pitchFamily="34" charset="-128"/>
              </a:rPr>
              <a:t>学びと成長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90C5C189-AE78-EA8E-34DB-B5A2086FCF5B}"/>
              </a:ext>
            </a:extLst>
          </p:cNvPr>
          <p:cNvSpPr/>
          <p:nvPr/>
        </p:nvSpPr>
        <p:spPr>
          <a:xfrm rot="16200000">
            <a:off x="-105021" y="4351896"/>
            <a:ext cx="1223719" cy="457200"/>
          </a:xfrm>
          <a:prstGeom prst="round2Same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ja-JP" sz="1200">
                <a:latin typeface="Century Gothic" panose="020B0502020202020204" pitchFamily="34" charset="0"/>
                <a:ea typeface="MS PGothic" panose="020B0600070205080204" pitchFamily="34" charset="-128"/>
              </a:rPr>
              <a:t>顧客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054FB-6D5D-4FD1-5AA6-206C24B7DBF7}"/>
              </a:ext>
            </a:extLst>
          </p:cNvPr>
          <p:cNvSpPr txBox="1"/>
          <p:nvPr/>
        </p:nvSpPr>
        <p:spPr>
          <a:xfrm>
            <a:off x="735439" y="445299"/>
            <a:ext cx="54895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  <a:buSzPct val="130000"/>
            </a:pPr>
            <a:r>
              <a:rPr lang="ja-JP" sz="1700" dirty="0">
                <a:solidFill>
                  <a:srgbClr val="04525A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ミッション ステートメントのテキスト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0CA53-A197-300C-1852-2E0D39CAF083}"/>
              </a:ext>
            </a:extLst>
          </p:cNvPr>
          <p:cNvSpPr txBox="1"/>
          <p:nvPr/>
        </p:nvSpPr>
        <p:spPr>
          <a:xfrm>
            <a:off x="735439" y="83189"/>
            <a:ext cx="343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spc="300">
                <a:solidFill>
                  <a:srgbClr val="04525A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ミッション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94200-E901-7053-93F5-B132E492AE0A}"/>
              </a:ext>
            </a:extLst>
          </p:cNvPr>
          <p:cNvSpPr txBox="1"/>
          <p:nvPr/>
        </p:nvSpPr>
        <p:spPr>
          <a:xfrm>
            <a:off x="6702484" y="445299"/>
            <a:ext cx="54895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  <a:buSzPct val="130000"/>
            </a:pPr>
            <a:r>
              <a:rPr lang="ja-JP" sz="17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ビジョン ステートメントのテキスト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FD619-AB49-8C4D-A766-2E425805AE03}"/>
              </a:ext>
            </a:extLst>
          </p:cNvPr>
          <p:cNvSpPr txBox="1"/>
          <p:nvPr/>
        </p:nvSpPr>
        <p:spPr>
          <a:xfrm>
            <a:off x="6702484" y="83189"/>
            <a:ext cx="343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spc="3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ビジョン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EBF81D8-8DFD-FEA8-66E3-F647E05E8955}"/>
              </a:ext>
            </a:extLst>
          </p:cNvPr>
          <p:cNvSpPr/>
          <p:nvPr/>
        </p:nvSpPr>
        <p:spPr>
          <a:xfrm>
            <a:off x="911319" y="1902522"/>
            <a:ext cx="4572000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716600-8D02-3FA6-F6FD-44864AF66D1F}"/>
              </a:ext>
            </a:extLst>
          </p:cNvPr>
          <p:cNvSpPr/>
          <p:nvPr/>
        </p:nvSpPr>
        <p:spPr>
          <a:xfrm>
            <a:off x="911319" y="2317019"/>
            <a:ext cx="4572000" cy="288897"/>
          </a:xfrm>
          <a:prstGeom prst="round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2F3BB43-1E11-5FCE-ABF1-0EB2A07291E2}"/>
              </a:ext>
            </a:extLst>
          </p:cNvPr>
          <p:cNvSpPr/>
          <p:nvPr/>
        </p:nvSpPr>
        <p:spPr>
          <a:xfrm>
            <a:off x="911318" y="2740401"/>
            <a:ext cx="4572000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6CC866B-33E6-DE13-5ABD-458E4628A094}"/>
              </a:ext>
            </a:extLst>
          </p:cNvPr>
          <p:cNvSpPr/>
          <p:nvPr/>
        </p:nvSpPr>
        <p:spPr>
          <a:xfrm>
            <a:off x="911319" y="3154898"/>
            <a:ext cx="4572000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9DC41C3-A8BE-E2FE-901F-46640B305DE4}"/>
              </a:ext>
            </a:extLst>
          </p:cNvPr>
          <p:cNvSpPr/>
          <p:nvPr/>
        </p:nvSpPr>
        <p:spPr>
          <a:xfrm>
            <a:off x="911318" y="3569395"/>
            <a:ext cx="4572000" cy="288897"/>
          </a:xfrm>
          <a:prstGeom prst="round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D4F2122-DB0A-992B-98CE-18F29BDDD995}"/>
              </a:ext>
            </a:extLst>
          </p:cNvPr>
          <p:cNvSpPr/>
          <p:nvPr/>
        </p:nvSpPr>
        <p:spPr>
          <a:xfrm>
            <a:off x="911318" y="4008535"/>
            <a:ext cx="4572000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FF07124-3676-F650-8B83-C9F6566E19F5}"/>
              </a:ext>
            </a:extLst>
          </p:cNvPr>
          <p:cNvSpPr/>
          <p:nvPr/>
        </p:nvSpPr>
        <p:spPr>
          <a:xfrm>
            <a:off x="911319" y="4423032"/>
            <a:ext cx="4572000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6A7AECC-6D06-BA16-4311-32966AC30872}"/>
              </a:ext>
            </a:extLst>
          </p:cNvPr>
          <p:cNvSpPr/>
          <p:nvPr/>
        </p:nvSpPr>
        <p:spPr>
          <a:xfrm>
            <a:off x="911318" y="4837529"/>
            <a:ext cx="4572000" cy="288897"/>
          </a:xfrm>
          <a:prstGeom prst="round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CF21630-BD1E-5A06-CF97-A5A45FD61131}"/>
              </a:ext>
            </a:extLst>
          </p:cNvPr>
          <p:cNvSpPr/>
          <p:nvPr/>
        </p:nvSpPr>
        <p:spPr>
          <a:xfrm>
            <a:off x="911318" y="5276669"/>
            <a:ext cx="4572000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AB481D8-923F-6E6B-D963-DACF07222B28}"/>
              </a:ext>
            </a:extLst>
          </p:cNvPr>
          <p:cNvSpPr/>
          <p:nvPr/>
        </p:nvSpPr>
        <p:spPr>
          <a:xfrm>
            <a:off x="911319" y="5691166"/>
            <a:ext cx="4572000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D3BDB1E-CA9B-6D27-4D4A-14BBC7B9BB58}"/>
              </a:ext>
            </a:extLst>
          </p:cNvPr>
          <p:cNvSpPr/>
          <p:nvPr/>
        </p:nvSpPr>
        <p:spPr>
          <a:xfrm>
            <a:off x="911318" y="6105663"/>
            <a:ext cx="4572000" cy="288897"/>
          </a:xfrm>
          <a:prstGeom prst="round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8" name="Graphic 27" descr="単色塗りつぶしでマーカーを表示">
            <a:extLst>
              <a:ext uri="{FF2B5EF4-FFF2-40B4-BE49-F238E27FC236}">
                <a16:creationId xmlns:a16="http://schemas.microsoft.com/office/drawing/2014/main" id="{C6BB30C3-D175-5986-BC77-9BA70DEC4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5883" y="6509929"/>
            <a:ext cx="481342" cy="481342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29" name="Graphic 28" descr="単色塗りつぶしでフラグを表示">
            <a:extLst>
              <a:ext uri="{FF2B5EF4-FFF2-40B4-BE49-F238E27FC236}">
                <a16:creationId xmlns:a16="http://schemas.microsoft.com/office/drawing/2014/main" id="{EB36709D-6832-27C1-A427-4BC0FB750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7535" y="6522000"/>
            <a:ext cx="457200" cy="457200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0" name="Graphic 29" descr="単色塗りつぶしでブックマークを表示">
            <a:extLst>
              <a:ext uri="{FF2B5EF4-FFF2-40B4-BE49-F238E27FC236}">
                <a16:creationId xmlns:a16="http://schemas.microsoft.com/office/drawing/2014/main" id="{CE8A9280-410D-800C-73AE-478B54D71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0029" y="6516693"/>
            <a:ext cx="467814" cy="467814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1" name="Graphic 30" descr="単色塗りつぶしでダイヤ マークを表示">
            <a:extLst>
              <a:ext uri="{FF2B5EF4-FFF2-40B4-BE49-F238E27FC236}">
                <a16:creationId xmlns:a16="http://schemas.microsoft.com/office/drawing/2014/main" id="{ED409BBB-2964-9EAF-8E7F-DA2B8CA0B9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2519" y="6520739"/>
            <a:ext cx="459722" cy="459722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2" name="Graphic 31" descr="単色塗りつぶしでダイヤを表示">
            <a:extLst>
              <a:ext uri="{FF2B5EF4-FFF2-40B4-BE49-F238E27FC236}">
                <a16:creationId xmlns:a16="http://schemas.microsoft.com/office/drawing/2014/main" id="{65E09741-293F-A77C-8BBD-B9B0A15A6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3135" y="6527025"/>
            <a:ext cx="447151" cy="447151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33" name="Graphic 32" descr="単色塗りつぶしで熱気球を表示">
            <a:extLst>
              <a:ext uri="{FF2B5EF4-FFF2-40B4-BE49-F238E27FC236}">
                <a16:creationId xmlns:a16="http://schemas.microsoft.com/office/drawing/2014/main" id="{B5A65D73-E706-7021-0044-441C964736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389" y="6522000"/>
            <a:ext cx="457200" cy="457200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414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62955"/>
              </p:ext>
            </p:extLst>
          </p:nvPr>
        </p:nvGraphicFramePr>
        <p:xfrm>
          <a:off x="787790" y="1050352"/>
          <a:ext cx="10469095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9095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15352</TotalTime>
  <Words>335</Words>
  <Application>Microsoft Office PowerPoint</Application>
  <PresentationFormat>Widescreen</PresentationFormat>
  <Paragraphs>64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317</cp:revision>
  <cp:lastPrinted>2024-02-20T23:48:17Z</cp:lastPrinted>
  <dcterms:created xsi:type="dcterms:W3CDTF">2021-07-07T23:54:57Z</dcterms:created>
  <dcterms:modified xsi:type="dcterms:W3CDTF">2024-09-13T15:47:38Z</dcterms:modified>
</cp:coreProperties>
</file>