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D9B6"/>
    <a:srgbClr val="CBD6B5"/>
    <a:srgbClr val="DCF8EB"/>
    <a:srgbClr val="0098C6"/>
    <a:srgbClr val="9CA58C"/>
    <a:srgbClr val="66BBCC"/>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98B77-9669-4F0B-B68B-9A3E82087FE0}" v="1" dt="2024-03-17T20:09:58.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95" autoAdjust="0"/>
    <p:restoredTop sz="86447"/>
  </p:normalViewPr>
  <p:slideViewPr>
    <p:cSldViewPr snapToGrid="0" snapToObjects="1">
      <p:cViewPr varScale="1">
        <p:scale>
          <a:sx n="108" d="100"/>
          <a:sy n="108" d="100"/>
        </p:scale>
        <p:origin x="672" y="102"/>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D7298B77-9669-4F0B-B68B-9A3E82087FE0}"/>
    <pc:docChg chg="modSld">
      <pc:chgData name="Bess Dunlevy" userId="dd4b9a8537dbe9d0" providerId="LiveId" clId="{D7298B77-9669-4F0B-B68B-9A3E82087FE0}" dt="2024-03-17T20:10:12.527" v="19" actId="14861"/>
      <pc:docMkLst>
        <pc:docMk/>
      </pc:docMkLst>
      <pc:sldChg chg="addSp modSp mod">
        <pc:chgData name="Bess Dunlevy" userId="dd4b9a8537dbe9d0" providerId="LiveId" clId="{D7298B77-9669-4F0B-B68B-9A3E82087FE0}" dt="2024-03-17T20:10:12.527" v="19" actId="14861"/>
        <pc:sldMkLst>
          <pc:docMk/>
          <pc:sldMk cId="1508588292" sldId="342"/>
        </pc:sldMkLst>
        <pc:picChg chg="add mod">
          <ac:chgData name="Bess Dunlevy" userId="dd4b9a8537dbe9d0" providerId="LiveId" clId="{D7298B77-9669-4F0B-B68B-9A3E82087FE0}" dt="2024-03-17T20:10:12.527" v="19" actId="14861"/>
          <ac:picMkLst>
            <pc:docMk/>
            <pc:sldMk cId="1508588292" sldId="342"/>
            <ac:picMk id="6" creationId="{58687F8D-28F8-4B96-94D1-38DCFA30614A}"/>
          </ac:picMkLst>
        </pc:picChg>
      </pc:sldChg>
      <pc:sldChg chg="modSp mod">
        <pc:chgData name="Bess Dunlevy" userId="dd4b9a8537dbe9d0" providerId="LiveId" clId="{D7298B77-9669-4F0B-B68B-9A3E82087FE0}" dt="2024-03-17T20:09:08.946" v="12"/>
        <pc:sldMkLst>
          <pc:docMk/>
          <pc:sldMk cId="1179924037" sldId="353"/>
        </pc:sldMkLst>
        <pc:spChg chg="mod">
          <ac:chgData name="Bess Dunlevy" userId="dd4b9a8537dbe9d0" providerId="LiveId" clId="{D7298B77-9669-4F0B-B68B-9A3E82087FE0}" dt="2024-03-17T20:07:57.755" v="0"/>
          <ac:spMkLst>
            <pc:docMk/>
            <pc:sldMk cId="1179924037" sldId="353"/>
            <ac:spMk id="18" creationId="{65643D2B-1628-117D-3A8B-6257A8471E8B}"/>
          </ac:spMkLst>
        </pc:spChg>
        <pc:spChg chg="mod">
          <ac:chgData name="Bess Dunlevy" userId="dd4b9a8537dbe9d0" providerId="LiveId" clId="{D7298B77-9669-4F0B-B68B-9A3E82087FE0}" dt="2024-03-17T20:08:03.990" v="1"/>
          <ac:spMkLst>
            <pc:docMk/>
            <pc:sldMk cId="1179924037" sldId="353"/>
            <ac:spMk id="24" creationId="{702EA16C-EF8A-CF59-BCB2-B8F6E6D2294A}"/>
          </ac:spMkLst>
        </pc:spChg>
        <pc:spChg chg="mod">
          <ac:chgData name="Bess Dunlevy" userId="dd4b9a8537dbe9d0" providerId="LiveId" clId="{D7298B77-9669-4F0B-B68B-9A3E82087FE0}" dt="2024-03-17T20:08:35.547" v="7" actId="20577"/>
          <ac:spMkLst>
            <pc:docMk/>
            <pc:sldMk cId="1179924037" sldId="353"/>
            <ac:spMk id="27" creationId="{1CDAEA3D-0D4B-BE6E-30E4-DA6BC75F3475}"/>
          </ac:spMkLst>
        </pc:spChg>
        <pc:spChg chg="mod">
          <ac:chgData name="Bess Dunlevy" userId="dd4b9a8537dbe9d0" providerId="LiveId" clId="{D7298B77-9669-4F0B-B68B-9A3E82087FE0}" dt="2024-03-17T20:08:09.377" v="2"/>
          <ac:spMkLst>
            <pc:docMk/>
            <pc:sldMk cId="1179924037" sldId="353"/>
            <ac:spMk id="29" creationId="{D597E15B-6708-F6A9-FA69-BDBA81DF69BB}"/>
          </ac:spMkLst>
        </pc:spChg>
        <pc:spChg chg="mod">
          <ac:chgData name="Bess Dunlevy" userId="dd4b9a8537dbe9d0" providerId="LiveId" clId="{D7298B77-9669-4F0B-B68B-9A3E82087FE0}" dt="2024-03-17T20:08:50.696" v="10"/>
          <ac:spMkLst>
            <pc:docMk/>
            <pc:sldMk cId="1179924037" sldId="353"/>
            <ac:spMk id="31" creationId="{BCB73EEC-FF96-7727-AB29-2BD41598C102}"/>
          </ac:spMkLst>
        </pc:spChg>
        <pc:spChg chg="mod">
          <ac:chgData name="Bess Dunlevy" userId="dd4b9a8537dbe9d0" providerId="LiveId" clId="{D7298B77-9669-4F0B-B68B-9A3E82087FE0}" dt="2024-03-17T20:08:20.092" v="4" actId="14100"/>
          <ac:spMkLst>
            <pc:docMk/>
            <pc:sldMk cId="1179924037" sldId="353"/>
            <ac:spMk id="33" creationId="{7ED25974-4665-49D1-E187-52DF95E26C7F}"/>
          </ac:spMkLst>
        </pc:spChg>
        <pc:spChg chg="mod">
          <ac:chgData name="Bess Dunlevy" userId="dd4b9a8537dbe9d0" providerId="LiveId" clId="{D7298B77-9669-4F0B-B68B-9A3E82087FE0}" dt="2024-03-17T20:09:01.471" v="11"/>
          <ac:spMkLst>
            <pc:docMk/>
            <pc:sldMk cId="1179924037" sldId="353"/>
            <ac:spMk id="35" creationId="{E6D491CE-67F7-06CF-1DBF-38F0D3C042B6}"/>
          </ac:spMkLst>
        </pc:spChg>
        <pc:spChg chg="mod">
          <ac:chgData name="Bess Dunlevy" userId="dd4b9a8537dbe9d0" providerId="LiveId" clId="{D7298B77-9669-4F0B-B68B-9A3E82087FE0}" dt="2024-03-17T20:09:08.946" v="12"/>
          <ac:spMkLst>
            <pc:docMk/>
            <pc:sldMk cId="1179924037" sldId="353"/>
            <ac:spMk id="39" creationId="{5D740109-13D7-D30C-0DF5-DDB572AB4F59}"/>
          </ac:spMkLst>
        </pc:spChg>
        <pc:spChg chg="mod">
          <ac:chgData name="Bess Dunlevy" userId="dd4b9a8537dbe9d0" providerId="LiveId" clId="{D7298B77-9669-4F0B-B68B-9A3E82087FE0}" dt="2024-03-17T20:08:43.551" v="9" actId="1076"/>
          <ac:spMkLst>
            <pc:docMk/>
            <pc:sldMk cId="1179924037" sldId="353"/>
            <ac:spMk id="41" creationId="{EEFA7AAE-4DB2-6107-8398-4591254CDF38}"/>
          </ac:spMkLst>
        </pc:spChg>
        <pc:spChg chg="mod">
          <ac:chgData name="Bess Dunlevy" userId="dd4b9a8537dbe9d0" providerId="LiveId" clId="{D7298B77-9669-4F0B-B68B-9A3E82087FE0}" dt="2024-03-17T20:08:40.687" v="8" actId="1076"/>
          <ac:spMkLst>
            <pc:docMk/>
            <pc:sldMk cId="1179924037" sldId="353"/>
            <ac:spMk id="42" creationId="{576C42B5-FEBB-6456-DBA7-D7FDAD320D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4644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jp.smartsheet.com/try-it?trp=78156"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抽象的な白い幾何学テクスチャー">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8" y="317165"/>
            <a:ext cx="4990644" cy="830997"/>
          </a:xfrm>
          <a:prstGeom prst="rect">
            <a:avLst/>
          </a:prstGeom>
          <a:noFill/>
        </p:spPr>
        <p:txBody>
          <a:bodyPr wrap="square" rtlCol="0">
            <a:spAutoFit/>
          </a:bodyPr>
          <a:lstStyle/>
          <a:p>
            <a:pPr rtl="0"/>
            <a:r>
              <a:rPr lang="ja-JP" sz="2400" b="1" dirty="0">
                <a:solidFill>
                  <a:schemeClr val="tx1">
                    <a:lumMod val="65000"/>
                    <a:lumOff val="35000"/>
                  </a:schemeClr>
                </a:solidFill>
                <a:latin typeface="Century Gothic" panose="020B0502020202020204" pitchFamily="34" charset="0"/>
                <a:ea typeface="MS PGothic" panose="020B0600070205080204" pitchFamily="34" charset="-128"/>
              </a:rPr>
              <a:t>PowerPoint 形式のリーン ビジネス モデル キャンバス テンプレート</a:t>
            </a:r>
          </a:p>
        </p:txBody>
      </p:sp>
      <p:pic>
        <p:nvPicPr>
          <p:cNvPr id="6" name="Picture 5">
            <a:extLst>
              <a:ext uri="{FF2B5EF4-FFF2-40B4-BE49-F238E27FC236}">
                <a16:creationId xmlns:a16="http://schemas.microsoft.com/office/drawing/2014/main" id="{58687F8D-28F8-4B96-94D1-38DCFA30614A}"/>
              </a:ext>
            </a:extLst>
          </p:cNvPr>
          <p:cNvPicPr>
            <a:picLocks noChangeAspect="1"/>
          </p:cNvPicPr>
          <p:nvPr/>
        </p:nvPicPr>
        <p:blipFill>
          <a:blip r:embed="rId3"/>
          <a:srcRect/>
          <a:stretch/>
        </p:blipFill>
        <p:spPr>
          <a:xfrm>
            <a:off x="5205387" y="2031457"/>
            <a:ext cx="6575614" cy="3698783"/>
          </a:xfrm>
          <a:prstGeom prst="rect">
            <a:avLst/>
          </a:prstGeom>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B6553C77-DCBE-9C1F-FD81-93664C2E2E3E}"/>
              </a:ext>
            </a:extLst>
          </p:cNvPr>
          <p:cNvPicPr>
            <a:picLocks noChangeAspect="1"/>
          </p:cNvPicPr>
          <p:nvPr/>
        </p:nvPicPr>
        <p:blipFill>
          <a:blip r:embed="rId5"/>
          <a:srcRect/>
          <a:stretch/>
        </p:blipFill>
        <p:spPr>
          <a:xfrm>
            <a:off x="8926795" y="203979"/>
            <a:ext cx="2786212" cy="554164"/>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a:extLst>
              <a:ext uri="{FF2B5EF4-FFF2-40B4-BE49-F238E27FC236}">
                <a16:creationId xmlns:a16="http://schemas.microsoft.com/office/drawing/2014/main" id="{C8A8EE7A-2F64-05D1-F4B4-4BA7F2D0435B}"/>
              </a:ext>
            </a:extLst>
          </p:cNvPr>
          <p:cNvSpPr/>
          <p:nvPr/>
        </p:nvSpPr>
        <p:spPr>
          <a:xfrm>
            <a:off x="816525" y="1537321"/>
            <a:ext cx="2042821" cy="2354712"/>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8" name="Rectangle 67">
            <a:extLst>
              <a:ext uri="{FF2B5EF4-FFF2-40B4-BE49-F238E27FC236}">
                <a16:creationId xmlns:a16="http://schemas.microsoft.com/office/drawing/2014/main" id="{D5EFD0F5-9AEA-1145-9003-60FB6FE4B48B}"/>
              </a:ext>
            </a:extLst>
          </p:cNvPr>
          <p:cNvSpPr/>
          <p:nvPr/>
        </p:nvSpPr>
        <p:spPr>
          <a:xfrm>
            <a:off x="2963786" y="1537321"/>
            <a:ext cx="2011971" cy="2354712"/>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0" name="Rectangle 69">
            <a:extLst>
              <a:ext uri="{FF2B5EF4-FFF2-40B4-BE49-F238E27FC236}">
                <a16:creationId xmlns:a16="http://schemas.microsoft.com/office/drawing/2014/main" id="{240F7175-3684-123E-F272-2478165C6ABA}"/>
              </a:ext>
            </a:extLst>
          </p:cNvPr>
          <p:cNvSpPr/>
          <p:nvPr/>
        </p:nvSpPr>
        <p:spPr>
          <a:xfrm>
            <a:off x="5078610" y="1541217"/>
            <a:ext cx="2042821" cy="2350816"/>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2" name="Rectangle 71">
            <a:extLst>
              <a:ext uri="{FF2B5EF4-FFF2-40B4-BE49-F238E27FC236}">
                <a16:creationId xmlns:a16="http://schemas.microsoft.com/office/drawing/2014/main" id="{FB37B9CD-6CF5-1653-BAF0-7E665E4DAD05}"/>
              </a:ext>
            </a:extLst>
          </p:cNvPr>
          <p:cNvSpPr/>
          <p:nvPr/>
        </p:nvSpPr>
        <p:spPr>
          <a:xfrm>
            <a:off x="7204155" y="1537321"/>
            <a:ext cx="4141205" cy="2354712"/>
          </a:xfrm>
          <a:prstGeom prst="rect">
            <a:avLst/>
          </a:prstGeom>
          <a:solidFill>
            <a:srgbClr val="CBD6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161597" y="111009"/>
            <a:ext cx="11838949" cy="523220"/>
          </a:xfrm>
          <a:prstGeom prst="rect">
            <a:avLst/>
          </a:prstGeom>
          <a:noFill/>
        </p:spPr>
        <p:txBody>
          <a:bodyPr wrap="square" rtlCol="0">
            <a:spAutoFit/>
          </a:bodyPr>
          <a:lstStyle/>
          <a:p>
            <a:pPr rtl="0"/>
            <a:r>
              <a:rPr lang="ja-JP" sz="2800">
                <a:solidFill>
                  <a:schemeClr val="tx1">
                    <a:lumMod val="65000"/>
                    <a:lumOff val="35000"/>
                  </a:schemeClr>
                </a:solidFill>
                <a:latin typeface="Century Gothic" panose="020B0502020202020204" pitchFamily="34" charset="0"/>
                <a:ea typeface="MS PGothic" panose="020B0600070205080204" pitchFamily="34" charset="-128"/>
              </a:rPr>
              <a:t>リーン ビジネス モデル キャンバス テンプレート</a:t>
            </a:r>
          </a:p>
        </p:txBody>
      </p:sp>
      <p:sp>
        <p:nvSpPr>
          <p:cNvPr id="4" name="TextBox 3">
            <a:extLst>
              <a:ext uri="{FF2B5EF4-FFF2-40B4-BE49-F238E27FC236}">
                <a16:creationId xmlns:a16="http://schemas.microsoft.com/office/drawing/2014/main" id="{B963BF7E-525B-6409-A4DF-D01ECBCEA323}"/>
              </a:ext>
            </a:extLst>
          </p:cNvPr>
          <p:cNvSpPr txBox="1"/>
          <p:nvPr/>
        </p:nvSpPr>
        <p:spPr>
          <a:xfrm>
            <a:off x="157575" y="832331"/>
            <a:ext cx="11799768" cy="400110"/>
          </a:xfrm>
          <a:prstGeom prst="rect">
            <a:avLst/>
          </a:prstGeom>
          <a:noFill/>
        </p:spPr>
        <p:txBody>
          <a:bodyPr wrap="square">
            <a:spAutoFit/>
          </a:bodyPr>
          <a:lstStyle/>
          <a:p>
            <a:pPr rtl="0"/>
            <a:r>
              <a:rPr lang="ja-JP" sz="1000" b="0" u="none" strike="noStrike">
                <a:solidFill>
                  <a:srgbClr val="000000"/>
                </a:solidFill>
                <a:effectLst/>
                <a:latin typeface="Century Gothic" panose="020B0502020202020204" pitchFamily="34" charset="0"/>
                <a:ea typeface="MS PGothic" panose="020B0600070205080204" pitchFamily="34" charset="-128"/>
              </a:rPr>
              <a:t>このテンプレートは、ビジネスのアイデアをすばやく反復および検証し、実行可能で競争力のあるものにすることを目的としています。以下のセクションに記入することで、リーン原則と効率性に焦点を当てたビジネス モデルの包括的な概要を作成できます。</a:t>
            </a:r>
          </a:p>
        </p:txBody>
      </p:sp>
      <p:sp>
        <p:nvSpPr>
          <p:cNvPr id="5" name="Rectangle 4">
            <a:extLst>
              <a:ext uri="{FF2B5EF4-FFF2-40B4-BE49-F238E27FC236}">
                <a16:creationId xmlns:a16="http://schemas.microsoft.com/office/drawing/2014/main" id="{4D44583F-7D62-78A4-D400-E750FEF4140E}"/>
              </a:ext>
            </a:extLst>
          </p:cNvPr>
          <p:cNvSpPr/>
          <p:nvPr/>
        </p:nvSpPr>
        <p:spPr>
          <a:xfrm>
            <a:off x="9328738" y="3990991"/>
            <a:ext cx="2032579" cy="2354712"/>
          </a:xfrm>
          <a:prstGeom prst="rect">
            <a:avLst/>
          </a:prstGeom>
          <a:solidFill>
            <a:srgbClr val="EBD9B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6" name="Rectangle 5">
            <a:extLst>
              <a:ext uri="{FF2B5EF4-FFF2-40B4-BE49-F238E27FC236}">
                <a16:creationId xmlns:a16="http://schemas.microsoft.com/office/drawing/2014/main" id="{92056A68-F936-6716-0A92-E6CF35BC9D39}"/>
              </a:ext>
            </a:extLst>
          </p:cNvPr>
          <p:cNvSpPr/>
          <p:nvPr/>
        </p:nvSpPr>
        <p:spPr>
          <a:xfrm>
            <a:off x="7209831" y="3990991"/>
            <a:ext cx="2042821" cy="235471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7" name="Rectangle 6">
            <a:extLst>
              <a:ext uri="{FF2B5EF4-FFF2-40B4-BE49-F238E27FC236}">
                <a16:creationId xmlns:a16="http://schemas.microsoft.com/office/drawing/2014/main" id="{481D8480-DEC2-0D68-903E-FE16C14905E3}"/>
              </a:ext>
            </a:extLst>
          </p:cNvPr>
          <p:cNvSpPr/>
          <p:nvPr/>
        </p:nvSpPr>
        <p:spPr>
          <a:xfrm>
            <a:off x="5090924" y="3990991"/>
            <a:ext cx="2042821" cy="2354712"/>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9" name="Rectangle 8">
            <a:extLst>
              <a:ext uri="{FF2B5EF4-FFF2-40B4-BE49-F238E27FC236}">
                <a16:creationId xmlns:a16="http://schemas.microsoft.com/office/drawing/2014/main" id="{E902E080-F220-9FCB-E442-07D0AED77433}"/>
              </a:ext>
            </a:extLst>
          </p:cNvPr>
          <p:cNvSpPr/>
          <p:nvPr/>
        </p:nvSpPr>
        <p:spPr>
          <a:xfrm>
            <a:off x="2953545" y="3990991"/>
            <a:ext cx="2042821" cy="23547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0" name="Rectangle 9">
            <a:extLst>
              <a:ext uri="{FF2B5EF4-FFF2-40B4-BE49-F238E27FC236}">
                <a16:creationId xmlns:a16="http://schemas.microsoft.com/office/drawing/2014/main" id="{08ACEA25-5B44-4055-A2F6-E4EAD5C4100D}"/>
              </a:ext>
            </a:extLst>
          </p:cNvPr>
          <p:cNvSpPr/>
          <p:nvPr/>
        </p:nvSpPr>
        <p:spPr>
          <a:xfrm>
            <a:off x="816521" y="3990991"/>
            <a:ext cx="2042821" cy="2354712"/>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a typeface="MS PGothic" panose="020B0600070205080204" pitchFamily="34" charset="-128"/>
            </a:endParaRPr>
          </a:p>
        </p:txBody>
      </p:sp>
      <p:sp>
        <p:nvSpPr>
          <p:cNvPr id="17" name="TextBox 16">
            <a:extLst>
              <a:ext uri="{FF2B5EF4-FFF2-40B4-BE49-F238E27FC236}">
                <a16:creationId xmlns:a16="http://schemas.microsoft.com/office/drawing/2014/main" id="{B332EDC5-1792-FD36-ADC7-4CD6C0E5213A}"/>
              </a:ext>
            </a:extLst>
          </p:cNvPr>
          <p:cNvSpPr txBox="1"/>
          <p:nvPr/>
        </p:nvSpPr>
        <p:spPr>
          <a:xfrm>
            <a:off x="826766" y="1768262"/>
            <a:ext cx="2032580"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問題</a:t>
            </a:r>
          </a:p>
        </p:txBody>
      </p:sp>
      <p:sp>
        <p:nvSpPr>
          <p:cNvPr id="18" name="TextBox 17">
            <a:extLst>
              <a:ext uri="{FF2B5EF4-FFF2-40B4-BE49-F238E27FC236}">
                <a16:creationId xmlns:a16="http://schemas.microsoft.com/office/drawing/2014/main" id="{65643D2B-1628-117D-3A8B-6257A8471E8B}"/>
              </a:ext>
            </a:extLst>
          </p:cNvPr>
          <p:cNvSpPr txBox="1"/>
          <p:nvPr/>
        </p:nvSpPr>
        <p:spPr>
          <a:xfrm>
            <a:off x="826766" y="2221096"/>
            <a:ext cx="2032580" cy="861774"/>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自社のビジネスで解決を目指す、ターゲット顧客が直面している主な問題や課題を特定します。これにより、市場のニーズを理解するための土台ができます。</a:t>
            </a:r>
          </a:p>
        </p:txBody>
      </p:sp>
      <p:sp>
        <p:nvSpPr>
          <p:cNvPr id="23" name="TextBox 22">
            <a:extLst>
              <a:ext uri="{FF2B5EF4-FFF2-40B4-BE49-F238E27FC236}">
                <a16:creationId xmlns:a16="http://schemas.microsoft.com/office/drawing/2014/main" id="{83BE7180-FA82-2FA0-D6FC-0163DCC92AEF}"/>
              </a:ext>
            </a:extLst>
          </p:cNvPr>
          <p:cNvSpPr txBox="1"/>
          <p:nvPr/>
        </p:nvSpPr>
        <p:spPr>
          <a:xfrm>
            <a:off x="2953064" y="1722632"/>
            <a:ext cx="2032580"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顧客セグメント</a:t>
            </a:r>
          </a:p>
        </p:txBody>
      </p:sp>
      <p:sp>
        <p:nvSpPr>
          <p:cNvPr id="24" name="TextBox 23">
            <a:extLst>
              <a:ext uri="{FF2B5EF4-FFF2-40B4-BE49-F238E27FC236}">
                <a16:creationId xmlns:a16="http://schemas.microsoft.com/office/drawing/2014/main" id="{702EA16C-EF8A-CF59-BCB2-B8F6E6D2294A}"/>
              </a:ext>
            </a:extLst>
          </p:cNvPr>
          <p:cNvSpPr txBox="1"/>
          <p:nvPr/>
        </p:nvSpPr>
        <p:spPr>
          <a:xfrm>
            <a:off x="2953064" y="2175466"/>
            <a:ext cx="2032580" cy="1015663"/>
          </a:xfrm>
          <a:prstGeom prst="rect">
            <a:avLst/>
          </a:prstGeom>
          <a:noFill/>
        </p:spPr>
        <p:txBody>
          <a:bodyPr wrap="square" rtlCol="0">
            <a:spAutoFit/>
          </a:bodyPr>
          <a:lstStyle/>
          <a:p>
            <a:pPr rtl="0"/>
            <a:r>
              <a:rPr lang="ja-JP" sz="1000" dirty="0">
                <a:solidFill>
                  <a:schemeClr val="tx1">
                    <a:lumMod val="65000"/>
                    <a:lumOff val="35000"/>
                  </a:schemeClr>
                </a:solidFill>
                <a:latin typeface="Century Gothic" panose="020B0502020202020204" pitchFamily="34" charset="0"/>
                <a:ea typeface="MS PGothic" panose="020B0600070205080204" pitchFamily="34" charset="-128"/>
              </a:rPr>
              <a:t>製品やサービスの対象となる人や企業の特定のグループを定義します。オーディエンスを知ることは、個々のグループに合わせてカスタマイズされたマーケティングや製品の開発に不可欠です。</a:t>
            </a:r>
          </a:p>
        </p:txBody>
      </p:sp>
      <p:sp>
        <p:nvSpPr>
          <p:cNvPr id="26" name="TextBox 25">
            <a:extLst>
              <a:ext uri="{FF2B5EF4-FFF2-40B4-BE49-F238E27FC236}">
                <a16:creationId xmlns:a16="http://schemas.microsoft.com/office/drawing/2014/main" id="{10E1E3DA-5450-B381-7E57-28FB4E76D7AC}"/>
              </a:ext>
            </a:extLst>
          </p:cNvPr>
          <p:cNvSpPr txBox="1"/>
          <p:nvPr/>
        </p:nvSpPr>
        <p:spPr>
          <a:xfrm>
            <a:off x="2953544" y="4177098"/>
            <a:ext cx="2011971"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独自の優位性</a:t>
            </a:r>
          </a:p>
        </p:txBody>
      </p:sp>
      <p:sp>
        <p:nvSpPr>
          <p:cNvPr id="27" name="TextBox 26">
            <a:extLst>
              <a:ext uri="{FF2B5EF4-FFF2-40B4-BE49-F238E27FC236}">
                <a16:creationId xmlns:a16="http://schemas.microsoft.com/office/drawing/2014/main" id="{1CDAEA3D-0D4B-BE6E-30E4-DA6BC75F3475}"/>
              </a:ext>
            </a:extLst>
          </p:cNvPr>
          <p:cNvSpPr txBox="1"/>
          <p:nvPr/>
        </p:nvSpPr>
        <p:spPr>
          <a:xfrm>
            <a:off x="2953544" y="4629932"/>
            <a:ext cx="2011971" cy="1015663"/>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競合他社が簡単に模倣または克服できない競争力を、自社のビジネスに与えている要素を説明します。独自のテクノロジー、パートナーシップ、ブランド力などが挙げられます。</a:t>
            </a:r>
          </a:p>
        </p:txBody>
      </p:sp>
      <p:sp>
        <p:nvSpPr>
          <p:cNvPr id="28" name="TextBox 27">
            <a:extLst>
              <a:ext uri="{FF2B5EF4-FFF2-40B4-BE49-F238E27FC236}">
                <a16:creationId xmlns:a16="http://schemas.microsoft.com/office/drawing/2014/main" id="{615C3ACE-DBC0-238C-733F-AA429BCEC75D}"/>
              </a:ext>
            </a:extLst>
          </p:cNvPr>
          <p:cNvSpPr txBox="1"/>
          <p:nvPr/>
        </p:nvSpPr>
        <p:spPr>
          <a:xfrm>
            <a:off x="5078610" y="1705193"/>
            <a:ext cx="2032580"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チャネル</a:t>
            </a:r>
          </a:p>
        </p:txBody>
      </p:sp>
      <p:sp>
        <p:nvSpPr>
          <p:cNvPr id="29" name="TextBox 28">
            <a:extLst>
              <a:ext uri="{FF2B5EF4-FFF2-40B4-BE49-F238E27FC236}">
                <a16:creationId xmlns:a16="http://schemas.microsoft.com/office/drawing/2014/main" id="{D597E15B-6708-F6A9-FA69-BDBA81DF69BB}"/>
              </a:ext>
            </a:extLst>
          </p:cNvPr>
          <p:cNvSpPr txBox="1"/>
          <p:nvPr/>
        </p:nvSpPr>
        <p:spPr>
          <a:xfrm>
            <a:off x="5078610" y="2158027"/>
            <a:ext cx="2032580" cy="861774"/>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自社の顧客セグメントにリーチし、価値提案を提供する方法を説明します。これには、販売チャネル、マーケティング戦略、流通手段が含まれます。</a:t>
            </a:r>
          </a:p>
        </p:txBody>
      </p:sp>
      <p:sp>
        <p:nvSpPr>
          <p:cNvPr id="30" name="TextBox 29">
            <a:extLst>
              <a:ext uri="{FF2B5EF4-FFF2-40B4-BE49-F238E27FC236}">
                <a16:creationId xmlns:a16="http://schemas.microsoft.com/office/drawing/2014/main" id="{094B10A6-475D-0B51-627F-1742E1952BC9}"/>
              </a:ext>
            </a:extLst>
          </p:cNvPr>
          <p:cNvSpPr txBox="1"/>
          <p:nvPr/>
        </p:nvSpPr>
        <p:spPr>
          <a:xfrm>
            <a:off x="5101165" y="4213081"/>
            <a:ext cx="2032580"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主要メトリック</a:t>
            </a:r>
          </a:p>
        </p:txBody>
      </p:sp>
      <p:sp>
        <p:nvSpPr>
          <p:cNvPr id="31" name="TextBox 30">
            <a:extLst>
              <a:ext uri="{FF2B5EF4-FFF2-40B4-BE49-F238E27FC236}">
                <a16:creationId xmlns:a16="http://schemas.microsoft.com/office/drawing/2014/main" id="{BCB73EEC-FF96-7727-AB29-2BD41598C102}"/>
              </a:ext>
            </a:extLst>
          </p:cNvPr>
          <p:cNvSpPr txBox="1"/>
          <p:nvPr/>
        </p:nvSpPr>
        <p:spPr>
          <a:xfrm>
            <a:off x="5101165" y="4665915"/>
            <a:ext cx="2032580" cy="707886"/>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ビジネスの成功を示す重要な指標を特定します。これらのメトリックは、進捗を追跡し、情報に基づく意思決定を行ううえで役立ちます。</a:t>
            </a:r>
          </a:p>
        </p:txBody>
      </p:sp>
      <p:sp>
        <p:nvSpPr>
          <p:cNvPr id="32" name="TextBox 31">
            <a:extLst>
              <a:ext uri="{FF2B5EF4-FFF2-40B4-BE49-F238E27FC236}">
                <a16:creationId xmlns:a16="http://schemas.microsoft.com/office/drawing/2014/main" id="{0251FED8-13A0-FD48-0787-3CD50EF5CCFF}"/>
              </a:ext>
            </a:extLst>
          </p:cNvPr>
          <p:cNvSpPr txBox="1"/>
          <p:nvPr/>
        </p:nvSpPr>
        <p:spPr>
          <a:xfrm>
            <a:off x="7273723" y="1716056"/>
            <a:ext cx="3927604"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独自の価値提案</a:t>
            </a:r>
          </a:p>
        </p:txBody>
      </p:sp>
      <p:sp>
        <p:nvSpPr>
          <p:cNvPr id="33" name="TextBox 32">
            <a:extLst>
              <a:ext uri="{FF2B5EF4-FFF2-40B4-BE49-F238E27FC236}">
                <a16:creationId xmlns:a16="http://schemas.microsoft.com/office/drawing/2014/main" id="{7ED25974-4665-49D1-E187-52DF95E26C7F}"/>
              </a:ext>
            </a:extLst>
          </p:cNvPr>
          <p:cNvSpPr txBox="1"/>
          <p:nvPr/>
        </p:nvSpPr>
        <p:spPr>
          <a:xfrm>
            <a:off x="7273723" y="2168890"/>
            <a:ext cx="3927604" cy="553998"/>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特定された問題に対処するために自社の製品やサービスが提供する、独自のメリットまたはソリューションを強調します。これにより、競合他社と一線を画すことができます。</a:t>
            </a:r>
          </a:p>
        </p:txBody>
      </p:sp>
      <p:sp>
        <p:nvSpPr>
          <p:cNvPr id="34" name="TextBox 33">
            <a:extLst>
              <a:ext uri="{FF2B5EF4-FFF2-40B4-BE49-F238E27FC236}">
                <a16:creationId xmlns:a16="http://schemas.microsoft.com/office/drawing/2014/main" id="{48C61E33-90A0-399B-7ADB-2751C297A1C0}"/>
              </a:ext>
            </a:extLst>
          </p:cNvPr>
          <p:cNvSpPr txBox="1"/>
          <p:nvPr/>
        </p:nvSpPr>
        <p:spPr>
          <a:xfrm>
            <a:off x="7209831" y="4213081"/>
            <a:ext cx="2032580"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コスト構造</a:t>
            </a:r>
          </a:p>
        </p:txBody>
      </p:sp>
      <p:sp>
        <p:nvSpPr>
          <p:cNvPr id="35" name="TextBox 34">
            <a:extLst>
              <a:ext uri="{FF2B5EF4-FFF2-40B4-BE49-F238E27FC236}">
                <a16:creationId xmlns:a16="http://schemas.microsoft.com/office/drawing/2014/main" id="{E6D491CE-67F7-06CF-1DBF-38F0D3C042B6}"/>
              </a:ext>
            </a:extLst>
          </p:cNvPr>
          <p:cNvSpPr txBox="1"/>
          <p:nvPr/>
        </p:nvSpPr>
        <p:spPr>
          <a:xfrm>
            <a:off x="7209831" y="4665915"/>
            <a:ext cx="2032580" cy="707886"/>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ビジネスの運営に関わる主なコストを分解します。経費を理解することは、価格設定と財務計画に不可欠です。</a:t>
            </a:r>
          </a:p>
        </p:txBody>
      </p:sp>
      <p:sp>
        <p:nvSpPr>
          <p:cNvPr id="38" name="TextBox 37">
            <a:extLst>
              <a:ext uri="{FF2B5EF4-FFF2-40B4-BE49-F238E27FC236}">
                <a16:creationId xmlns:a16="http://schemas.microsoft.com/office/drawing/2014/main" id="{0B5294DB-28FE-85AF-B758-3E956998F109}"/>
              </a:ext>
            </a:extLst>
          </p:cNvPr>
          <p:cNvSpPr txBox="1"/>
          <p:nvPr/>
        </p:nvSpPr>
        <p:spPr>
          <a:xfrm>
            <a:off x="9312781" y="4199358"/>
            <a:ext cx="2032580"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収益源</a:t>
            </a:r>
          </a:p>
        </p:txBody>
      </p:sp>
      <p:sp>
        <p:nvSpPr>
          <p:cNvPr id="39" name="TextBox 38">
            <a:extLst>
              <a:ext uri="{FF2B5EF4-FFF2-40B4-BE49-F238E27FC236}">
                <a16:creationId xmlns:a16="http://schemas.microsoft.com/office/drawing/2014/main" id="{5D740109-13D7-D30C-0DF5-DDB572AB4F59}"/>
              </a:ext>
            </a:extLst>
          </p:cNvPr>
          <p:cNvSpPr txBox="1"/>
          <p:nvPr/>
        </p:nvSpPr>
        <p:spPr>
          <a:xfrm>
            <a:off x="9312781" y="4652192"/>
            <a:ext cx="2032580" cy="861774"/>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ビジネスによって収益を得る方法を明記します。直接販売、サブスクリプション、またはその他の収益モデルなど、すべての収入源が含まれます。</a:t>
            </a:r>
          </a:p>
        </p:txBody>
      </p:sp>
      <p:sp>
        <p:nvSpPr>
          <p:cNvPr id="41" name="TextBox 40">
            <a:extLst>
              <a:ext uri="{FF2B5EF4-FFF2-40B4-BE49-F238E27FC236}">
                <a16:creationId xmlns:a16="http://schemas.microsoft.com/office/drawing/2014/main" id="{EEFA7AAE-4DB2-6107-8398-4591254CDF38}"/>
              </a:ext>
            </a:extLst>
          </p:cNvPr>
          <p:cNvSpPr txBox="1"/>
          <p:nvPr/>
        </p:nvSpPr>
        <p:spPr>
          <a:xfrm>
            <a:off x="826766" y="4196913"/>
            <a:ext cx="2002224" cy="276999"/>
          </a:xfrm>
          <a:prstGeom prst="rect">
            <a:avLst/>
          </a:prstGeom>
          <a:noFill/>
        </p:spPr>
        <p:txBody>
          <a:bodyPr wrap="square" rtlCol="0">
            <a:spAutoFit/>
          </a:bodyPr>
          <a:lstStyle/>
          <a:p>
            <a:pPr rtl="0"/>
            <a:r>
              <a:rPr lang="ja-JP" sz="1200">
                <a:solidFill>
                  <a:schemeClr val="tx1">
                    <a:lumMod val="65000"/>
                    <a:lumOff val="35000"/>
                  </a:schemeClr>
                </a:solidFill>
                <a:latin typeface="Century Gothic" panose="020B0502020202020204" pitchFamily="34" charset="0"/>
                <a:ea typeface="MS PGothic" panose="020B0600070205080204" pitchFamily="34" charset="-128"/>
              </a:rPr>
              <a:t>ソリューション</a:t>
            </a:r>
          </a:p>
        </p:txBody>
      </p:sp>
      <p:sp>
        <p:nvSpPr>
          <p:cNvPr id="42" name="TextBox 41">
            <a:extLst>
              <a:ext uri="{FF2B5EF4-FFF2-40B4-BE49-F238E27FC236}">
                <a16:creationId xmlns:a16="http://schemas.microsoft.com/office/drawing/2014/main" id="{576C42B5-FEBB-6456-DBA7-D7FDAD320D52}"/>
              </a:ext>
            </a:extLst>
          </p:cNvPr>
          <p:cNvSpPr txBox="1"/>
          <p:nvPr/>
        </p:nvSpPr>
        <p:spPr>
          <a:xfrm>
            <a:off x="816042" y="4702230"/>
            <a:ext cx="2032580" cy="1169551"/>
          </a:xfrm>
          <a:prstGeom prst="rect">
            <a:avLst/>
          </a:prstGeom>
          <a:noFill/>
        </p:spPr>
        <p:txBody>
          <a:bodyPr wrap="square" rtlCol="0">
            <a:spAutoFit/>
          </a:bodyPr>
          <a:lstStyle/>
          <a:p>
            <a:pPr rtl="0"/>
            <a:r>
              <a:rPr lang="ja-JP" sz="1000">
                <a:solidFill>
                  <a:schemeClr val="tx1">
                    <a:lumMod val="65000"/>
                    <a:lumOff val="35000"/>
                  </a:schemeClr>
                </a:solidFill>
                <a:latin typeface="Century Gothic" panose="020B0502020202020204" pitchFamily="34" charset="0"/>
                <a:ea typeface="MS PGothic" panose="020B0600070205080204" pitchFamily="34" charset="-128"/>
              </a:rPr>
              <a:t>自社の顧客セグメントが直面している問題について、そのソリューションとして提案する製品やサービスを概説します。これらのソリューションによって問題をどう効果的に解決できるかを詳細に説明します。</a:t>
            </a:r>
          </a:p>
          <a:p>
            <a:endParaRPr lang="en-US" sz="1000" dirty="0">
              <a:solidFill>
                <a:schemeClr val="tx1">
                  <a:lumMod val="65000"/>
                  <a:lumOff val="35000"/>
                </a:schemeClr>
              </a:solidFill>
              <a:latin typeface="Century Gothic" panose="020B0502020202020204" pitchFamily="34" charset="0"/>
              <a:ea typeface="MS PGothic" panose="020B0600070205080204" pitchFamily="34" charset="-128"/>
            </a:endParaRPr>
          </a:p>
        </p:txBody>
      </p:sp>
      <p:grpSp>
        <p:nvGrpSpPr>
          <p:cNvPr id="19" name="Group 18">
            <a:extLst>
              <a:ext uri="{FF2B5EF4-FFF2-40B4-BE49-F238E27FC236}">
                <a16:creationId xmlns:a16="http://schemas.microsoft.com/office/drawing/2014/main" id="{0D19FA18-AC60-27B2-4171-2AF5A8EA5A52}"/>
              </a:ext>
            </a:extLst>
          </p:cNvPr>
          <p:cNvGrpSpPr/>
          <p:nvPr/>
        </p:nvGrpSpPr>
        <p:grpSpPr>
          <a:xfrm>
            <a:off x="314035" y="1528618"/>
            <a:ext cx="314038" cy="4788576"/>
            <a:chOff x="314035" y="1508812"/>
            <a:chExt cx="314038" cy="4788576"/>
          </a:xfrm>
        </p:grpSpPr>
        <p:cxnSp>
          <p:nvCxnSpPr>
            <p:cNvPr id="12" name="Straight Connector 11">
              <a:extLst>
                <a:ext uri="{FF2B5EF4-FFF2-40B4-BE49-F238E27FC236}">
                  <a16:creationId xmlns:a16="http://schemas.microsoft.com/office/drawing/2014/main" id="{2723817A-7313-E2D4-9B4E-AE95D7DF4D44}"/>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8700FEA-B571-214A-8E9B-E0D52A184D36}"/>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5B53E0-0AA6-EE5F-2576-46692D104F99}"/>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5E38275-5C8E-4AE3-AF9F-FF6911F72064}"/>
              </a:ext>
            </a:extLst>
          </p:cNvPr>
          <p:cNvGrpSpPr/>
          <p:nvPr/>
        </p:nvGrpSpPr>
        <p:grpSpPr>
          <a:xfrm rot="10800000">
            <a:off x="11565243" y="1512708"/>
            <a:ext cx="314038" cy="4788576"/>
            <a:chOff x="314035" y="1508812"/>
            <a:chExt cx="314038" cy="4788576"/>
          </a:xfrm>
        </p:grpSpPr>
        <p:cxnSp>
          <p:nvCxnSpPr>
            <p:cNvPr id="25" name="Straight Connector 24">
              <a:extLst>
                <a:ext uri="{FF2B5EF4-FFF2-40B4-BE49-F238E27FC236}">
                  <a16:creationId xmlns:a16="http://schemas.microsoft.com/office/drawing/2014/main" id="{1ACF227A-5F51-DDAE-B8F9-3CFE7BE76827}"/>
                </a:ext>
              </a:extLst>
            </p:cNvPr>
            <p:cNvCxnSpPr/>
            <p:nvPr/>
          </p:nvCxnSpPr>
          <p:spPr>
            <a:xfrm>
              <a:off x="314036" y="1508812"/>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3B932C4-23B8-2F88-DB0E-BB9929FF3B10}"/>
                </a:ext>
              </a:extLst>
            </p:cNvPr>
            <p:cNvCxnSpPr/>
            <p:nvPr/>
          </p:nvCxnSpPr>
          <p:spPr>
            <a:xfrm>
              <a:off x="314035" y="6297388"/>
              <a:ext cx="314037"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F0A2818-751A-1791-573E-E563809F33E2}"/>
                </a:ext>
              </a:extLst>
            </p:cNvPr>
            <p:cNvCxnSpPr/>
            <p:nvPr/>
          </p:nvCxnSpPr>
          <p:spPr>
            <a:xfrm>
              <a:off x="314036" y="1512708"/>
              <a:ext cx="0" cy="478468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9924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2961236926"/>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6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719</TotalTime>
  <Words>535</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Ricky Nan</cp:lastModifiedBy>
  <cp:revision>37</cp:revision>
  <dcterms:created xsi:type="dcterms:W3CDTF">2022-05-22T18:55:25Z</dcterms:created>
  <dcterms:modified xsi:type="dcterms:W3CDTF">2024-09-14T12:50:11Z</dcterms:modified>
</cp:coreProperties>
</file>