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59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8EB"/>
    <a:srgbClr val="0098C6"/>
    <a:srgbClr val="9CA58C"/>
    <a:srgbClr val="66BBCC"/>
    <a:srgbClr val="CBD6B5"/>
    <a:srgbClr val="EBD9B6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95" autoAdjust="0"/>
    <p:restoredTop sz="86447"/>
  </p:normalViewPr>
  <p:slideViewPr>
    <p:cSldViewPr snapToGrid="0" snapToObjects="1">
      <p:cViewPr>
        <p:scale>
          <a:sx n="90" d="100"/>
          <a:sy n="90" d="100"/>
        </p:scale>
        <p:origin x="1350" y="48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8B0396C0-AB25-42AE-8044-BB3250C8ED2C}"/>
    <pc:docChg chg="modSld">
      <pc:chgData name="Bess Dunlevy" userId="dd4b9a8537dbe9d0" providerId="LiveId" clId="{8B0396C0-AB25-42AE-8044-BB3250C8ED2C}" dt="2024-04-18T10:34:54.645" v="21" actId="20577"/>
      <pc:docMkLst>
        <pc:docMk/>
      </pc:docMkLst>
      <pc:sldChg chg="modSp mod">
        <pc:chgData name="Bess Dunlevy" userId="dd4b9a8537dbe9d0" providerId="LiveId" clId="{8B0396C0-AB25-42AE-8044-BB3250C8ED2C}" dt="2024-04-18T10:34:48.744" v="13" actId="20577"/>
        <pc:sldMkLst>
          <pc:docMk/>
          <pc:sldMk cId="1508588292" sldId="342"/>
        </pc:sldMkLst>
        <pc:spChg chg="mod">
          <ac:chgData name="Bess Dunlevy" userId="dd4b9a8537dbe9d0" providerId="LiveId" clId="{8B0396C0-AB25-42AE-8044-BB3250C8ED2C}" dt="2024-04-18T10:34:48.744" v="13" actId="20577"/>
          <ac:spMkLst>
            <pc:docMk/>
            <pc:sldMk cId="1508588292" sldId="342"/>
            <ac:spMk id="33" creationId="{143A449B-AAB7-994A-92CE-8F48E2CA7DF6}"/>
          </ac:spMkLst>
        </pc:spChg>
      </pc:sldChg>
      <pc:sldChg chg="modSp mod">
        <pc:chgData name="Bess Dunlevy" userId="dd4b9a8537dbe9d0" providerId="LiveId" clId="{8B0396C0-AB25-42AE-8044-BB3250C8ED2C}" dt="2024-04-18T10:34:54.645" v="21" actId="20577"/>
        <pc:sldMkLst>
          <pc:docMk/>
          <pc:sldMk cId="2371534487" sldId="359"/>
        </pc:sldMkLst>
        <pc:spChg chg="mod">
          <ac:chgData name="Bess Dunlevy" userId="dd4b9a8537dbe9d0" providerId="LiveId" clId="{8B0396C0-AB25-42AE-8044-BB3250C8ED2C}" dt="2024-04-18T10:34:54.645" v="21" actId="20577"/>
          <ac:spMkLst>
            <pc:docMk/>
            <pc:sldMk cId="2371534487" sldId="359"/>
            <ac:spMk id="2" creationId="{9581E71F-60CC-93B7-53EC-65D40345EDA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jp.smartsheet.com/try-it?trp=78156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抽象的な白い幾何学テクスチャー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PowerPoint 形式の E コマース ビジネス </a:t>
            </a:r>
            <a:b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モデル キャンバス テンプレート サンプル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F0FBF4-2D0B-1EAC-289F-8430DEBFC139}"/>
              </a:ext>
            </a:extLst>
          </p:cNvPr>
          <p:cNvSpPr txBox="1"/>
          <p:nvPr/>
        </p:nvSpPr>
        <p:spPr>
          <a:xfrm>
            <a:off x="496062" y="5870972"/>
            <a:ext cx="11144250" cy="669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ja-JP" kern="100" dirty="0">
                <a:solidFill>
                  <a:srgbClr val="595959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次のスライドにより、各セクションの主要な検討事項を強調しつつ、</a:t>
            </a:r>
            <a:br>
              <a:rPr lang="en-US" altLang="ja-JP" kern="100" dirty="0">
                <a:solidFill>
                  <a:srgbClr val="595959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</a:br>
            <a:r>
              <a:rPr lang="ja-JP" kern="100" dirty="0">
                <a:solidFill>
                  <a:srgbClr val="595959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E コマース ビジネス モデルの包括的な概要を作成できます。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E30624C-A850-C3B5-52FF-226E46002867}"/>
              </a:ext>
            </a:extLst>
          </p:cNvPr>
          <p:cNvPicPr preferRelativeResize="0"/>
          <p:nvPr/>
        </p:nvPicPr>
        <p:blipFill>
          <a:blip r:embed="rId3"/>
          <a:srcRect t="7755"/>
          <a:stretch/>
        </p:blipFill>
        <p:spPr>
          <a:xfrm>
            <a:off x="1883664" y="1588437"/>
            <a:ext cx="7780331" cy="40370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8141850F-A170-1A94-908D-F2FCE9B44C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863978" y="317165"/>
            <a:ext cx="2697929" cy="53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81E71F-60CC-93B7-53EC-65D40345EDA2}"/>
              </a:ext>
            </a:extLst>
          </p:cNvPr>
          <p:cNvSpPr txBox="1"/>
          <p:nvPr/>
        </p:nvSpPr>
        <p:spPr>
          <a:xfrm>
            <a:off x="161598" y="111009"/>
            <a:ext cx="11792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E コマース ビジネス モデル キャンバス テンプレート サンプル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D4CB1EF-8782-8968-81B1-099A77D59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351834"/>
              </p:ext>
            </p:extLst>
          </p:nvPr>
        </p:nvGraphicFramePr>
        <p:xfrm>
          <a:off x="115878" y="713231"/>
          <a:ext cx="11914175" cy="5970142"/>
        </p:xfrm>
        <a:graphic>
          <a:graphicData uri="http://schemas.openxmlformats.org/drawingml/2006/table">
            <a:tbl>
              <a:tblPr/>
              <a:tblGrid>
                <a:gridCol w="2382835">
                  <a:extLst>
                    <a:ext uri="{9D8B030D-6E8A-4147-A177-3AD203B41FA5}">
                      <a16:colId xmlns:a16="http://schemas.microsoft.com/office/drawing/2014/main" val="3064371639"/>
                    </a:ext>
                  </a:extLst>
                </a:gridCol>
                <a:gridCol w="2382835">
                  <a:extLst>
                    <a:ext uri="{9D8B030D-6E8A-4147-A177-3AD203B41FA5}">
                      <a16:colId xmlns:a16="http://schemas.microsoft.com/office/drawing/2014/main" val="2430327320"/>
                    </a:ext>
                  </a:extLst>
                </a:gridCol>
                <a:gridCol w="2382835">
                  <a:extLst>
                    <a:ext uri="{9D8B030D-6E8A-4147-A177-3AD203B41FA5}">
                      <a16:colId xmlns:a16="http://schemas.microsoft.com/office/drawing/2014/main" val="4217024932"/>
                    </a:ext>
                  </a:extLst>
                </a:gridCol>
                <a:gridCol w="2382835">
                  <a:extLst>
                    <a:ext uri="{9D8B030D-6E8A-4147-A177-3AD203B41FA5}">
                      <a16:colId xmlns:a16="http://schemas.microsoft.com/office/drawing/2014/main" val="1182471311"/>
                    </a:ext>
                  </a:extLst>
                </a:gridCol>
                <a:gridCol w="2382835">
                  <a:extLst>
                    <a:ext uri="{9D8B030D-6E8A-4147-A177-3AD203B41FA5}">
                      <a16:colId xmlns:a16="http://schemas.microsoft.com/office/drawing/2014/main" val="4106390992"/>
                    </a:ext>
                  </a:extLst>
                </a:gridCol>
              </a:tblGrid>
              <a:tr h="509884">
                <a:tc>
                  <a:txBody>
                    <a:bodyPr/>
                    <a:lstStyle/>
                    <a:p>
                      <a:pPr algn="l" rtl="0" fontAlgn="b"/>
                      <a:r>
                        <a:rPr lang="ja-JP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主要パートナー</a:t>
                      </a:r>
                    </a:p>
                  </a:txBody>
                  <a:tcPr marL="45650" marR="4572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ja-JP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主要アクティビティ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ja-JP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主要リソース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F8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ja-JP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価値提案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ja-JP" sz="11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顧客関係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780461"/>
                  </a:ext>
                </a:extLst>
              </a:tr>
              <a:tr h="15588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45650" marR="4572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F8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123541"/>
                  </a:ext>
                </a:extLst>
              </a:tr>
              <a:tr h="2319299">
                <a:tc>
                  <a:txBody>
                    <a:bodyPr/>
                    <a:lstStyle/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効率的な製品配送のための物流および輸送会社。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製品調達のためのサプライヤーおよびメーカー。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安全な取引のためのペイメント ゲートウェイ プロバイダー。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ブランド認知度を向上させるためのマーケティングおよび広告代理店。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Web サイトやアプリの開発のためのテクノロジー パートナー。</a:t>
                      </a:r>
                    </a:p>
                  </a:txBody>
                  <a:tcPr marL="45650" marR="4572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使いやすいナビゲーションを実現するための、Web サイトの管理と最適化。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在庫水準の正確さを保つための注文処理と在庫管理。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問題や問い合わせを解決するためのカスタマー サービスおよびサポート。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顧客を引き付けて維持するためのデジタル マーケティング キャンペーン。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顧客インサイトとビジネス上の意思決定のためのデータ分析。</a:t>
                      </a:r>
                    </a:p>
                  </a:txBody>
                  <a:tcPr marL="45650" marR="4572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AutoNum type="arabicPeriod"/>
                      </a:pPr>
                      <a:r>
                        <a:rPr lang="ja-JP" altLang="ja-JP" sz="1000" b="0" i="0" u="none" strike="noStrike" cap="non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entury Gothic"/>
                          <a:sym typeface="Century Gothic"/>
                        </a:rPr>
                        <a:t>オンライン ストアをホストする E コマース プラットフォーム。</a:t>
                      </a:r>
                    </a:p>
                    <a:p>
                      <a:pPr marL="228600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AutoNum type="arabicPeriod"/>
                      </a:pPr>
                      <a:r>
                        <a:rPr lang="ja-JP" altLang="ja-JP" sz="1000" b="0" i="0" u="none" strike="noStrike" cap="non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entury Gothic"/>
                          <a:sym typeface="Century Gothic"/>
                        </a:rPr>
                        <a:t>マーケティングとパーソナライゼーションのための顧客データベース。</a:t>
                      </a:r>
                    </a:p>
                    <a:p>
                      <a:pPr marL="228600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AutoNum type="arabicPeriod"/>
                      </a:pPr>
                      <a:r>
                        <a:rPr lang="ja-JP" altLang="ja-JP" sz="1000" b="0" i="0" u="none" strike="noStrike" cap="non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entury Gothic"/>
                          <a:sym typeface="Century Gothic"/>
                        </a:rPr>
                        <a:t>販売する製品の在庫。</a:t>
                      </a:r>
                    </a:p>
                    <a:p>
                      <a:pPr marL="228600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AutoNum type="arabicPeriod"/>
                      </a:pPr>
                      <a:r>
                        <a:rPr lang="ja-JP" altLang="ja-JP" sz="1000" b="0" i="0" u="none" strike="noStrike" cap="non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entury Gothic"/>
                          <a:sym typeface="Century Gothic"/>
                        </a:rPr>
                        <a:t>コミュニケーションのためのカスタマー サービス ツール (チャット、電子メール、電話サポート)。</a:t>
                      </a:r>
                    </a:p>
                    <a:p>
                      <a:pPr marL="228600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AutoNum type="arabicPeriod"/>
                      </a:pPr>
                      <a:r>
                        <a:rPr lang="ja-JP" altLang="ja-JP" sz="1000" b="0" i="0" u="none" strike="noStrike" cap="non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entury Gothic"/>
                          <a:sym typeface="Century Gothic"/>
                        </a:rPr>
                        <a:t>Web 上の存在感を高めるためのマーケティング ツールと SEO ツール。</a:t>
                      </a:r>
                    </a:p>
                  </a:txBody>
                  <a:tcPr marL="45650" marR="4572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8EB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場所と時間を問わずにショッピングできる利便性。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詳細な情報とレビューを含む幅広い製品ラインナップ。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交渉と割引が可能な、競争力がある価格体系。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顧客データを基にパーソナライズされたショッピング体験。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迅速で信頼性の高い配送オプション。</a:t>
                      </a:r>
                    </a:p>
                  </a:txBody>
                  <a:tcPr marL="45650" marR="4572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プロモーションやアップデートのための、パーソナライズされた電子メール マーケティング。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リピート顧客に報酬を提供するロイヤルティ プログラム。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複数のチャネルを介した迅速なカスタマー サービス。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ソーシャル メディアを通じた地域社会とのつながり。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信頼構築を目的とした簡素な返品および返金ポリシー。</a:t>
                      </a:r>
                    </a:p>
                  </a:txBody>
                  <a:tcPr marL="45650" marR="4572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245063"/>
                  </a:ext>
                </a:extLst>
              </a:tr>
              <a:tr h="509884">
                <a:tc>
                  <a:txBody>
                    <a:bodyPr/>
                    <a:lstStyle/>
                    <a:p>
                      <a:pPr algn="l" rtl="0" fontAlgn="b"/>
                      <a:r>
                        <a:rPr lang="ja-JP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チャネル</a:t>
                      </a:r>
                    </a:p>
                  </a:txBody>
                  <a:tcPr marL="45650" marR="4572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F8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ja-JP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顧客セグメント</a:t>
                      </a:r>
                    </a:p>
                  </a:txBody>
                  <a:tcPr marL="45650" marR="4572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ja-JP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コスト構造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ja-JP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収益源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F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283963"/>
                  </a:ext>
                </a:extLst>
              </a:tr>
              <a:tr h="15588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45650" marR="4572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F8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45650" marR="4572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4565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F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99365"/>
                  </a:ext>
                </a:extLst>
              </a:tr>
              <a:tr h="2319299">
                <a:tc>
                  <a:txBody>
                    <a:bodyPr/>
                    <a:lstStyle/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主な販売チャネルとしてのオンライン</a:t>
                      </a:r>
                      <a:br>
                        <a:rPr lang="en-US" alt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店舗。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マーケティングや直接販売のためのソーシャル メディア プラットフォーム。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プロモーションや顧客エンゲージメントのための電子メールによるニュースレター。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ショッピング体験を向上させるモバイル アプリ。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リーチの拡大を目的とした Amazon や eBay などのマーケットプレイス。</a:t>
                      </a:r>
                    </a:p>
                  </a:txBody>
                  <a:tcPr marL="45650" marR="4572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8EB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お得な情報を探している、価格に敏感な買い物客。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簡単で素早いショッピングに価値を置く、利便性重視の顧客。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特定の製品カテゴリに興味があるニッチ市場の顧客。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モバイル デバイスを使ってショッピングする、テクノロジーに詳しい消費者。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現地で入手できない製品を探している海外の顧客。</a:t>
                      </a:r>
                    </a:p>
                  </a:txBody>
                  <a:tcPr marL="45650" marR="4572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E コマース サイトのホスティング料金とプラットフォーム料金。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注文の処理にかかる配送料と手数料。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顧客獲得を目的としたマーケティングおよび広告費用。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製品の在庫費用。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カスタマー サービスの運営費用。</a:t>
                      </a:r>
                    </a:p>
                  </a:txBody>
                  <a:tcPr marL="4565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主な収益源としての製品販売。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プレミアム機能またはメンバーシップのサブスクリプション サービス。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トラフィック誘導によるマーケティング アフィリエイト手数料。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ブランドや製品を紹介することによる広告収益。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注文金額を増やすためのクロスセルとアップセル。</a:t>
                      </a:r>
                    </a:p>
                  </a:txBody>
                  <a:tcPr marL="4565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169853"/>
                  </a:ext>
                </a:extLst>
              </a:tr>
            </a:tbl>
          </a:graphicData>
        </a:graphic>
      </p:graphicFrame>
      <p:pic>
        <p:nvPicPr>
          <p:cNvPr id="4" name="Graphic 2" descr="握手のアウトライン">
            <a:extLst>
              <a:ext uri="{FF2B5EF4-FFF2-40B4-BE49-F238E27FC236}">
                <a16:creationId xmlns:a16="http://schemas.microsoft.com/office/drawing/2014/main" id="{8DCB9C2D-FD57-37DA-26B9-B2FC4B1F3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4383" y="631849"/>
            <a:ext cx="655638" cy="657225"/>
          </a:xfrm>
          <a:prstGeom prst="rect">
            <a:avLst/>
          </a:prstGeom>
        </p:spPr>
      </p:pic>
      <p:pic>
        <p:nvPicPr>
          <p:cNvPr id="5" name="Graphic 4" descr="プレイブックのアウトライン">
            <a:extLst>
              <a:ext uri="{FF2B5EF4-FFF2-40B4-BE49-F238E27FC236}">
                <a16:creationId xmlns:a16="http://schemas.microsoft.com/office/drawing/2014/main" id="{734EA192-60AD-DC2C-ADB8-304BF5C7F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2161" y="709622"/>
            <a:ext cx="523303" cy="525831"/>
          </a:xfrm>
          <a:prstGeom prst="rect">
            <a:avLst/>
          </a:prstGeom>
        </p:spPr>
      </p:pic>
      <p:pic>
        <p:nvPicPr>
          <p:cNvPr id="6" name="Graphic 20" descr="レジのアウトライン">
            <a:extLst>
              <a:ext uri="{FF2B5EF4-FFF2-40B4-BE49-F238E27FC236}">
                <a16:creationId xmlns:a16="http://schemas.microsoft.com/office/drawing/2014/main" id="{08A43385-A526-57EB-840E-DD6C115A55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15488" y="3757803"/>
            <a:ext cx="438422" cy="439661"/>
          </a:xfrm>
          <a:prstGeom prst="rect">
            <a:avLst/>
          </a:prstGeom>
        </p:spPr>
      </p:pic>
      <p:pic>
        <p:nvPicPr>
          <p:cNvPr id="7" name="Graphic 9" descr="ターゲット オーディエンスのアウトライン">
            <a:extLst>
              <a:ext uri="{FF2B5EF4-FFF2-40B4-BE49-F238E27FC236}">
                <a16:creationId xmlns:a16="http://schemas.microsoft.com/office/drawing/2014/main" id="{96CD1314-FB90-421D-949E-79301F9DEB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56679" y="752497"/>
            <a:ext cx="436798" cy="438098"/>
          </a:xfrm>
          <a:prstGeom prst="rect">
            <a:avLst/>
          </a:prstGeom>
        </p:spPr>
      </p:pic>
      <p:pic>
        <p:nvPicPr>
          <p:cNvPr id="8" name="Graphic 10" descr="クリップボードのチェックのアウトライン">
            <a:extLst>
              <a:ext uri="{FF2B5EF4-FFF2-40B4-BE49-F238E27FC236}">
                <a16:creationId xmlns:a16="http://schemas.microsoft.com/office/drawing/2014/main" id="{15135CE8-E34D-4A5C-807F-B9B000802C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72148" y="741691"/>
            <a:ext cx="426320" cy="427589"/>
          </a:xfrm>
          <a:prstGeom prst="rect">
            <a:avLst/>
          </a:prstGeom>
        </p:spPr>
      </p:pic>
      <p:pic>
        <p:nvPicPr>
          <p:cNvPr id="9" name="Graphic 11" descr="循環型フローチャートのアウトライン">
            <a:extLst>
              <a:ext uri="{FF2B5EF4-FFF2-40B4-BE49-F238E27FC236}">
                <a16:creationId xmlns:a16="http://schemas.microsoft.com/office/drawing/2014/main" id="{C5F0FCA7-A5AD-472F-AD30-28EF906F6E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97111" y="687411"/>
            <a:ext cx="542925" cy="546100"/>
          </a:xfrm>
          <a:prstGeom prst="rect">
            <a:avLst/>
          </a:prstGeom>
        </p:spPr>
      </p:pic>
      <p:pic>
        <p:nvPicPr>
          <p:cNvPr id="10" name="Graphic 13" descr="パズルのピースのアウトライン">
            <a:extLst>
              <a:ext uri="{FF2B5EF4-FFF2-40B4-BE49-F238E27FC236}">
                <a16:creationId xmlns:a16="http://schemas.microsoft.com/office/drawing/2014/main" id="{8B2CF9E3-7307-40FC-A0DD-87A172AAAB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383988" y="3717188"/>
            <a:ext cx="483108" cy="484450"/>
          </a:xfrm>
          <a:prstGeom prst="rect">
            <a:avLst/>
          </a:prstGeom>
        </p:spPr>
      </p:pic>
      <p:pic>
        <p:nvPicPr>
          <p:cNvPr id="11" name="Graphic 15" descr="列車のアウトライン">
            <a:extLst>
              <a:ext uri="{FF2B5EF4-FFF2-40B4-BE49-F238E27FC236}">
                <a16:creationId xmlns:a16="http://schemas.microsoft.com/office/drawing/2014/main" id="{D729C8C0-BB70-470A-991F-A9A57098D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49273" y="3757803"/>
            <a:ext cx="401320" cy="403667"/>
          </a:xfrm>
          <a:prstGeom prst="rect">
            <a:avLst/>
          </a:prstGeom>
        </p:spPr>
      </p:pic>
      <p:pic>
        <p:nvPicPr>
          <p:cNvPr id="12" name="Graphic 17" descr="紙幣のアウトライン">
            <a:extLst>
              <a:ext uri="{FF2B5EF4-FFF2-40B4-BE49-F238E27FC236}">
                <a16:creationId xmlns:a16="http://schemas.microsoft.com/office/drawing/2014/main" id="{DB3E746B-0C0B-4884-9954-3E66B1ADFE6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289358" y="3701529"/>
            <a:ext cx="511134" cy="51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34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975900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がこの Web サイトに掲載している記事、テンプレート、または情報などは、あくまで参考としてご利用ください。Smartsheet は、情報の最新性および正確性の確保に努めますが、本 Web サイトまたは本 Web サイトに含まれる情報、記事、テンプレート、あるいは関連グラフィックに関する完全性、正確性、信頼性、適合性、または利用可能性について、明示または黙示のいかなる表明または保証も行いません。かかる情報に依拠して生じたいかなる結果についても Smartsheet は一切責任を負いませんので、各自の責任と判断のもとにご利用ください。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744</TotalTime>
  <Words>692</Words>
  <Application>Microsoft Office PowerPoint</Application>
  <PresentationFormat>Widescreen</PresentationFormat>
  <Paragraphs>71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Ricky Nan</cp:lastModifiedBy>
  <cp:revision>39</cp:revision>
  <dcterms:created xsi:type="dcterms:W3CDTF">2022-05-22T18:55:25Z</dcterms:created>
  <dcterms:modified xsi:type="dcterms:W3CDTF">2024-09-09T11:34:38Z</dcterms:modified>
</cp:coreProperties>
</file>