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10A2F-0FEA-4D47-98E1-CC1039FB5EAF}" v="6" dt="2024-03-01T03:39:21.0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jp.smartsheet.com/try-it?trp=7815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pPr rtl="0"/>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PowerPoint 形式の</a:t>
            </a:r>
            <a:br>
              <a:rPr lang="en-US" sz="2400" b="1" dirty="0">
                <a:solidFill>
                  <a:schemeClr val="tx1">
                    <a:lumMod val="65000"/>
                    <a:lumOff val="35000"/>
                  </a:schemeClr>
                </a:solidFill>
                <a:latin typeface="Century Gothic" panose="020B0502020202020204" pitchFamily="34" charset="0"/>
                <a:ea typeface="MS PGothic" panose="020B0600070205080204" pitchFamily="34" charset="-128"/>
              </a:rPr>
            </a:br>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顧客重視型キャンバス テンプレート</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rtl="0">
              <a:lnSpc>
                <a:spcPct val="107000"/>
              </a:lnSpc>
              <a:spcBef>
                <a:spcPts val="0"/>
              </a:spcBef>
              <a:spcAft>
                <a:spcPts val="800"/>
              </a:spcAft>
            </a:pPr>
            <a:r>
              <a:rPr lang="ja-JP" sz="1800" kern="1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以下の指示はテンプレートの記入に関するガイドであり、顧客のニーズを理解し、それを満たすことに集中するうえで役立ちます。</a:t>
            </a:r>
          </a:p>
        </p:txBody>
      </p:sp>
      <p:pic>
        <p:nvPicPr>
          <p:cNvPr id="10" name="Picture 9">
            <a:extLst>
              <a:ext uri="{FF2B5EF4-FFF2-40B4-BE49-F238E27FC236}">
                <a16:creationId xmlns:a16="http://schemas.microsoft.com/office/drawing/2014/main" id="{1C14EAAC-A429-A0D7-8729-E3AAAA829519}"/>
              </a:ext>
            </a:extLst>
          </p:cNvPr>
          <p:cNvPicPr>
            <a:picLocks noChangeAspect="1"/>
          </p:cNvPicPr>
          <p:nvPr/>
        </p:nvPicPr>
        <p:blipFill>
          <a:blip r:embed="rId3"/>
          <a:srcRect/>
          <a:stretch/>
        </p:blipFill>
        <p:spPr>
          <a:xfrm>
            <a:off x="1301227" y="2335119"/>
            <a:ext cx="9589544" cy="2341422"/>
          </a:xfrm>
          <a:prstGeom prst="rect">
            <a:avLst/>
          </a:prstGeom>
          <a:ln w="28575">
            <a:solidFill>
              <a:schemeClr val="bg1"/>
            </a:solidFill>
          </a:ln>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05847410-046F-35EB-DC7F-BB05D0223DC1}"/>
              </a:ext>
            </a:extLst>
          </p:cNvPr>
          <p:cNvPicPr>
            <a:picLocks noChangeAspect="1"/>
          </p:cNvPicPr>
          <p:nvPr/>
        </p:nvPicPr>
        <p:blipFill>
          <a:blip r:embed="rId5"/>
          <a:srcRect/>
          <a:stretch/>
        </p:blipFill>
        <p:spPr>
          <a:xfrm>
            <a:off x="8387430" y="317165"/>
            <a:ext cx="2556412" cy="508458"/>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顧客重視型キャンバス テンプレート</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369332"/>
          </a:xfrm>
          <a:prstGeom prst="rect">
            <a:avLst/>
          </a:prstGeom>
          <a:noFill/>
        </p:spPr>
        <p:txBody>
          <a:bodyPr wrap="square" rtlCol="0">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顧客セグメント</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69332"/>
          </a:xfrm>
          <a:prstGeom prst="rect">
            <a:avLst/>
          </a:prstGeom>
          <a:noFill/>
        </p:spPr>
        <p:txBody>
          <a:bodyPr wrap="square" rtlCol="0">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顧客の職務</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369332"/>
          </a:xfrm>
          <a:prstGeom prst="rect">
            <a:avLst/>
          </a:prstGeom>
          <a:noFill/>
        </p:spPr>
        <p:txBody>
          <a:bodyPr wrap="square" rtlCol="0">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顧客の問題点</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369332"/>
          </a:xfrm>
          <a:prstGeom prst="rect">
            <a:avLst/>
          </a:prstGeom>
          <a:noFill/>
        </p:spPr>
        <p:txBody>
          <a:bodyPr wrap="square" rtlCol="0">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顧客の利益</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50660"/>
            <a:ext cx="2285832" cy="369332"/>
          </a:xfrm>
          <a:prstGeom prst="rect">
            <a:avLst/>
          </a:prstGeom>
          <a:noFill/>
        </p:spPr>
        <p:txBody>
          <a:bodyPr wrap="square" rtlCol="0">
            <a:spAutoFit/>
          </a:bodyPr>
          <a:lstStyle/>
          <a:p>
            <a:pPr rtl="0"/>
            <a:r>
              <a:rPr lang="ja-JP">
                <a:solidFill>
                  <a:schemeClr val="tx1">
                    <a:lumMod val="65000"/>
                    <a:lumOff val="35000"/>
                  </a:schemeClr>
                </a:solidFill>
                <a:latin typeface="Century Gothic" panose="020B0502020202020204" pitchFamily="34" charset="0"/>
                <a:ea typeface="MS PGothic" panose="020B0600070205080204" pitchFamily="34" charset="-128"/>
              </a:rPr>
              <a:t>価値提案</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1</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2</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3</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4</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5</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dirty="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自社のビジネスでターゲットとする特定の顧客グループを特定し、列挙します。</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顧客が達成しようとしているタスクや満たそうとしているニーズを説明します。</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顧客が目標やタスクの達成を目指す際に直面する課題または問題を記します。</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顧客が求めているメリットや好ましい結果を列挙します。</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自社の製品やサービスが顧客の問題点をどう解決し、顧客の利益にどう貢献するかを明確に述べます。</a:t>
            </a: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a typeface="MS PGothic" panose="020B0600070205080204" pitchFamily="34" charset="-128"/>
            </a:endParaRPr>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Century Gothic" panose="020B0502020202020204" pitchFamily="34" charset="0"/>
              <a:ea typeface="MS PGothic" panose="020B0600070205080204" pitchFamily="34" charset="-128"/>
            </a:endParaRPr>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顧客重視型キャンバス テンプレート</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4219"/>
            <a:ext cx="2285832" cy="369332"/>
          </a:xfrm>
          <a:prstGeom prst="rect">
            <a:avLst/>
          </a:prstGeom>
          <a:noFill/>
        </p:spPr>
        <p:txBody>
          <a:bodyPr wrap="square" rtlCol="0">
            <a:spAutoFit/>
          </a:bodyPr>
          <a:lstStyle/>
          <a:p>
            <a:pPr rtl="0"/>
            <a:r>
              <a:rPr lang="ja-JP">
                <a:solidFill>
                  <a:schemeClr val="tx1">
                    <a:lumMod val="65000"/>
                    <a:lumOff val="35000"/>
                  </a:schemeClr>
                </a:solidFill>
                <a:latin typeface="Century Gothic" panose="020B0502020202020204" pitchFamily="34" charset="0"/>
                <a:ea typeface="MS PGothic" panose="020B0600070205080204" pitchFamily="34" charset="-128"/>
              </a:rPr>
              <a:t>顧客関係</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4219"/>
            <a:ext cx="2285832" cy="369332"/>
          </a:xfrm>
          <a:prstGeom prst="rect">
            <a:avLst/>
          </a:prstGeom>
          <a:noFill/>
        </p:spPr>
        <p:txBody>
          <a:bodyPr wrap="square" rtlCol="0">
            <a:spAutoFit/>
          </a:bodyPr>
          <a:lstStyle/>
          <a:p>
            <a:pPr rtl="0"/>
            <a:r>
              <a:rPr lang="ja-JP">
                <a:solidFill>
                  <a:schemeClr val="tx1">
                    <a:lumMod val="65000"/>
                    <a:lumOff val="35000"/>
                  </a:schemeClr>
                </a:solidFill>
                <a:latin typeface="Century Gothic" panose="020B0502020202020204" pitchFamily="34" charset="0"/>
                <a:ea typeface="MS PGothic" panose="020B0600070205080204" pitchFamily="34" charset="-128"/>
              </a:rPr>
              <a:t>チャネル</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54825"/>
            <a:ext cx="2285832" cy="369332"/>
          </a:xfrm>
          <a:prstGeom prst="rect">
            <a:avLst/>
          </a:prstGeom>
          <a:noFill/>
        </p:spPr>
        <p:txBody>
          <a:bodyPr wrap="square" rtlCol="0">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顧客フィードバック</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369332"/>
          </a:xfrm>
          <a:prstGeom prst="rect">
            <a:avLst/>
          </a:prstGeom>
          <a:noFill/>
        </p:spPr>
        <p:txBody>
          <a:bodyPr wrap="square" rtlCol="0">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主要リソース</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50660"/>
            <a:ext cx="2240858" cy="369332"/>
          </a:xfrm>
          <a:prstGeom prst="rect">
            <a:avLst/>
          </a:prstGeom>
          <a:noFill/>
        </p:spPr>
        <p:txBody>
          <a:bodyPr wrap="square" rtlCol="0">
            <a:spAutoFit/>
          </a:bodyPr>
          <a:lstStyle/>
          <a:p>
            <a:pPr rtl="0"/>
            <a:r>
              <a:rPr lang="ja-JP" dirty="0">
                <a:solidFill>
                  <a:schemeClr val="tx1">
                    <a:lumMod val="65000"/>
                    <a:lumOff val="35000"/>
                  </a:schemeClr>
                </a:solidFill>
                <a:latin typeface="Century Gothic" panose="020B0502020202020204" pitchFamily="34" charset="0"/>
                <a:ea typeface="MS PGothic" panose="020B0600070205080204" pitchFamily="34" charset="-128"/>
              </a:rPr>
              <a:t>コスト構造</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6</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7</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8</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9</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2200" b="1" kern="100">
                <a:solidFill>
                  <a:srgbClr val="595959"/>
                </a:solidFill>
                <a:latin typeface="Century Gothic" panose="020B0502020202020204" pitchFamily="34" charset="0"/>
                <a:ea typeface="MS PGothic" panose="020B0600070205080204" pitchFamily="34" charset="-128"/>
                <a:cs typeface="Times New Roman" panose="02020603050405020304" pitchFamily="18" charset="0"/>
              </a:rPr>
              <a:t>10</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84012"/>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対面サポート、セルフサービス、自動化されたコミュニケーションなど、それぞれの顧客セグメントと構築しようとする関係の性質を定義します。</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98267"/>
            <a:ext cx="215107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マーケティング、販売、流通の各チャネルなど、顧客にリーチしてコミュニケーションを取る方法を説明します。</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84012"/>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顧客からのフィードバックを収集および分析するためのシステムや方法を定めます。</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4" y="2384012"/>
            <a:ext cx="2173460"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価値提案を顧客に提供するうえで必要となる重要なリソースを特定します。</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27552"/>
            <a:ext cx="2054025"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ja-JP" sz="1200" kern="100">
                <a:solidFill>
                  <a:srgbClr val="595959"/>
                </a:solidFill>
                <a:effectLst/>
                <a:latin typeface="Century Gothic" panose="020B0502020202020204" pitchFamily="34" charset="0"/>
                <a:ea typeface="MS PGothic" panose="020B0600070205080204" pitchFamily="34" charset="-128"/>
                <a:cs typeface="Times New Roman" panose="02020603050405020304" pitchFamily="18" charset="0"/>
              </a:rPr>
              <a:t>マーケティング、カスタマー サポート、製品/サービスの提供に関連するコストなど、顧客重視型のアプローチを維持するうえで必要となる主なコストを概説します。</a:t>
            </a: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065822950"/>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739</TotalTime>
  <Words>417</Words>
  <Application>Microsoft Office PowerPoint</Application>
  <PresentationFormat>Widescreen</PresentationFormat>
  <Paragraphs>38</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43</cp:revision>
  <dcterms:created xsi:type="dcterms:W3CDTF">2022-05-22T18:55:25Z</dcterms:created>
  <dcterms:modified xsi:type="dcterms:W3CDTF">2024-09-14T14:03:38Z</dcterms:modified>
</cp:coreProperties>
</file>