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42" r:id="rId2"/>
    <p:sldId id="356" r:id="rId3"/>
    <p:sldId id="357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8EB"/>
    <a:srgbClr val="0098C6"/>
    <a:srgbClr val="9CA58C"/>
    <a:srgbClr val="66BBCC"/>
    <a:srgbClr val="CBD6B5"/>
    <a:srgbClr val="EBD9B6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672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jp.smartsheet.com/try-it?trp=7815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抽象的な白い幾何学テクスチャー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636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PowerPoint 形式の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顧客重視型キャンバス テンプレート サンプル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0FE1DB-DD8D-C83A-110F-79E47B06DB3B}"/>
              </a:ext>
            </a:extLst>
          </p:cNvPr>
          <p:cNvSpPr txBox="1"/>
          <p:nvPr/>
        </p:nvSpPr>
        <p:spPr>
          <a:xfrm>
            <a:off x="1248155" y="5193792"/>
            <a:ext cx="9770365" cy="669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ja-JP" sz="18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以下の指示はテンプレートの記入に関するガイドであり、顧客のニーズを理解し、それを満たすことに集中するうえで役立ちます。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14EAAC-A429-A0D7-8729-E3AAAA8295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05716" y="2259661"/>
            <a:ext cx="9686081" cy="2364993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7B4E7018-670D-5CFB-E72A-A7FF3279E85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640189" y="317165"/>
            <a:ext cx="2556412" cy="50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Diagonal Corners Rounded 1">
            <a:extLst>
              <a:ext uri="{FF2B5EF4-FFF2-40B4-BE49-F238E27FC236}">
                <a16:creationId xmlns:a16="http://schemas.microsoft.com/office/drawing/2014/main" id="{2CB542E8-882A-0E0B-D739-D82500FB69EF}"/>
              </a:ext>
            </a:extLst>
          </p:cNvPr>
          <p:cNvSpPr/>
          <p:nvPr/>
        </p:nvSpPr>
        <p:spPr>
          <a:xfrm>
            <a:off x="9666129" y="842347"/>
            <a:ext cx="2324805" cy="5899324"/>
          </a:xfrm>
          <a:prstGeom prst="rect">
            <a:avLst/>
          </a:prstGeom>
          <a:solidFill>
            <a:srgbClr val="C5E5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85D4E4-7957-2398-9DB5-FAD5DFDBD41B}"/>
              </a:ext>
            </a:extLst>
          </p:cNvPr>
          <p:cNvSpPr txBox="1"/>
          <p:nvPr/>
        </p:nvSpPr>
        <p:spPr>
          <a:xfrm>
            <a:off x="161597" y="111009"/>
            <a:ext cx="1183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顧客重視型キャンバス テンプレート サンプル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3A8EFE-24FF-2004-3BFD-5CF03B7A0B3A}"/>
              </a:ext>
            </a:extLst>
          </p:cNvPr>
          <p:cNvSpPr/>
          <p:nvPr/>
        </p:nvSpPr>
        <p:spPr>
          <a:xfrm>
            <a:off x="4941264" y="842348"/>
            <a:ext cx="2297398" cy="5899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1B3AD3-9404-13EA-A2BE-04CBD2B2168A}"/>
              </a:ext>
            </a:extLst>
          </p:cNvPr>
          <p:cNvSpPr/>
          <p:nvPr/>
        </p:nvSpPr>
        <p:spPr>
          <a:xfrm>
            <a:off x="2580591" y="847665"/>
            <a:ext cx="2297398" cy="5899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4AFCF3-BC2F-8567-8768-3C387F59B999}"/>
              </a:ext>
            </a:extLst>
          </p:cNvPr>
          <p:cNvSpPr/>
          <p:nvPr/>
        </p:nvSpPr>
        <p:spPr>
          <a:xfrm>
            <a:off x="216398" y="842347"/>
            <a:ext cx="2297398" cy="5904643"/>
          </a:xfrm>
          <a:prstGeom prst="rect">
            <a:avLst/>
          </a:prstGeom>
          <a:solidFill>
            <a:srgbClr val="DCF8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3BCFB9-6F2A-D9EE-C0A0-C691947E7A7F}"/>
              </a:ext>
            </a:extLst>
          </p:cNvPr>
          <p:cNvSpPr/>
          <p:nvPr/>
        </p:nvSpPr>
        <p:spPr>
          <a:xfrm>
            <a:off x="7301937" y="847664"/>
            <a:ext cx="2297398" cy="58940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06BBBA-FDBF-76DC-61B2-15ADD46C5B8E}"/>
              </a:ext>
            </a:extLst>
          </p:cNvPr>
          <p:cNvCxnSpPr>
            <a:cxnSpLocks/>
          </p:cNvCxnSpPr>
          <p:nvPr/>
        </p:nvCxnSpPr>
        <p:spPr>
          <a:xfrm>
            <a:off x="223940" y="2249790"/>
            <a:ext cx="11842972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741CFCC-0407-E9C6-11E7-031A29EC3379}"/>
              </a:ext>
            </a:extLst>
          </p:cNvPr>
          <p:cNvSpPr txBox="1"/>
          <p:nvPr/>
        </p:nvSpPr>
        <p:spPr>
          <a:xfrm>
            <a:off x="227963" y="1544219"/>
            <a:ext cx="22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顧客セグメント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BBC8F7-D3D8-7E1A-D0B0-5748BA2B2AE3}"/>
              </a:ext>
            </a:extLst>
          </p:cNvPr>
          <p:cNvSpPr txBox="1"/>
          <p:nvPr/>
        </p:nvSpPr>
        <p:spPr>
          <a:xfrm>
            <a:off x="2601373" y="1544219"/>
            <a:ext cx="22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顧客の職務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F32716-8AA6-E345-5B7A-6B4EA6545408}"/>
              </a:ext>
            </a:extLst>
          </p:cNvPr>
          <p:cNvSpPr txBox="1"/>
          <p:nvPr/>
        </p:nvSpPr>
        <p:spPr>
          <a:xfrm>
            <a:off x="4940127" y="1554825"/>
            <a:ext cx="22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顧客の問題点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13FCC0-9174-2B51-606B-26DE25972469}"/>
              </a:ext>
            </a:extLst>
          </p:cNvPr>
          <p:cNvSpPr txBox="1"/>
          <p:nvPr/>
        </p:nvSpPr>
        <p:spPr>
          <a:xfrm>
            <a:off x="7278881" y="1540054"/>
            <a:ext cx="22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顧客の利益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D49AA-5F72-63C9-3C83-32695461DC59}"/>
              </a:ext>
            </a:extLst>
          </p:cNvPr>
          <p:cNvSpPr txBox="1"/>
          <p:nvPr/>
        </p:nvSpPr>
        <p:spPr>
          <a:xfrm>
            <a:off x="9617635" y="1550660"/>
            <a:ext cx="22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価値提案</a:t>
            </a: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1E5151F9-4A35-2B5C-FC6B-9A7590E5D97D}"/>
              </a:ext>
            </a:extLst>
          </p:cNvPr>
          <p:cNvSpPr txBox="1"/>
          <p:nvPr/>
        </p:nvSpPr>
        <p:spPr>
          <a:xfrm>
            <a:off x="216398" y="849646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ja-JP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CDE2BAE6-C046-6A80-5F0D-17A288C731A7}"/>
              </a:ext>
            </a:extLst>
          </p:cNvPr>
          <p:cNvSpPr txBox="1"/>
          <p:nvPr/>
        </p:nvSpPr>
        <p:spPr>
          <a:xfrm>
            <a:off x="2578676" y="847106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ja-JP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EA1061C0-05E6-A68B-C070-79936530584C}"/>
              </a:ext>
            </a:extLst>
          </p:cNvPr>
          <p:cNvSpPr txBox="1"/>
          <p:nvPr/>
        </p:nvSpPr>
        <p:spPr>
          <a:xfrm>
            <a:off x="4898772" y="837580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ja-JP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56CFF051-4FE8-9D60-03F9-39968BF6E778}"/>
              </a:ext>
            </a:extLst>
          </p:cNvPr>
          <p:cNvSpPr txBox="1"/>
          <p:nvPr/>
        </p:nvSpPr>
        <p:spPr>
          <a:xfrm>
            <a:off x="7313534" y="837581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ja-JP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9EF609F4-CEAD-9739-7A28-D4C8F4C520C0}"/>
              </a:ext>
            </a:extLst>
          </p:cNvPr>
          <p:cNvSpPr txBox="1"/>
          <p:nvPr/>
        </p:nvSpPr>
        <p:spPr>
          <a:xfrm>
            <a:off x="9677727" y="837581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ja-JP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DB22A576-1FA3-D80D-BE96-D9B0F395DF35}"/>
              </a:ext>
            </a:extLst>
          </p:cNvPr>
          <p:cNvSpPr txBox="1"/>
          <p:nvPr/>
        </p:nvSpPr>
        <p:spPr>
          <a:xfrm>
            <a:off x="227963" y="2384012"/>
            <a:ext cx="2178064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ja-JP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個人の EV 所有者、業務用 EV の保有企業、および充電インフラストラクチャが不足している都市部の住民。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4DFB75FA-92BC-FC45-9F89-1B89A0E29DC2}"/>
              </a:ext>
            </a:extLst>
          </p:cNvPr>
          <p:cNvSpPr txBox="1"/>
          <p:nvPr/>
        </p:nvSpPr>
        <p:spPr>
          <a:xfrm>
            <a:off x="2567233" y="2398267"/>
            <a:ext cx="2151071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ja-JP" sz="1200" kern="100" dirty="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便利で信頼性が高い高速 EV 充電ソリューションを求めている。業務用 EV の充電を効率的に管理する。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4267364E-5C13-D384-878C-275099B989EE}"/>
              </a:ext>
            </a:extLst>
          </p:cNvPr>
          <p:cNvSpPr txBox="1"/>
          <p:nvPr/>
        </p:nvSpPr>
        <p:spPr>
          <a:xfrm>
            <a:off x="4932048" y="2384012"/>
            <a:ext cx="2145408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ja-JP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利用可能な充電ステーションを見つけるのが難しい、充電時間が長い、料金と品質が一貫していない。</a:t>
            </a: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8393C6BD-4EA4-62A3-54C2-D1D83BE0B6CB}"/>
              </a:ext>
            </a:extLst>
          </p:cNvPr>
          <p:cNvSpPr txBox="1"/>
          <p:nvPr/>
        </p:nvSpPr>
        <p:spPr>
          <a:xfrm>
            <a:off x="7327944" y="2384012"/>
            <a:ext cx="2173460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ja-JP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充電ステーションへの迅速かつ簡単なアクセス、手頃で透明性のある料金、強化された充電テクノロジー。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22329AEF-8DED-5602-9521-CFB434E37295}"/>
              </a:ext>
            </a:extLst>
          </p:cNvPr>
          <p:cNvSpPr txBox="1"/>
          <p:nvPr/>
        </p:nvSpPr>
        <p:spPr>
          <a:xfrm>
            <a:off x="9677727" y="2327552"/>
            <a:ext cx="2054025" cy="181467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ja-JP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高速で環境に優しく、幅広くアクセスできる EV 充電ソリューションを提供する。</a:t>
            </a:r>
          </a:p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ja-JP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これには、業務用 EV の充電管理を効率的に行うための革新的テクノロジーが含まれます。</a:t>
            </a:r>
          </a:p>
        </p:txBody>
      </p:sp>
    </p:spTree>
    <p:extLst>
      <p:ext uri="{BB962C8B-B14F-4D97-AF65-F5344CB8AC3E}">
        <p14:creationId xmlns:p14="http://schemas.microsoft.com/office/powerpoint/2010/main" val="66888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Diagonal Corners Rounded 1">
            <a:extLst>
              <a:ext uri="{FF2B5EF4-FFF2-40B4-BE49-F238E27FC236}">
                <a16:creationId xmlns:a16="http://schemas.microsoft.com/office/drawing/2014/main" id="{C1402C3D-6807-04CF-1A53-4E9FD9A65A31}"/>
              </a:ext>
            </a:extLst>
          </p:cNvPr>
          <p:cNvSpPr/>
          <p:nvPr/>
        </p:nvSpPr>
        <p:spPr>
          <a:xfrm>
            <a:off x="9662609" y="837580"/>
            <a:ext cx="2324805" cy="5894007"/>
          </a:xfrm>
          <a:prstGeom prst="rect">
            <a:avLst/>
          </a:prstGeom>
          <a:solidFill>
            <a:srgbClr val="E1E9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Rectangle: Diagonal Corners Rounded 1">
            <a:extLst>
              <a:ext uri="{FF2B5EF4-FFF2-40B4-BE49-F238E27FC236}">
                <a16:creationId xmlns:a16="http://schemas.microsoft.com/office/drawing/2014/main" id="{B27C1031-7F4E-364C-2801-C70CDFB07FEA}"/>
              </a:ext>
            </a:extLst>
          </p:cNvPr>
          <p:cNvSpPr/>
          <p:nvPr/>
        </p:nvSpPr>
        <p:spPr>
          <a:xfrm>
            <a:off x="2567234" y="849646"/>
            <a:ext cx="2296915" cy="5899325"/>
          </a:xfrm>
          <a:prstGeom prst="rect">
            <a:avLst/>
          </a:prstGeom>
          <a:solidFill>
            <a:srgbClr val="ABDD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85D4E4-7957-2398-9DB5-FAD5DFDBD41B}"/>
              </a:ext>
            </a:extLst>
          </p:cNvPr>
          <p:cNvSpPr txBox="1"/>
          <p:nvPr/>
        </p:nvSpPr>
        <p:spPr>
          <a:xfrm>
            <a:off x="161597" y="111009"/>
            <a:ext cx="1183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顧客重視型キャンバス テンプレート サンプル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3A8EFE-24FF-2004-3BFD-5CF03B7A0B3A}"/>
              </a:ext>
            </a:extLst>
          </p:cNvPr>
          <p:cNvSpPr/>
          <p:nvPr/>
        </p:nvSpPr>
        <p:spPr>
          <a:xfrm>
            <a:off x="4941264" y="842348"/>
            <a:ext cx="2297398" cy="5899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4AFCF3-BC2F-8567-8768-3C387F59B999}"/>
              </a:ext>
            </a:extLst>
          </p:cNvPr>
          <p:cNvSpPr/>
          <p:nvPr/>
        </p:nvSpPr>
        <p:spPr>
          <a:xfrm>
            <a:off x="216398" y="842347"/>
            <a:ext cx="2297398" cy="5904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3BCFB9-6F2A-D9EE-C0A0-C691947E7A7F}"/>
              </a:ext>
            </a:extLst>
          </p:cNvPr>
          <p:cNvSpPr/>
          <p:nvPr/>
        </p:nvSpPr>
        <p:spPr>
          <a:xfrm>
            <a:off x="7301937" y="847664"/>
            <a:ext cx="2297398" cy="58940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06BBBA-FDBF-76DC-61B2-15ADD46C5B8E}"/>
              </a:ext>
            </a:extLst>
          </p:cNvPr>
          <p:cNvCxnSpPr>
            <a:cxnSpLocks/>
          </p:cNvCxnSpPr>
          <p:nvPr/>
        </p:nvCxnSpPr>
        <p:spPr>
          <a:xfrm>
            <a:off x="223940" y="2249790"/>
            <a:ext cx="11842972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741CFCC-0407-E9C6-11E7-031A29EC3379}"/>
              </a:ext>
            </a:extLst>
          </p:cNvPr>
          <p:cNvSpPr txBox="1"/>
          <p:nvPr/>
        </p:nvSpPr>
        <p:spPr>
          <a:xfrm>
            <a:off x="227963" y="1544219"/>
            <a:ext cx="22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顧客関係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BBC8F7-D3D8-7E1A-D0B0-5748BA2B2AE3}"/>
              </a:ext>
            </a:extLst>
          </p:cNvPr>
          <p:cNvSpPr txBox="1"/>
          <p:nvPr/>
        </p:nvSpPr>
        <p:spPr>
          <a:xfrm>
            <a:off x="2601373" y="1544219"/>
            <a:ext cx="22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チャネル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F32716-8AA6-E345-5B7A-6B4EA6545408}"/>
              </a:ext>
            </a:extLst>
          </p:cNvPr>
          <p:cNvSpPr txBox="1"/>
          <p:nvPr/>
        </p:nvSpPr>
        <p:spPr>
          <a:xfrm>
            <a:off x="4940127" y="1554825"/>
            <a:ext cx="22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顧客フィードバック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13FCC0-9174-2B51-606B-26DE25972469}"/>
              </a:ext>
            </a:extLst>
          </p:cNvPr>
          <p:cNvSpPr txBox="1"/>
          <p:nvPr/>
        </p:nvSpPr>
        <p:spPr>
          <a:xfrm>
            <a:off x="7278881" y="1540054"/>
            <a:ext cx="22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主要リソース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D49AA-5F72-63C9-3C83-32695461DC59}"/>
              </a:ext>
            </a:extLst>
          </p:cNvPr>
          <p:cNvSpPr txBox="1"/>
          <p:nvPr/>
        </p:nvSpPr>
        <p:spPr>
          <a:xfrm>
            <a:off x="9662609" y="1550660"/>
            <a:ext cx="224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コスト構造</a:t>
            </a: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1E5151F9-4A35-2B5C-FC6B-9A7590E5D97D}"/>
              </a:ext>
            </a:extLst>
          </p:cNvPr>
          <p:cNvSpPr txBox="1"/>
          <p:nvPr/>
        </p:nvSpPr>
        <p:spPr>
          <a:xfrm>
            <a:off x="216398" y="849646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ja-JP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CDE2BAE6-C046-6A80-5F0D-17A288C731A7}"/>
              </a:ext>
            </a:extLst>
          </p:cNvPr>
          <p:cNvSpPr txBox="1"/>
          <p:nvPr/>
        </p:nvSpPr>
        <p:spPr>
          <a:xfrm>
            <a:off x="2578676" y="847106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ja-JP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EA1061C0-05E6-A68B-C070-79936530584C}"/>
              </a:ext>
            </a:extLst>
          </p:cNvPr>
          <p:cNvSpPr txBox="1"/>
          <p:nvPr/>
        </p:nvSpPr>
        <p:spPr>
          <a:xfrm>
            <a:off x="4898772" y="837580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ja-JP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56CFF051-4FE8-9D60-03F9-39968BF6E778}"/>
              </a:ext>
            </a:extLst>
          </p:cNvPr>
          <p:cNvSpPr txBox="1"/>
          <p:nvPr/>
        </p:nvSpPr>
        <p:spPr>
          <a:xfrm>
            <a:off x="7313534" y="837581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ja-JP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9EF609F4-CEAD-9739-7A28-D4C8F4C520C0}"/>
              </a:ext>
            </a:extLst>
          </p:cNvPr>
          <p:cNvSpPr txBox="1"/>
          <p:nvPr/>
        </p:nvSpPr>
        <p:spPr>
          <a:xfrm>
            <a:off x="9677726" y="837581"/>
            <a:ext cx="545265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ja-JP" sz="2200" b="1" kern="100">
                <a:solidFill>
                  <a:srgbClr val="595959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DB22A576-1FA3-D80D-BE96-D9B0F395DF35}"/>
              </a:ext>
            </a:extLst>
          </p:cNvPr>
          <p:cNvSpPr txBox="1"/>
          <p:nvPr/>
        </p:nvSpPr>
        <p:spPr>
          <a:xfrm>
            <a:off x="227963" y="2384012"/>
            <a:ext cx="2178064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ja-JP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使いやすいモバイル アプリ、迅速なカスタマー サービス、および地域社会とのつながりを通じてロイヤルティを構築する。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4DFB75FA-92BC-FC45-9F89-1B89A0E29DC2}"/>
              </a:ext>
            </a:extLst>
          </p:cNvPr>
          <p:cNvSpPr txBox="1"/>
          <p:nvPr/>
        </p:nvSpPr>
        <p:spPr>
          <a:xfrm>
            <a:off x="2567233" y="2398267"/>
            <a:ext cx="2151071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ja-JP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充電ステーションの場所を特定してアクセスするためのモバイル アプリ、アカウント管理用のオンライン プラットフォーム、カスタマー サービス ホットライン。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4267364E-5C13-D384-878C-275099B989EE}"/>
              </a:ext>
            </a:extLst>
          </p:cNvPr>
          <p:cNvSpPr txBox="1"/>
          <p:nvPr/>
        </p:nvSpPr>
        <p:spPr>
          <a:xfrm>
            <a:off x="4932048" y="2384012"/>
            <a:ext cx="2145408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ja-JP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電子メールとアプリを介した定期的な顧客アンケート、Web サイトのフィードバック セクション、ソーシャル メディア チャネルのモニタリング。</a:t>
            </a: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8393C6BD-4EA4-62A3-54C2-D1D83BE0B6CB}"/>
              </a:ext>
            </a:extLst>
          </p:cNvPr>
          <p:cNvSpPr txBox="1"/>
          <p:nvPr/>
        </p:nvSpPr>
        <p:spPr>
          <a:xfrm>
            <a:off x="7327944" y="2384012"/>
            <a:ext cx="2173460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ja-JP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戦略的に配置された充電ステーションのネットワーク、高度な充電テクノロジー、専任のカスタマー サポート チーム。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22329AEF-8DED-5602-9521-CFB434E37295}"/>
              </a:ext>
            </a:extLst>
          </p:cNvPr>
          <p:cNvSpPr txBox="1"/>
          <p:nvPr/>
        </p:nvSpPr>
        <p:spPr>
          <a:xfrm>
            <a:off x="9677727" y="2327552"/>
            <a:ext cx="2054025" cy="186954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ja-JP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充電ステーション インフラストラクチャへの投資、技術開発とメンテナンス、マーケティング、およびカスタマー サポートにかかる経費。</a:t>
            </a:r>
          </a:p>
        </p:txBody>
      </p:sp>
    </p:spTree>
    <p:extLst>
      <p:ext uri="{BB962C8B-B14F-4D97-AF65-F5344CB8AC3E}">
        <p14:creationId xmlns:p14="http://schemas.microsoft.com/office/powerpoint/2010/main" val="356116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026656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がこの Web サイトに掲載している記事、テンプレート、または情報などは、あくまで参考としてご利用ください。Smartsheet は、情報の最新性および正確性の確保に努めますが、本 Web サイトまたは本 Web サイトに含まれる情報、記事、テンプレート、あるいは関連グラフィックに関する完全性、正確性、信頼性、適合性、または利用可能性について、明示または黙示のいかなる表明または保証も行いません。かかる情報に依拠して生じたいかなる結果についても Smartsheet は一切責任を負いませんので、各自の責任と判断のもとにご利用ください。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746</TotalTime>
  <Words>444</Words>
  <Application>Microsoft Office PowerPoint</Application>
  <PresentationFormat>Widescreen</PresentationFormat>
  <Paragraphs>39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43</cp:revision>
  <dcterms:created xsi:type="dcterms:W3CDTF">2022-05-22T18:55:25Z</dcterms:created>
  <dcterms:modified xsi:type="dcterms:W3CDTF">2024-09-14T14:04:03Z</dcterms:modified>
</cp:coreProperties>
</file>