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43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6B5"/>
    <a:srgbClr val="9CA58C"/>
    <a:srgbClr val="EBD9B6"/>
    <a:srgbClr val="DCF8EB"/>
    <a:srgbClr val="0098C6"/>
    <a:srgbClr val="66BBCC"/>
    <a:srgbClr val="654105"/>
    <a:srgbClr val="7C5008"/>
    <a:srgbClr val="02B9F0"/>
    <a:srgbClr val="D5A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427C87-EAC3-441E-BA4D-5CAEE69B6615}" v="10" dt="2024-05-28T22:32:57.9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95" autoAdjust="0"/>
    <p:restoredTop sz="86447"/>
  </p:normalViewPr>
  <p:slideViewPr>
    <p:cSldViewPr snapToGrid="0" snapToObjects="1">
      <p:cViewPr varScale="1">
        <p:scale>
          <a:sx n="108" d="100"/>
          <a:sy n="108" d="100"/>
        </p:scale>
        <p:origin x="672" y="10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517299F2-5B17-4714-92C6-C21CF76A4D5F}"/>
    <pc:docChg chg="modSld">
      <pc:chgData name="Bess Dunlevy" userId="dd4b9a8537dbe9d0" providerId="LiveId" clId="{517299F2-5B17-4714-92C6-C21CF76A4D5F}" dt="2024-05-11T21:58:25.516" v="2" actId="1076"/>
      <pc:docMkLst>
        <pc:docMk/>
      </pc:docMkLst>
      <pc:sldChg chg="modSp mod">
        <pc:chgData name="Bess Dunlevy" userId="dd4b9a8537dbe9d0" providerId="LiveId" clId="{517299F2-5B17-4714-92C6-C21CF76A4D5F}" dt="2024-05-11T21:58:25.516" v="2" actId="1076"/>
        <pc:sldMkLst>
          <pc:docMk/>
          <pc:sldMk cId="1508588292" sldId="342"/>
        </pc:sldMkLst>
        <pc:picChg chg="mod">
          <ac:chgData name="Bess Dunlevy" userId="dd4b9a8537dbe9d0" providerId="LiveId" clId="{517299F2-5B17-4714-92C6-C21CF76A4D5F}" dt="2024-05-11T21:58:25.516" v="2" actId="1076"/>
          <ac:picMkLst>
            <pc:docMk/>
            <pc:sldMk cId="1508588292" sldId="342"/>
            <ac:picMk id="4" creationId="{4AEB8225-3AA8-AF48-AD51-3F5F53316D6B}"/>
          </ac:picMkLst>
        </pc:picChg>
      </pc:sldChg>
    </pc:docChg>
  </pc:docChgLst>
  <pc:docChgLst>
    <pc:chgData name="Bess Dunlevy" userId="dd4b9a8537dbe9d0" providerId="LiveId" clId="{50427C87-EAC3-441E-BA4D-5CAEE69B6615}"/>
    <pc:docChg chg="custSel addSld delSld modSld">
      <pc:chgData name="Bess Dunlevy" userId="dd4b9a8537dbe9d0" providerId="LiveId" clId="{50427C87-EAC3-441E-BA4D-5CAEE69B6615}" dt="2024-05-28T22:33:15.637" v="28" actId="255"/>
      <pc:docMkLst>
        <pc:docMk/>
      </pc:docMkLst>
      <pc:sldChg chg="addSp delSp modSp mod">
        <pc:chgData name="Bess Dunlevy" userId="dd4b9a8537dbe9d0" providerId="LiveId" clId="{50427C87-EAC3-441E-BA4D-5CAEE69B6615}" dt="2024-05-28T22:32:24.441" v="17" actId="14100"/>
        <pc:sldMkLst>
          <pc:docMk/>
          <pc:sldMk cId="1508588292" sldId="342"/>
        </pc:sldMkLst>
        <pc:spChg chg="mod">
          <ac:chgData name="Bess Dunlevy" userId="dd4b9a8537dbe9d0" providerId="LiveId" clId="{50427C87-EAC3-441E-BA4D-5CAEE69B6615}" dt="2024-05-28T22:32:24.441" v="17" actId="14100"/>
          <ac:spMkLst>
            <pc:docMk/>
            <pc:sldMk cId="1508588292" sldId="342"/>
            <ac:spMk id="3" creationId="{1A76DB7C-FE3B-1B81-FE80-5048FEDFD2B4}"/>
          </ac:spMkLst>
        </pc:spChg>
        <pc:spChg chg="mod">
          <ac:chgData name="Bess Dunlevy" userId="dd4b9a8537dbe9d0" providerId="LiveId" clId="{50427C87-EAC3-441E-BA4D-5CAEE69B6615}" dt="2024-05-28T22:28:47.573" v="0" actId="20577"/>
          <ac:spMkLst>
            <pc:docMk/>
            <pc:sldMk cId="1508588292" sldId="342"/>
            <ac:spMk id="33" creationId="{143A449B-AAB7-994A-92CE-8F48E2CA7DF6}"/>
          </ac:spMkLst>
        </pc:spChg>
        <pc:grpChg chg="del">
          <ac:chgData name="Bess Dunlevy" userId="dd4b9a8537dbe9d0" providerId="LiveId" clId="{50427C87-EAC3-441E-BA4D-5CAEE69B6615}" dt="2024-05-28T22:31:23.635" v="1" actId="478"/>
          <ac:grpSpMkLst>
            <pc:docMk/>
            <pc:sldMk cId="1508588292" sldId="342"/>
            <ac:grpSpMk id="23" creationId="{55771BEE-02E6-0E40-2856-88BDBE372CB0}"/>
          </ac:grpSpMkLst>
        </pc:grpChg>
        <pc:graphicFrameChg chg="add mod">
          <ac:chgData name="Bess Dunlevy" userId="dd4b9a8537dbe9d0" providerId="LiveId" clId="{50427C87-EAC3-441E-BA4D-5CAEE69B6615}" dt="2024-05-28T22:31:46.145" v="7"/>
          <ac:graphicFrameMkLst>
            <pc:docMk/>
            <pc:sldMk cId="1508588292" sldId="342"/>
            <ac:graphicFrameMk id="9" creationId="{4D1752A3-2D80-D2AC-EB87-442BB525D038}"/>
          </ac:graphicFrameMkLst>
        </pc:graphicFrameChg>
        <pc:graphicFrameChg chg="add mod">
          <ac:chgData name="Bess Dunlevy" userId="dd4b9a8537dbe9d0" providerId="LiveId" clId="{50427C87-EAC3-441E-BA4D-5CAEE69B6615}" dt="2024-05-28T22:31:49.103" v="8"/>
          <ac:graphicFrameMkLst>
            <pc:docMk/>
            <pc:sldMk cId="1508588292" sldId="342"/>
            <ac:graphicFrameMk id="10" creationId="{1FF325AB-00BC-CC24-04D4-B89D95FEE441}"/>
          </ac:graphicFrameMkLst>
        </pc:graphicFrameChg>
        <pc:graphicFrameChg chg="add mod modGraphic">
          <ac:chgData name="Bess Dunlevy" userId="dd4b9a8537dbe9d0" providerId="LiveId" clId="{50427C87-EAC3-441E-BA4D-5CAEE69B6615}" dt="2024-05-28T22:32:15.687" v="14" actId="14100"/>
          <ac:graphicFrameMkLst>
            <pc:docMk/>
            <pc:sldMk cId="1508588292" sldId="342"/>
            <ac:graphicFrameMk id="11" creationId="{7A2610DA-5BB8-0728-BDAA-5736C7FDD5FA}"/>
          </ac:graphicFrameMkLst>
        </pc:graphicFrameChg>
        <pc:picChg chg="add mod ord">
          <ac:chgData name="Bess Dunlevy" userId="dd4b9a8537dbe9d0" providerId="LiveId" clId="{50427C87-EAC3-441E-BA4D-5CAEE69B6615}" dt="2024-05-28T22:32:21.679" v="16" actId="1076"/>
          <ac:picMkLst>
            <pc:docMk/>
            <pc:sldMk cId="1508588292" sldId="342"/>
            <ac:picMk id="2" creationId="{2B1FD5C8-2A15-2D02-CB4B-22430253B1E1}"/>
          </ac:picMkLst>
        </pc:picChg>
        <pc:picChg chg="del">
          <ac:chgData name="Bess Dunlevy" userId="dd4b9a8537dbe9d0" providerId="LiveId" clId="{50427C87-EAC3-441E-BA4D-5CAEE69B6615}" dt="2024-05-28T22:32:11.926" v="13" actId="478"/>
          <ac:picMkLst>
            <pc:docMk/>
            <pc:sldMk cId="1508588292" sldId="342"/>
            <ac:picMk id="15" creationId="{7D547EB1-1706-F587-68FF-AAB17A4009C2}"/>
          </ac:picMkLst>
        </pc:picChg>
      </pc:sldChg>
      <pc:sldChg chg="addSp delSp modSp new mod">
        <pc:chgData name="Bess Dunlevy" userId="dd4b9a8537dbe9d0" providerId="LiveId" clId="{50427C87-EAC3-441E-BA4D-5CAEE69B6615}" dt="2024-05-28T22:33:15.637" v="28" actId="255"/>
        <pc:sldMkLst>
          <pc:docMk/>
          <pc:sldMk cId="2096331201" sldId="343"/>
        </pc:sldMkLst>
        <pc:graphicFrameChg chg="add mod">
          <ac:chgData name="Bess Dunlevy" userId="dd4b9a8537dbe9d0" providerId="LiveId" clId="{50427C87-EAC3-441E-BA4D-5CAEE69B6615}" dt="2024-05-28T22:32:42.085" v="20"/>
          <ac:graphicFrameMkLst>
            <pc:docMk/>
            <pc:sldMk cId="2096331201" sldId="343"/>
            <ac:graphicFrameMk id="2" creationId="{39288777-5FE5-7717-BEE5-4CDE2DF71D5E}"/>
          </ac:graphicFrameMkLst>
        </pc:graphicFrameChg>
        <pc:graphicFrameChg chg="add del mod modGraphic">
          <ac:chgData name="Bess Dunlevy" userId="dd4b9a8537dbe9d0" providerId="LiveId" clId="{50427C87-EAC3-441E-BA4D-5CAEE69B6615}" dt="2024-05-28T22:32:53.042" v="23" actId="478"/>
          <ac:graphicFrameMkLst>
            <pc:docMk/>
            <pc:sldMk cId="2096331201" sldId="343"/>
            <ac:graphicFrameMk id="3" creationId="{AA796F25-AB1B-4D13-2166-4F660EC799A5}"/>
          </ac:graphicFrameMkLst>
        </pc:graphicFrameChg>
        <pc:graphicFrameChg chg="add mod modGraphic">
          <ac:chgData name="Bess Dunlevy" userId="dd4b9a8537dbe9d0" providerId="LiveId" clId="{50427C87-EAC3-441E-BA4D-5CAEE69B6615}" dt="2024-05-28T22:33:15.637" v="28" actId="255"/>
          <ac:graphicFrameMkLst>
            <pc:docMk/>
            <pc:sldMk cId="2096331201" sldId="343"/>
            <ac:graphicFrameMk id="4" creationId="{70E2C020-EF02-EE35-D9E3-8884FFCB4A29}"/>
          </ac:graphicFrameMkLst>
        </pc:graphicFrameChg>
      </pc:sldChg>
      <pc:sldChg chg="del">
        <pc:chgData name="Bess Dunlevy" userId="dd4b9a8537dbe9d0" providerId="LiveId" clId="{50427C87-EAC3-441E-BA4D-5CAEE69B6615}" dt="2024-05-28T22:32:35.339" v="18" actId="47"/>
        <pc:sldMkLst>
          <pc:docMk/>
          <pc:sldMk cId="1179924037" sldId="35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jp.smartsheet.com/try-it?trp=7756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1FD5C8-2A15-2D02-CB4B-22430253B1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0" t="10448" r="8853" b="22538"/>
          <a:stretch/>
        </p:blipFill>
        <p:spPr bwMode="auto">
          <a:xfrm>
            <a:off x="5464292" y="1061484"/>
            <a:ext cx="6576912" cy="36544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825932" y="314882"/>
            <a:ext cx="2954371" cy="58760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738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24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基本的な戦略計画テンプレート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76DB7C-FE3B-1B81-FE80-5048FEDFD2B4}"/>
              </a:ext>
            </a:extLst>
          </p:cNvPr>
          <p:cNvSpPr txBox="1"/>
          <p:nvPr/>
        </p:nvSpPr>
        <p:spPr>
          <a:xfrm>
            <a:off x="300448" y="1596313"/>
            <a:ext cx="4444808" cy="660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ja-JP" sz="1800" kern="100">
                <a:solidFill>
                  <a:srgbClr val="5B9BD5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テンプレートの各セクションに記入することで、包括的な戦略計画を効率的に作成できます。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A2610DA-5BB8-0728-BDAA-5736C7FDD5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741762"/>
              </p:ext>
            </p:extLst>
          </p:nvPr>
        </p:nvGraphicFramePr>
        <p:xfrm>
          <a:off x="349250" y="4715970"/>
          <a:ext cx="11595702" cy="1920240"/>
        </p:xfrm>
        <a:graphic>
          <a:graphicData uri="http://schemas.openxmlformats.org/drawingml/2006/table">
            <a:tbl>
              <a:tblPr firstRow="1" firstCol="1" bandRow="1"/>
              <a:tblGrid>
                <a:gridCol w="5797851">
                  <a:extLst>
                    <a:ext uri="{9D8B030D-6E8A-4147-A177-3AD203B41FA5}">
                      <a16:colId xmlns:a16="http://schemas.microsoft.com/office/drawing/2014/main" val="934146318"/>
                    </a:ext>
                  </a:extLst>
                </a:gridCol>
                <a:gridCol w="5797851">
                  <a:extLst>
                    <a:ext uri="{9D8B030D-6E8A-4147-A177-3AD203B41FA5}">
                      <a16:colId xmlns:a16="http://schemas.microsoft.com/office/drawing/2014/main" val="2040963755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kern="0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組織/団体名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kern="0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56163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kern="0" baseline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戦略計画の作成者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kern="0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66036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kern="0" baseline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日付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kern="0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2959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0E2C020-EF02-EE35-D9E3-8884FFCB4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59846"/>
              </p:ext>
            </p:extLst>
          </p:nvPr>
        </p:nvGraphicFramePr>
        <p:xfrm>
          <a:off x="144379" y="635267"/>
          <a:ext cx="11887200" cy="6063912"/>
        </p:xfrm>
        <a:graphic>
          <a:graphicData uri="http://schemas.openxmlformats.org/drawingml/2006/table">
            <a:tbl>
              <a:tblPr firstRow="1" firstCol="1" bandRow="1"/>
              <a:tblGrid>
                <a:gridCol w="3178198">
                  <a:extLst>
                    <a:ext uri="{9D8B030D-6E8A-4147-A177-3AD203B41FA5}">
                      <a16:colId xmlns:a16="http://schemas.microsoft.com/office/drawing/2014/main" val="2823865273"/>
                    </a:ext>
                  </a:extLst>
                </a:gridCol>
                <a:gridCol w="8709002">
                  <a:extLst>
                    <a:ext uri="{9D8B030D-6E8A-4147-A177-3AD203B41FA5}">
                      <a16:colId xmlns:a16="http://schemas.microsoft.com/office/drawing/2014/main" val="2394681167"/>
                    </a:ext>
                  </a:extLst>
                </a:gridCol>
              </a:tblGrid>
              <a:tr h="673768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500" kern="0" baseline="0" dirty="0">
                          <a:solidFill>
                            <a:srgbClr val="595959"/>
                          </a:solidFill>
                          <a:effectLst/>
                          <a:highlight>
                            <a:srgbClr val="DEEAF6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エグゼクティブ サマリー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kern="100" baseline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戦略計画の主要なポイントを要約し、ビジネスの方向性と目標についての概要を明記します。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134833"/>
                  </a:ext>
                </a:extLst>
              </a:tr>
              <a:tr h="673768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500" kern="0" baseline="0">
                          <a:solidFill>
                            <a:srgbClr val="595959"/>
                          </a:solidFill>
                          <a:effectLst/>
                          <a:highlight>
                            <a:srgbClr val="BDD6EE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ビジョン ステートメント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kern="100" baseline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ビジネスの長期的目標を明確にし、最終的に達成しようとすることを説明します。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732670"/>
                  </a:ext>
                </a:extLst>
              </a:tr>
              <a:tr h="673768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500" kern="0" baseline="0">
                          <a:solidFill>
                            <a:srgbClr val="595959"/>
                          </a:solidFill>
                          <a:effectLst/>
                          <a:highlight>
                            <a:srgbClr val="DEEAF6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ミッション ステートメント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kern="100" baseline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誰のために、何の理由で、何を行うのかなど、ビジネスの目的を定義します。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895458"/>
                  </a:ext>
                </a:extLst>
              </a:tr>
              <a:tr h="673768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500" kern="0" baseline="0">
                          <a:solidFill>
                            <a:srgbClr val="595959"/>
                          </a:solidFill>
                          <a:effectLst/>
                          <a:highlight>
                            <a:srgbClr val="BDD6EE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SWOT 分析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kern="100" baseline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ビジネスの強み、弱み、機会、脅威 (SWOT) を特定して列挙し、競争における自社の地位を把握します。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668703"/>
                  </a:ext>
                </a:extLst>
              </a:tr>
              <a:tr h="673768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500" kern="0" baseline="0">
                          <a:solidFill>
                            <a:srgbClr val="595959"/>
                          </a:solidFill>
                          <a:effectLst/>
                          <a:highlight>
                            <a:srgbClr val="DEEAF6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ビジネス目標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kern="100" baseline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戦略を通じて達成しようと計画している SMART (具体的、測定可能、達成可能、関連性がある、期限付き) 目標を設定します。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894664"/>
                  </a:ext>
                </a:extLst>
              </a:tr>
              <a:tr h="673768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500" kern="0" baseline="0">
                          <a:solidFill>
                            <a:srgbClr val="595959"/>
                          </a:solidFill>
                          <a:effectLst/>
                          <a:highlight>
                            <a:srgbClr val="BDD6EE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マーケティング計画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kern="100" baseline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顧客を引き付けて維持するために使用する戦術、チャネル、およびツールなど、ターゲット市場に参入するためのアプローチを概説します。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827194"/>
                  </a:ext>
                </a:extLst>
              </a:tr>
              <a:tr h="673768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500" kern="0" baseline="0">
                          <a:solidFill>
                            <a:srgbClr val="595959"/>
                          </a:solidFill>
                          <a:effectLst/>
                          <a:highlight>
                            <a:srgbClr val="DEEAF6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業務計画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kern="100" baseline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物流、生産、および業務に関するその他の詳細など、ビジネスを運営するうえで必要な日常業務を説明します。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898507"/>
                  </a:ext>
                </a:extLst>
              </a:tr>
              <a:tr h="673768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500" kern="0" baseline="0">
                          <a:solidFill>
                            <a:srgbClr val="595959"/>
                          </a:solidFill>
                          <a:effectLst/>
                          <a:highlight>
                            <a:srgbClr val="BDD6EE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財務予測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kern="100" baseline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収益、経費、利益の予測など、ビジネスの将来的な財務パフォーマンスの予測を記述します。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876515"/>
                  </a:ext>
                </a:extLst>
              </a:tr>
              <a:tr h="673768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500" kern="0" baseline="0">
                          <a:solidFill>
                            <a:srgbClr val="595959"/>
                          </a:solidFill>
                          <a:effectLst/>
                          <a:highlight>
                            <a:srgbClr val="DEEAF6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チーム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kern="100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戦略計画を実行する主要なチーム メンバーの役割、責任、専門知識を詳細に説明します。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003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331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62498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1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免責条項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Smartsheet がこの Web サイトに掲載している記事、テンプレート、または情報などは、あくまで参考としてご利用ください。Smartsheet は、情報の最新性および正確性の確保に努めますが、本 Web サイトまたは本 Web サイトに含まれる情報、記事、テンプレート、あるいは関連グラフィックに関する完全性、正確性、信頼性、適合性、または利用可能性について、明示または黙示のいかなる表明または保証も行いません。かかる情報に依拠して生じたいかなる結果についても Smartsheet は一切責任を負いませんので、各自の責任と判断のもとにご利用ください。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1033</TotalTime>
  <Words>401</Words>
  <Application>Microsoft Office PowerPoint</Application>
  <PresentationFormat>Widescreen</PresentationFormat>
  <Paragraphs>30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Ricky Nan</cp:lastModifiedBy>
  <cp:revision>41</cp:revision>
  <dcterms:created xsi:type="dcterms:W3CDTF">2022-05-22T18:55:25Z</dcterms:created>
  <dcterms:modified xsi:type="dcterms:W3CDTF">2024-09-17T01:43:14Z</dcterms:modified>
</cp:coreProperties>
</file>