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
  </p:notesMasterIdLst>
  <p:sldIdLst>
    <p:sldId id="408" r:id="rId2"/>
    <p:sldId id="417" r:id="rId3"/>
    <p:sldId id="295" r:id="rId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EC9E"/>
    <a:srgbClr val="8FEEE2"/>
    <a:srgbClr val="D6EEEC"/>
    <a:srgbClr val="D5A202"/>
    <a:srgbClr val="F7DE9C"/>
    <a:srgbClr val="E4F6F7"/>
    <a:srgbClr val="E8E9F4"/>
    <a:srgbClr val="001033"/>
    <a:srgbClr val="100300"/>
    <a:srgbClr val="C6DE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17" autoAdjust="0"/>
    <p:restoredTop sz="96058"/>
  </p:normalViewPr>
  <p:slideViewPr>
    <p:cSldViewPr snapToGrid="0" snapToObjects="1">
      <p:cViewPr varScale="1">
        <p:scale>
          <a:sx n="108" d="100"/>
          <a:sy n="108" d="100"/>
        </p:scale>
        <p:origin x="720" y="10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9/13/2024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8C815-44EA-5B9D-4E7D-9F038BA4F1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ECA00-7141-7B2C-05AD-B6F2CD13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A1F75E0-711D-2208-F02B-E787A584184B}"/>
              </a:ext>
            </a:extLst>
          </p:cNvPr>
          <p:cNvSpPr>
            <a:spLocks noGrp="1"/>
          </p:cNvSpPr>
          <p:nvPr>
            <p:ph type="dt" sz="half" idx="10"/>
          </p:nvPr>
        </p:nvSpPr>
        <p:spPr/>
        <p:txBody>
          <a:bodyPr/>
          <a:lstStyle/>
          <a:p>
            <a:fld id="{7381E756-E947-FD4A-8A23-D2C983A1A8BD}" type="datetimeFigureOut">
              <a:rPr lang="en-US" smtClean="0"/>
              <a:t>9/13/2024</a:t>
            </a:fld>
            <a:endParaRPr lang="en-US" dirty="0"/>
          </a:p>
        </p:txBody>
      </p:sp>
      <p:sp>
        <p:nvSpPr>
          <p:cNvPr id="5" name="Footer Placeholder 4">
            <a:extLst>
              <a:ext uri="{FF2B5EF4-FFF2-40B4-BE49-F238E27FC236}">
                <a16:creationId xmlns:a16="http://schemas.microsoft.com/office/drawing/2014/main" id="{958F4B04-7DE5-CE59-4A09-A001A241E3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A45D45-1C12-E1A4-2952-0BE3B2F51DD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146457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775AF4-C262-7FD8-2C9E-D850B9674D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324D241-41C2-15FA-EC2B-5E0D65A1F0B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95BD1F-E093-B1FA-72F7-167A9CE7B583}"/>
              </a:ext>
            </a:extLst>
          </p:cNvPr>
          <p:cNvSpPr>
            <a:spLocks noGrp="1"/>
          </p:cNvSpPr>
          <p:nvPr>
            <p:ph type="dt" sz="half" idx="10"/>
          </p:nvPr>
        </p:nvSpPr>
        <p:spPr/>
        <p:txBody>
          <a:bodyPr/>
          <a:lstStyle/>
          <a:p>
            <a:fld id="{7381E756-E947-FD4A-8A23-D2C983A1A8BD}" type="datetimeFigureOut">
              <a:rPr lang="en-US" smtClean="0"/>
              <a:t>9/13/2024</a:t>
            </a:fld>
            <a:endParaRPr lang="en-US" dirty="0"/>
          </a:p>
        </p:txBody>
      </p:sp>
      <p:sp>
        <p:nvSpPr>
          <p:cNvPr id="5" name="Footer Placeholder 4">
            <a:extLst>
              <a:ext uri="{FF2B5EF4-FFF2-40B4-BE49-F238E27FC236}">
                <a16:creationId xmlns:a16="http://schemas.microsoft.com/office/drawing/2014/main" id="{64C3205B-B51E-AFE7-CF00-B08BA1AB95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696464-AFAD-33B9-B94E-D10E8107D9A7}"/>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86617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51487-BC27-471F-7A44-3E7F2BC2E2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2BD1260-B0A4-1961-DFCB-58BA62B59D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A41B0-025C-99C0-4616-43A224E3AF62}"/>
              </a:ext>
            </a:extLst>
          </p:cNvPr>
          <p:cNvSpPr>
            <a:spLocks noGrp="1"/>
          </p:cNvSpPr>
          <p:nvPr>
            <p:ph type="dt" sz="half" idx="10"/>
          </p:nvPr>
        </p:nvSpPr>
        <p:spPr/>
        <p:txBody>
          <a:bodyPr/>
          <a:lstStyle/>
          <a:p>
            <a:fld id="{7381E756-E947-FD4A-8A23-D2C983A1A8BD}" type="datetimeFigureOut">
              <a:rPr lang="en-US" smtClean="0"/>
              <a:t>9/13/2024</a:t>
            </a:fld>
            <a:endParaRPr lang="en-US" dirty="0"/>
          </a:p>
        </p:txBody>
      </p:sp>
      <p:sp>
        <p:nvSpPr>
          <p:cNvPr id="5" name="Footer Placeholder 4">
            <a:extLst>
              <a:ext uri="{FF2B5EF4-FFF2-40B4-BE49-F238E27FC236}">
                <a16:creationId xmlns:a16="http://schemas.microsoft.com/office/drawing/2014/main" id="{789FB588-0699-FE3F-2ECF-3D05056EB1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BCC8B1-F049-1E69-6C0B-FA9098EDC6A2}"/>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407340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27135-A323-F14F-A6CA-766D0045855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566C32-B69C-B73D-7000-E78AF239C87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F2B461-E70C-2988-B343-CAE126E49AA8}"/>
              </a:ext>
            </a:extLst>
          </p:cNvPr>
          <p:cNvSpPr>
            <a:spLocks noGrp="1"/>
          </p:cNvSpPr>
          <p:nvPr>
            <p:ph type="dt" sz="half" idx="10"/>
          </p:nvPr>
        </p:nvSpPr>
        <p:spPr/>
        <p:txBody>
          <a:bodyPr/>
          <a:lstStyle/>
          <a:p>
            <a:fld id="{7381E756-E947-FD4A-8A23-D2C983A1A8BD}" type="datetimeFigureOut">
              <a:rPr lang="en-US" smtClean="0"/>
              <a:t>9/13/2024</a:t>
            </a:fld>
            <a:endParaRPr lang="en-US" dirty="0"/>
          </a:p>
        </p:txBody>
      </p:sp>
      <p:sp>
        <p:nvSpPr>
          <p:cNvPr id="5" name="Footer Placeholder 4">
            <a:extLst>
              <a:ext uri="{FF2B5EF4-FFF2-40B4-BE49-F238E27FC236}">
                <a16:creationId xmlns:a16="http://schemas.microsoft.com/office/drawing/2014/main" id="{3597FF5D-2177-DC50-93C7-64F6DDB4EAD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819B735-EEC0-53C8-ABFC-D1EA7CF0241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29707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BFD66-1D2A-828A-14DD-759CEDFC60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0362F04-A527-0A93-5521-13CC3C705A3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52B012F-2995-49D8-BBAC-BC5E84D24ED6}"/>
              </a:ext>
            </a:extLst>
          </p:cNvPr>
          <p:cNvSpPr>
            <a:spLocks noGrp="1"/>
          </p:cNvSpPr>
          <p:nvPr>
            <p:ph type="dt" sz="half" idx="10"/>
          </p:nvPr>
        </p:nvSpPr>
        <p:spPr/>
        <p:txBody>
          <a:bodyPr/>
          <a:lstStyle/>
          <a:p>
            <a:fld id="{7381E756-E947-FD4A-8A23-D2C983A1A8BD}" type="datetimeFigureOut">
              <a:rPr lang="en-US" smtClean="0"/>
              <a:t>9/13/2024</a:t>
            </a:fld>
            <a:endParaRPr lang="en-US" dirty="0"/>
          </a:p>
        </p:txBody>
      </p:sp>
      <p:sp>
        <p:nvSpPr>
          <p:cNvPr id="5" name="Footer Placeholder 4">
            <a:extLst>
              <a:ext uri="{FF2B5EF4-FFF2-40B4-BE49-F238E27FC236}">
                <a16:creationId xmlns:a16="http://schemas.microsoft.com/office/drawing/2014/main" id="{3F0E2AFF-C2F5-8B23-BFD0-434C93671F1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B83A0E8-6DEF-E912-EAC7-81CE8574E4BF}"/>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82664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632D2-9630-F308-52D4-0B84B39103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0C87D-A0C9-F8BF-45A0-5F84932A5B2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35BE7EE-ACA1-A353-7D1D-02724C2889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817FF5F-37B9-ADCE-C7AF-027BB1C37A99}"/>
              </a:ext>
            </a:extLst>
          </p:cNvPr>
          <p:cNvSpPr>
            <a:spLocks noGrp="1"/>
          </p:cNvSpPr>
          <p:nvPr>
            <p:ph type="dt" sz="half" idx="10"/>
          </p:nvPr>
        </p:nvSpPr>
        <p:spPr/>
        <p:txBody>
          <a:bodyPr/>
          <a:lstStyle/>
          <a:p>
            <a:fld id="{7381E756-E947-FD4A-8A23-D2C983A1A8BD}" type="datetimeFigureOut">
              <a:rPr lang="en-US" smtClean="0"/>
              <a:t>9/13/2024</a:t>
            </a:fld>
            <a:endParaRPr lang="en-US" dirty="0"/>
          </a:p>
        </p:txBody>
      </p:sp>
      <p:sp>
        <p:nvSpPr>
          <p:cNvPr id="6" name="Footer Placeholder 5">
            <a:extLst>
              <a:ext uri="{FF2B5EF4-FFF2-40B4-BE49-F238E27FC236}">
                <a16:creationId xmlns:a16="http://schemas.microsoft.com/office/drawing/2014/main" id="{246B4FF8-6EA7-22C0-0029-650CFEE57E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3A74F7-8588-A699-5BF6-03F0E062EA88}"/>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744538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11AC2-A991-FDDC-A1C6-C4D915F843B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351F12-3C35-F6A4-98A6-0989BE94537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266EE3F-CF67-8ADD-10F6-634D8615E0D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22D2E6-7E0C-083E-84E5-AA28115A14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F4EFF3-B5DD-36BC-9640-7E5D56CDD5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26CA9C9-0707-2EBD-90ED-3750E347AAC7}"/>
              </a:ext>
            </a:extLst>
          </p:cNvPr>
          <p:cNvSpPr>
            <a:spLocks noGrp="1"/>
          </p:cNvSpPr>
          <p:nvPr>
            <p:ph type="dt" sz="half" idx="10"/>
          </p:nvPr>
        </p:nvSpPr>
        <p:spPr/>
        <p:txBody>
          <a:bodyPr/>
          <a:lstStyle/>
          <a:p>
            <a:fld id="{7381E756-E947-FD4A-8A23-D2C983A1A8BD}" type="datetimeFigureOut">
              <a:rPr lang="en-US" smtClean="0"/>
              <a:t>9/13/2024</a:t>
            </a:fld>
            <a:endParaRPr lang="en-US" dirty="0"/>
          </a:p>
        </p:txBody>
      </p:sp>
      <p:sp>
        <p:nvSpPr>
          <p:cNvPr id="8" name="Footer Placeholder 7">
            <a:extLst>
              <a:ext uri="{FF2B5EF4-FFF2-40B4-BE49-F238E27FC236}">
                <a16:creationId xmlns:a16="http://schemas.microsoft.com/office/drawing/2014/main" id="{951B3517-33B0-D9F9-B0F4-7DAFF9F35E4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2CA4D2A5-8B04-F461-64F7-7A7CCD348DEB}"/>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713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C6AF4-5741-410A-2ECB-715FBDF7B6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A951C5D-5A57-5688-905D-98968BFD3854}"/>
              </a:ext>
            </a:extLst>
          </p:cNvPr>
          <p:cNvSpPr>
            <a:spLocks noGrp="1"/>
          </p:cNvSpPr>
          <p:nvPr>
            <p:ph type="dt" sz="half" idx="10"/>
          </p:nvPr>
        </p:nvSpPr>
        <p:spPr/>
        <p:txBody>
          <a:bodyPr/>
          <a:lstStyle/>
          <a:p>
            <a:fld id="{7381E756-E947-FD4A-8A23-D2C983A1A8BD}" type="datetimeFigureOut">
              <a:rPr lang="en-US" smtClean="0"/>
              <a:t>9/13/2024</a:t>
            </a:fld>
            <a:endParaRPr lang="en-US" dirty="0"/>
          </a:p>
        </p:txBody>
      </p:sp>
      <p:sp>
        <p:nvSpPr>
          <p:cNvPr id="4" name="Footer Placeholder 3">
            <a:extLst>
              <a:ext uri="{FF2B5EF4-FFF2-40B4-BE49-F238E27FC236}">
                <a16:creationId xmlns:a16="http://schemas.microsoft.com/office/drawing/2014/main" id="{3985A6C4-206B-FD80-D867-00CEB307C4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E2906EF-4C42-3530-140F-8C2F0444987C}"/>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07112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F8097-6C28-B041-6219-0E843313711F}"/>
              </a:ext>
            </a:extLst>
          </p:cNvPr>
          <p:cNvSpPr>
            <a:spLocks noGrp="1"/>
          </p:cNvSpPr>
          <p:nvPr>
            <p:ph type="dt" sz="half" idx="10"/>
          </p:nvPr>
        </p:nvSpPr>
        <p:spPr/>
        <p:txBody>
          <a:bodyPr/>
          <a:lstStyle/>
          <a:p>
            <a:fld id="{7381E756-E947-FD4A-8A23-D2C983A1A8BD}" type="datetimeFigureOut">
              <a:rPr lang="en-US" smtClean="0"/>
              <a:t>9/13/2024</a:t>
            </a:fld>
            <a:endParaRPr lang="en-US" dirty="0"/>
          </a:p>
        </p:txBody>
      </p:sp>
      <p:sp>
        <p:nvSpPr>
          <p:cNvPr id="3" name="Footer Placeholder 2">
            <a:extLst>
              <a:ext uri="{FF2B5EF4-FFF2-40B4-BE49-F238E27FC236}">
                <a16:creationId xmlns:a16="http://schemas.microsoft.com/office/drawing/2014/main" id="{B01AABC8-C506-E65C-9AA0-EF507744CAB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325292D-55D0-D75C-9810-D32439471966}"/>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100579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A9E89-33B0-72DC-391A-F6D74CDBC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EE79B61-A1FF-3818-D38C-909C908FC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EA9C6DE-7DA9-5890-81D5-980EF20A47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00B7D1-0044-C67D-2B98-02457BD1684A}"/>
              </a:ext>
            </a:extLst>
          </p:cNvPr>
          <p:cNvSpPr>
            <a:spLocks noGrp="1"/>
          </p:cNvSpPr>
          <p:nvPr>
            <p:ph type="dt" sz="half" idx="10"/>
          </p:nvPr>
        </p:nvSpPr>
        <p:spPr/>
        <p:txBody>
          <a:bodyPr/>
          <a:lstStyle/>
          <a:p>
            <a:fld id="{7381E756-E947-FD4A-8A23-D2C983A1A8BD}" type="datetimeFigureOut">
              <a:rPr lang="en-US" smtClean="0"/>
              <a:t>9/13/2024</a:t>
            </a:fld>
            <a:endParaRPr lang="en-US" dirty="0"/>
          </a:p>
        </p:txBody>
      </p:sp>
      <p:sp>
        <p:nvSpPr>
          <p:cNvPr id="6" name="Footer Placeholder 5">
            <a:extLst>
              <a:ext uri="{FF2B5EF4-FFF2-40B4-BE49-F238E27FC236}">
                <a16:creationId xmlns:a16="http://schemas.microsoft.com/office/drawing/2014/main" id="{90EB185C-8F22-55C2-2F07-5284CF007F7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89F96EB-122E-CF28-33FB-08A0F6D3FAED}"/>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026995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43105-2D59-CA6B-12B9-9AA86B649D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8CA637E-5EFF-5CC7-E8CF-FCF03C3874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267BA3E-850A-5A41-0E65-CD5840ECC4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379C6C-C7C6-C1DB-9086-FA2439471F38}"/>
              </a:ext>
            </a:extLst>
          </p:cNvPr>
          <p:cNvSpPr>
            <a:spLocks noGrp="1"/>
          </p:cNvSpPr>
          <p:nvPr>
            <p:ph type="dt" sz="half" idx="10"/>
          </p:nvPr>
        </p:nvSpPr>
        <p:spPr/>
        <p:txBody>
          <a:bodyPr/>
          <a:lstStyle/>
          <a:p>
            <a:fld id="{7381E756-E947-FD4A-8A23-D2C983A1A8BD}" type="datetimeFigureOut">
              <a:rPr lang="en-US" smtClean="0"/>
              <a:t>9/13/2024</a:t>
            </a:fld>
            <a:endParaRPr lang="en-US" dirty="0"/>
          </a:p>
        </p:txBody>
      </p:sp>
      <p:sp>
        <p:nvSpPr>
          <p:cNvPr id="6" name="Footer Placeholder 5">
            <a:extLst>
              <a:ext uri="{FF2B5EF4-FFF2-40B4-BE49-F238E27FC236}">
                <a16:creationId xmlns:a16="http://schemas.microsoft.com/office/drawing/2014/main" id="{C24AEBC6-6F89-EB56-C1F2-FB5D9B9E13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0F6D7B-B671-2BD8-958B-FDA27E904969}"/>
              </a:ext>
            </a:extLst>
          </p:cNvPr>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324385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170D0-9E3B-B0C8-6411-0C72FFBD8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55B3B5-6A42-F0F1-EBCF-D14529F969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13A06C-AA4D-65CC-F2BD-9498E3DB79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381E756-E947-FD4A-8A23-D2C983A1A8BD}" type="datetimeFigureOut">
              <a:rPr lang="en-US" smtClean="0"/>
              <a:t>9/13/2024</a:t>
            </a:fld>
            <a:endParaRPr lang="en-US" dirty="0"/>
          </a:p>
        </p:txBody>
      </p:sp>
      <p:sp>
        <p:nvSpPr>
          <p:cNvPr id="5" name="Footer Placeholder 4">
            <a:extLst>
              <a:ext uri="{FF2B5EF4-FFF2-40B4-BE49-F238E27FC236}">
                <a16:creationId xmlns:a16="http://schemas.microsoft.com/office/drawing/2014/main" id="{50118081-D161-EC69-C1C9-6E3A9930866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DC932E8B-5F4C-E37D-FB2A-9AAE4647CA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91348053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s://jp.smartsheet.com/try-it?trp=78158"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1"/>
            </a:gs>
            <a:gs pos="50000">
              <a:schemeClr val="bg2">
                <a:lumMod val="90000"/>
              </a:schemeClr>
            </a:gs>
          </a:gsLst>
          <a:lin ang="8100000" scaled="0"/>
        </a:gradFill>
        <a:effectLst/>
      </p:bgPr>
    </p:bg>
    <p:spTree>
      <p:nvGrpSpPr>
        <p:cNvPr id="1" name=""/>
        <p:cNvGrpSpPr/>
        <p:nvPr/>
      </p:nvGrpSpPr>
      <p:grpSpPr>
        <a:xfrm>
          <a:off x="0" y="0"/>
          <a:ext cx="0" cy="0"/>
          <a:chOff x="0" y="0"/>
          <a:chExt cx="0" cy="0"/>
        </a:xfrm>
      </p:grpSpPr>
      <p:pic>
        <p:nvPicPr>
          <p:cNvPr id="2" name="Picture 1" descr="色のグラデーションによる 3D の抽象的な波">
            <a:extLst>
              <a:ext uri="{FF2B5EF4-FFF2-40B4-BE49-F238E27FC236}">
                <a16:creationId xmlns:a16="http://schemas.microsoft.com/office/drawing/2014/main" id="{4D23AF0E-151A-F21F-F093-72BA762E9957}"/>
              </a:ext>
            </a:extLst>
          </p:cNvPr>
          <p:cNvPicPr>
            <a:picLocks noChangeAspect="1"/>
          </p:cNvPicPr>
          <p:nvPr/>
        </p:nvPicPr>
        <p:blipFill>
          <a:blip r:embed="rId2" cstate="email">
            <a:grayscl/>
            <a:alphaModFix amt="23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40000"/>
                    </a14:imgEffect>
                  </a14:imgLayer>
                </a14:imgProps>
              </a:ext>
              <a:ext uri="{28A0092B-C50C-407E-A947-70E740481C1C}">
                <a14:useLocalDpi xmlns:a14="http://schemas.microsoft.com/office/drawing/2010/main"/>
              </a:ext>
            </a:extLst>
          </a:blip>
          <a:stretch>
            <a:fillRect/>
          </a:stretch>
        </p:blipFill>
        <p:spPr>
          <a:xfrm rot="10800000">
            <a:off x="0" y="-2"/>
            <a:ext cx="12192000" cy="6858001"/>
          </a:xfrm>
          <a:prstGeom prst="rect">
            <a:avLst/>
          </a:prstGeom>
        </p:spPr>
      </p:pic>
      <p:sp>
        <p:nvSpPr>
          <p:cNvPr id="12" name="Rectangle 11">
            <a:extLst>
              <a:ext uri="{FF2B5EF4-FFF2-40B4-BE49-F238E27FC236}">
                <a16:creationId xmlns:a16="http://schemas.microsoft.com/office/drawing/2014/main" id="{868ABEF0-EBF3-6000-9FFA-85205D87681C}"/>
              </a:ext>
            </a:extLst>
          </p:cNvPr>
          <p:cNvSpPr/>
          <p:nvPr/>
        </p:nvSpPr>
        <p:spPr>
          <a:xfrm>
            <a:off x="0" y="0"/>
            <a:ext cx="12192000" cy="6858000"/>
          </a:xfrm>
          <a:prstGeom prst="rect">
            <a:avLst/>
          </a:prstGeom>
          <a:gradFill>
            <a:gsLst>
              <a:gs pos="13000">
                <a:schemeClr val="bg2">
                  <a:alpha val="64000"/>
                  <a:lumMod val="0"/>
                  <a:lumOff val="100000"/>
                </a:schemeClr>
              </a:gs>
              <a:gs pos="57000">
                <a:schemeClr val="bg2">
                  <a:alpha val="58774"/>
                </a:schemeClr>
              </a:gs>
            </a:gsLst>
            <a:lin ang="81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a typeface="MS PGothic" panose="020B0600070205080204" pitchFamily="34" charset="-128"/>
            </a:endParaRPr>
          </a:p>
        </p:txBody>
      </p:sp>
      <p:sp>
        <p:nvSpPr>
          <p:cNvPr id="7" name="TextBox 6">
            <a:extLst>
              <a:ext uri="{FF2B5EF4-FFF2-40B4-BE49-F238E27FC236}">
                <a16:creationId xmlns:a16="http://schemas.microsoft.com/office/drawing/2014/main" id="{A8DBC8DA-32E0-BEA0-5780-166A54D97B2C}"/>
              </a:ext>
            </a:extLst>
          </p:cNvPr>
          <p:cNvSpPr txBox="1"/>
          <p:nvPr/>
        </p:nvSpPr>
        <p:spPr>
          <a:xfrm>
            <a:off x="249647" y="282533"/>
            <a:ext cx="6290301" cy="1077218"/>
          </a:xfrm>
          <a:prstGeom prst="rect">
            <a:avLst/>
          </a:prstGeom>
          <a:noFill/>
          <a:effectLst/>
        </p:spPr>
        <p:txBody>
          <a:bodyPr wrap="square" rtlCol="0">
            <a:spAutoFit/>
          </a:bodyPr>
          <a:lstStyle/>
          <a:p>
            <a:pPr rtl="0"/>
            <a:r>
              <a:rPr lang="ja-JP" sz="3200" b="1" dirty="0">
                <a:solidFill>
                  <a:schemeClr val="tx1">
                    <a:lumMod val="65000"/>
                    <a:lumOff val="35000"/>
                  </a:schemeClr>
                </a:solidFill>
                <a:latin typeface="Century Gothic" panose="020B0502020202020204" pitchFamily="34" charset="0"/>
                <a:ea typeface="MS PGothic" panose="020B0600070205080204" pitchFamily="34" charset="-128"/>
              </a:rPr>
              <a:t>基本的なバランス スコアカード </a:t>
            </a:r>
            <a:br>
              <a:rPr lang="en-US" altLang="ja-JP" sz="3200" b="1" dirty="0">
                <a:solidFill>
                  <a:schemeClr val="tx1">
                    <a:lumMod val="65000"/>
                    <a:lumOff val="35000"/>
                  </a:schemeClr>
                </a:solidFill>
                <a:latin typeface="Century Gothic" panose="020B0502020202020204" pitchFamily="34" charset="0"/>
                <a:ea typeface="MS PGothic" panose="020B0600070205080204" pitchFamily="34" charset="-128"/>
              </a:rPr>
            </a:br>
            <a:r>
              <a:rPr lang="ja-JP" sz="3200" b="1" dirty="0">
                <a:solidFill>
                  <a:schemeClr val="tx1">
                    <a:lumMod val="65000"/>
                    <a:lumOff val="35000"/>
                  </a:schemeClr>
                </a:solidFill>
                <a:latin typeface="Century Gothic" panose="020B0502020202020204" pitchFamily="34" charset="0"/>
                <a:ea typeface="MS PGothic" panose="020B0600070205080204" pitchFamily="34" charset="-128"/>
              </a:rPr>
              <a:t>テンプレート</a:t>
            </a:r>
          </a:p>
        </p:txBody>
      </p:sp>
      <p:sp>
        <p:nvSpPr>
          <p:cNvPr id="9" name="TextBox 8">
            <a:extLst>
              <a:ext uri="{FF2B5EF4-FFF2-40B4-BE49-F238E27FC236}">
                <a16:creationId xmlns:a16="http://schemas.microsoft.com/office/drawing/2014/main" id="{3AC1BCFF-B72F-37BA-FB19-3DF74CA08098}"/>
              </a:ext>
            </a:extLst>
          </p:cNvPr>
          <p:cNvSpPr txBox="1"/>
          <p:nvPr/>
        </p:nvSpPr>
        <p:spPr>
          <a:xfrm>
            <a:off x="293142" y="1366333"/>
            <a:ext cx="4820396" cy="4364656"/>
          </a:xfrm>
          <a:prstGeom prst="rect">
            <a:avLst/>
          </a:prstGeom>
          <a:noFill/>
        </p:spPr>
        <p:txBody>
          <a:bodyPr wrap="square" rtlCol="0">
            <a:spAutoFit/>
          </a:bodyPr>
          <a:lstStyle/>
          <a:p>
            <a:pPr algn="l" rtl="0">
              <a:lnSpc>
                <a:spcPct val="150000"/>
              </a:lnSpc>
              <a:spcBef>
                <a:spcPts val="0"/>
              </a:spcBef>
              <a:spcAft>
                <a:spcPts val="1200"/>
              </a:spcAft>
            </a:pPr>
            <a:r>
              <a:rPr lang="ja-JP" sz="1200" b="1" i="0" u="none" strike="noStrike" dirty="0">
                <a:solidFill>
                  <a:srgbClr val="000000"/>
                </a:solidFill>
                <a:effectLst/>
                <a:latin typeface="Century Gothic" panose="020B0502020202020204" pitchFamily="34" charset="0"/>
                <a:ea typeface="MS PGothic" panose="020B0600070205080204" pitchFamily="34" charset="-128"/>
              </a:rPr>
              <a:t>このテンプレートを使うタイミング</a:t>
            </a:r>
            <a:r>
              <a:rPr lang="ja-JP" sz="1200" i="0" u="none" strike="noStrike" dirty="0">
                <a:solidFill>
                  <a:srgbClr val="000000"/>
                </a:solidFill>
                <a:effectLst/>
                <a:latin typeface="Century Gothic" panose="020B0502020202020204" pitchFamily="34" charset="0"/>
                <a:ea typeface="MS PGothic" panose="020B0600070205080204" pitchFamily="34" charset="-128"/>
              </a:rPr>
              <a:t>: 戦略プランナーはこのバランス スコアカード テンプレートを使用して、会社のアクティビティをより広範なビジョンと戦略的目標に合致させることができます。このテンプレートは、財務から学びと成長まで、主要なビジネス領域にわたり、パフォーマンスを管理および測定するための構造化アプローチを必要とする組織に特に役立ちます。たとえば、成長指標をモニタリングしたいスタートアップ企業や、業務効率を高めたい製造企業は、このフレームワークを使用して明確な目標と施策を設定できます。</a:t>
            </a:r>
          </a:p>
          <a:p>
            <a:pPr algn="l" rtl="0">
              <a:lnSpc>
                <a:spcPct val="150000"/>
              </a:lnSpc>
              <a:spcBef>
                <a:spcPts val="0"/>
              </a:spcBef>
              <a:spcAft>
                <a:spcPts val="1200"/>
              </a:spcAft>
            </a:pPr>
            <a:r>
              <a:rPr lang="ja-JP" sz="1200" b="1" i="0" u="none" strike="noStrike" dirty="0">
                <a:solidFill>
                  <a:srgbClr val="000000"/>
                </a:solidFill>
                <a:effectLst/>
                <a:latin typeface="Century Gothic" panose="020B0502020202020204" pitchFamily="34" charset="0"/>
                <a:ea typeface="MS PGothic" panose="020B0600070205080204" pitchFamily="34" charset="-128"/>
              </a:rPr>
              <a:t>テンプレートの主な機能</a:t>
            </a:r>
            <a:r>
              <a:rPr lang="ja-JP" sz="1200" i="0" u="none" strike="noStrike" dirty="0">
                <a:solidFill>
                  <a:srgbClr val="000000"/>
                </a:solidFill>
                <a:effectLst/>
                <a:latin typeface="Century Gothic" panose="020B0502020202020204" pitchFamily="34" charset="0"/>
                <a:ea typeface="MS PGothic" panose="020B0600070205080204" pitchFamily="34" charset="-128"/>
              </a:rPr>
              <a:t>: このテンプレートには、戦略目標と評価/測定、長期計画のための目標とそれに対応する施策の 5 年間の予測が記載されています。このテンプレートは、年間売上の成長や新規顧客の獲得など、目標の進捗状況を時間の経過と共に示し、企業が必要に応じて戦略を調整できるようにします。シンプルな設計により、財務と顧客のメトリックが社内目標やイノベーション目標と統合されるため、包括的でわかりやすいテンプレートとなっています。</a:t>
            </a:r>
          </a:p>
        </p:txBody>
      </p:sp>
      <p:pic>
        <p:nvPicPr>
          <p:cNvPr id="10" name="Picture 9">
            <a:extLst>
              <a:ext uri="{FF2B5EF4-FFF2-40B4-BE49-F238E27FC236}">
                <a16:creationId xmlns:a16="http://schemas.microsoft.com/office/drawing/2014/main" id="{40FB169E-26DF-1212-E4EF-420ABDB332DB}"/>
              </a:ext>
            </a:extLst>
          </p:cNvPr>
          <p:cNvPicPr>
            <a:picLocks noChangeAspect="1"/>
          </p:cNvPicPr>
          <p:nvPr/>
        </p:nvPicPr>
        <p:blipFill>
          <a:blip r:embed="rId4"/>
          <a:srcRect/>
          <a:stretch/>
        </p:blipFill>
        <p:spPr>
          <a:xfrm>
            <a:off x="5329871" y="1588885"/>
            <a:ext cx="6542629" cy="3680229"/>
          </a:xfrm>
          <a:prstGeom prst="rect">
            <a:avLst/>
          </a:prstGeom>
          <a:effectLst>
            <a:outerShdw blurRad="101157" dist="38100" dir="2700000" algn="tl" rotWithShape="0">
              <a:prstClr val="black">
                <a:alpha val="40000"/>
              </a:prstClr>
            </a:outerShdw>
          </a:effectLst>
        </p:spPr>
      </p:pic>
      <p:pic>
        <p:nvPicPr>
          <p:cNvPr id="3" name="Picture 2">
            <a:hlinkClick r:id="rId5"/>
            <a:extLst>
              <a:ext uri="{FF2B5EF4-FFF2-40B4-BE49-F238E27FC236}">
                <a16:creationId xmlns:a16="http://schemas.microsoft.com/office/drawing/2014/main" id="{9BAB831A-F102-DDC5-7497-9C20C77AA69F}"/>
              </a:ext>
            </a:extLst>
          </p:cNvPr>
          <p:cNvPicPr>
            <a:picLocks noChangeAspect="1"/>
          </p:cNvPicPr>
          <p:nvPr/>
        </p:nvPicPr>
        <p:blipFill>
          <a:blip r:embed="rId6"/>
          <a:srcRect/>
          <a:stretch/>
        </p:blipFill>
        <p:spPr>
          <a:xfrm>
            <a:off x="7699738" y="310605"/>
            <a:ext cx="4170545" cy="829501"/>
          </a:xfrm>
          <a:prstGeom prst="rect">
            <a:avLst/>
          </a:prstGeom>
        </p:spPr>
      </p:pic>
    </p:spTree>
    <p:extLst>
      <p:ext uri="{BB962C8B-B14F-4D97-AF65-F5344CB8AC3E}">
        <p14:creationId xmlns:p14="http://schemas.microsoft.com/office/powerpoint/2010/main" val="2936978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9" name="Picture 58" descr="色のグラデーションによる 3D の抽象的な波">
            <a:extLst>
              <a:ext uri="{FF2B5EF4-FFF2-40B4-BE49-F238E27FC236}">
                <a16:creationId xmlns:a16="http://schemas.microsoft.com/office/drawing/2014/main" id="{39DE8B31-63FF-D83B-C6AD-82BF829B287C}"/>
              </a:ext>
            </a:extLst>
          </p:cNvPr>
          <p:cNvPicPr>
            <a:picLocks noChangeAspect="1"/>
          </p:cNvPicPr>
          <p:nvPr/>
        </p:nvPicPr>
        <p:blipFill>
          <a:blip r:embed="rId2" cstate="email">
            <a:grayscl/>
            <a:alphaModFix amt="52000"/>
            <a:extLst>
              <a:ext uri="{BEBA8EAE-BF5A-486C-A8C5-ECC9F3942E4B}">
                <a14:imgProps xmlns:a14="http://schemas.microsoft.com/office/drawing/2010/main">
                  <a14:imgLayer r:embed="rId3">
                    <a14:imgEffect>
                      <a14:colorTemperature colorTemp="3469"/>
                    </a14:imgEffect>
                    <a14:imgEffect>
                      <a14:saturation sat="157000"/>
                    </a14:imgEffect>
                    <a14:imgEffect>
                      <a14:brightnessContrast bright="54000"/>
                    </a14:imgEffect>
                  </a14:imgLayer>
                </a14:imgProps>
              </a:ext>
              <a:ext uri="{28A0092B-C50C-407E-A947-70E740481C1C}">
                <a14:useLocalDpi xmlns:a14="http://schemas.microsoft.com/office/drawing/2010/main"/>
              </a:ext>
            </a:extLst>
          </a:blip>
          <a:stretch>
            <a:fillRect/>
          </a:stretch>
        </p:blipFill>
        <p:spPr>
          <a:xfrm rot="10800000">
            <a:off x="-8126" y="0"/>
            <a:ext cx="12208252" cy="6867144"/>
          </a:xfrm>
          <a:prstGeom prst="rect">
            <a:avLst/>
          </a:prstGeom>
        </p:spPr>
      </p:pic>
      <p:graphicFrame>
        <p:nvGraphicFramePr>
          <p:cNvPr id="5" name="Table 4">
            <a:extLst>
              <a:ext uri="{FF2B5EF4-FFF2-40B4-BE49-F238E27FC236}">
                <a16:creationId xmlns:a16="http://schemas.microsoft.com/office/drawing/2014/main" id="{36929D4C-8128-1AA2-8D12-09D03D8E238A}"/>
              </a:ext>
            </a:extLst>
          </p:cNvPr>
          <p:cNvGraphicFramePr>
            <a:graphicFrameLocks noGrp="1"/>
          </p:cNvGraphicFramePr>
          <p:nvPr>
            <p:extLst>
              <p:ext uri="{D42A27DB-BD31-4B8C-83A1-F6EECF244321}">
                <p14:modId xmlns:p14="http://schemas.microsoft.com/office/powerpoint/2010/main" val="1991008440"/>
              </p:ext>
            </p:extLst>
          </p:nvPr>
        </p:nvGraphicFramePr>
        <p:xfrm>
          <a:off x="820324" y="685944"/>
          <a:ext cx="11093439" cy="5878656"/>
        </p:xfrm>
        <a:graphic>
          <a:graphicData uri="http://schemas.openxmlformats.org/drawingml/2006/table">
            <a:tbl>
              <a:tblPr firstRow="1" bandRow="1">
                <a:tableStyleId>{5940675A-B579-460E-94D1-54222C63F5DA}</a:tableStyleId>
              </a:tblPr>
              <a:tblGrid>
                <a:gridCol w="3219241">
                  <a:extLst>
                    <a:ext uri="{9D8B030D-6E8A-4147-A177-3AD203B41FA5}">
                      <a16:colId xmlns:a16="http://schemas.microsoft.com/office/drawing/2014/main" val="4190651750"/>
                    </a:ext>
                  </a:extLst>
                </a:gridCol>
                <a:gridCol w="2037144">
                  <a:extLst>
                    <a:ext uri="{9D8B030D-6E8A-4147-A177-3AD203B41FA5}">
                      <a16:colId xmlns:a16="http://schemas.microsoft.com/office/drawing/2014/main" val="2419315493"/>
                    </a:ext>
                  </a:extLst>
                </a:gridCol>
                <a:gridCol w="759299">
                  <a:extLst>
                    <a:ext uri="{9D8B030D-6E8A-4147-A177-3AD203B41FA5}">
                      <a16:colId xmlns:a16="http://schemas.microsoft.com/office/drawing/2014/main" val="1885434010"/>
                    </a:ext>
                  </a:extLst>
                </a:gridCol>
                <a:gridCol w="759299">
                  <a:extLst>
                    <a:ext uri="{9D8B030D-6E8A-4147-A177-3AD203B41FA5}">
                      <a16:colId xmlns:a16="http://schemas.microsoft.com/office/drawing/2014/main" val="540134992"/>
                    </a:ext>
                  </a:extLst>
                </a:gridCol>
                <a:gridCol w="759300">
                  <a:extLst>
                    <a:ext uri="{9D8B030D-6E8A-4147-A177-3AD203B41FA5}">
                      <a16:colId xmlns:a16="http://schemas.microsoft.com/office/drawing/2014/main" val="1243384112"/>
                    </a:ext>
                  </a:extLst>
                </a:gridCol>
                <a:gridCol w="759299">
                  <a:extLst>
                    <a:ext uri="{9D8B030D-6E8A-4147-A177-3AD203B41FA5}">
                      <a16:colId xmlns:a16="http://schemas.microsoft.com/office/drawing/2014/main" val="1303351150"/>
                    </a:ext>
                  </a:extLst>
                </a:gridCol>
                <a:gridCol w="759299">
                  <a:extLst>
                    <a:ext uri="{9D8B030D-6E8A-4147-A177-3AD203B41FA5}">
                      <a16:colId xmlns:a16="http://schemas.microsoft.com/office/drawing/2014/main" val="4270164160"/>
                    </a:ext>
                  </a:extLst>
                </a:gridCol>
                <a:gridCol w="2040558">
                  <a:extLst>
                    <a:ext uri="{9D8B030D-6E8A-4147-A177-3AD203B41FA5}">
                      <a16:colId xmlns:a16="http://schemas.microsoft.com/office/drawing/2014/main" val="1287570184"/>
                    </a:ext>
                  </a:extLst>
                </a:gridCol>
              </a:tblGrid>
              <a:tr h="1305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sz="1600" b="0" i="0" u="none" strike="noStrike" kern="0" cap="none" spc="0" normalizeH="0" baseline="0" dirty="0">
                          <a:ln>
                            <a:noFill/>
                          </a:ln>
                          <a:solidFill>
                            <a:prstClr val="white"/>
                          </a:solidFill>
                          <a:effectLst/>
                          <a:uLnTx/>
                          <a:uFillTx/>
                          <a:latin typeface="Century Gothic" panose="020B0502020202020204" pitchFamily="34" charset="0"/>
                          <a:ea typeface="MS PGothic" panose="020B0600070205080204" pitchFamily="34" charset="-128"/>
                          <a:cs typeface="+mn-cs"/>
                        </a:rPr>
                        <a:t>戦略目標</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dirty="0">
                          <a:ln>
                            <a:noFill/>
                          </a:ln>
                          <a:solidFill>
                            <a:prstClr val="white"/>
                          </a:solidFill>
                          <a:effectLst/>
                          <a:uLnTx/>
                          <a:uFillTx/>
                          <a:latin typeface="Century Gothic" panose="020B0502020202020204" pitchFamily="34" charset="0"/>
                          <a:ea typeface="MS PGothic" panose="020B0600070205080204" pitchFamily="34" charset="-128"/>
                          <a:cs typeface="+mn-cs"/>
                        </a:rPr>
                        <a:t>評価</a:t>
                      </a:r>
                      <a:r>
                        <a:rPr kumimoji="0" lang="en-US" altLang="ja-JP" sz="1600" b="0" i="0" u="none" strike="noStrike" kern="0" cap="none" spc="0" normalizeH="0" baseline="0" dirty="0">
                          <a:ln>
                            <a:noFill/>
                          </a:ln>
                          <a:solidFill>
                            <a:prstClr val="white"/>
                          </a:solidFill>
                          <a:effectLst/>
                          <a:uLnTx/>
                          <a:uFillTx/>
                          <a:latin typeface="Century Gothic" panose="020B0502020202020204" pitchFamily="34" charset="0"/>
                          <a:ea typeface="MS PGothic" panose="020B0600070205080204" pitchFamily="34" charset="-128"/>
                          <a:cs typeface="+mn-cs"/>
                        </a:rPr>
                        <a:t>/</a:t>
                      </a:r>
                      <a:r>
                        <a:rPr kumimoji="0" lang="ja-JP" altLang="en-US" sz="1600" b="0" i="0" u="none" strike="noStrike" kern="0" cap="none" spc="0" normalizeH="0" baseline="0" dirty="0">
                          <a:ln>
                            <a:noFill/>
                          </a:ln>
                          <a:solidFill>
                            <a:prstClr val="white"/>
                          </a:solidFill>
                          <a:effectLst/>
                          <a:uLnTx/>
                          <a:uFillTx/>
                          <a:latin typeface="Century Gothic" panose="020B0502020202020204" pitchFamily="34" charset="0"/>
                          <a:ea typeface="MS PGothic" panose="020B0600070205080204" pitchFamily="34" charset="-128"/>
                          <a:cs typeface="+mn-cs"/>
                        </a:rPr>
                        <a:t>測定</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kern="1200" cap="none" spc="0" normalizeH="0" baseline="0">
                          <a:ln>
                            <a:noFill/>
                          </a:ln>
                          <a:solidFill>
                            <a:prstClr val="white"/>
                          </a:solidFill>
                          <a:effectLst/>
                          <a:uLnTx/>
                          <a:uFillTx/>
                          <a:latin typeface="Century Gothic" panose="020B0502020202020204" pitchFamily="34" charset="0"/>
                          <a:ea typeface="MS PGothic" panose="020B0600070205080204" pitchFamily="34" charset="-128"/>
                          <a:cs typeface="+mn-cs"/>
                        </a:rPr>
                        <a:t>1 年目</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kern="1200" cap="none" spc="0" normalizeH="0" baseline="0">
                          <a:ln>
                            <a:noFill/>
                          </a:ln>
                          <a:solidFill>
                            <a:prstClr val="white"/>
                          </a:solidFill>
                          <a:effectLst/>
                          <a:uLnTx/>
                          <a:uFillTx/>
                          <a:latin typeface="Century Gothic" panose="020B0502020202020204" pitchFamily="34" charset="0"/>
                          <a:ea typeface="MS PGothic" panose="020B0600070205080204" pitchFamily="34" charset="-128"/>
                          <a:cs typeface="+mn-cs"/>
                        </a:rPr>
                        <a:t>2 年目</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kern="1200" cap="none" spc="0" normalizeH="0" baseline="0">
                          <a:ln>
                            <a:noFill/>
                          </a:ln>
                          <a:solidFill>
                            <a:prstClr val="white"/>
                          </a:solidFill>
                          <a:effectLst/>
                          <a:uLnTx/>
                          <a:uFillTx/>
                          <a:latin typeface="Century Gothic" panose="020B0502020202020204" pitchFamily="34" charset="0"/>
                          <a:ea typeface="MS PGothic" panose="020B0600070205080204" pitchFamily="34" charset="-128"/>
                          <a:cs typeface="+mn-cs"/>
                        </a:rPr>
                        <a:t>3 年目</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kern="1200" cap="none" spc="0" normalizeH="0" baseline="0">
                          <a:ln>
                            <a:noFill/>
                          </a:ln>
                          <a:solidFill>
                            <a:prstClr val="white"/>
                          </a:solidFill>
                          <a:effectLst/>
                          <a:uLnTx/>
                          <a:uFillTx/>
                          <a:latin typeface="Century Gothic" panose="020B0502020202020204" pitchFamily="34" charset="0"/>
                          <a:ea typeface="MS PGothic" panose="020B0600070205080204" pitchFamily="34" charset="-128"/>
                          <a:cs typeface="+mn-cs"/>
                        </a:rPr>
                        <a:t>4 年目</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sz="1400" b="0" i="0" u="none" strike="noStrike" kern="1200" cap="none" spc="0" normalizeH="0" baseline="0">
                          <a:ln>
                            <a:noFill/>
                          </a:ln>
                          <a:solidFill>
                            <a:prstClr val="white"/>
                          </a:solidFill>
                          <a:effectLst/>
                          <a:uLnTx/>
                          <a:uFillTx/>
                          <a:latin typeface="Century Gothic" panose="020B0502020202020204" pitchFamily="34" charset="0"/>
                          <a:ea typeface="MS PGothic" panose="020B0600070205080204" pitchFamily="34" charset="-128"/>
                          <a:cs typeface="+mn-cs"/>
                        </a:rPr>
                        <a:t>5 年目</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dirty="0">
                          <a:ln>
                            <a:noFill/>
                          </a:ln>
                          <a:solidFill>
                            <a:prstClr val="white"/>
                          </a:solidFill>
                          <a:effectLst/>
                          <a:uLnTx/>
                          <a:uFillTx/>
                          <a:latin typeface="Century Gothic" panose="020B0502020202020204" pitchFamily="34" charset="0"/>
                          <a:ea typeface="MS PGothic" panose="020B0600070205080204" pitchFamily="34" charset="-128"/>
                          <a:cs typeface="+mn-cs"/>
                        </a:rPr>
                        <a:t>施策</a:t>
                      </a:r>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tx1">
                          <a:lumMod val="65000"/>
                          <a:lumOff val="35000"/>
                        </a:schemeClr>
                      </a:solidFill>
                      <a:prstDash val="solid"/>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val="2023664918"/>
                  </a:ext>
                </a:extLst>
              </a:tr>
              <a:tr h="461948">
                <a:tc>
                  <a:txBody>
                    <a:bodyPr/>
                    <a:lstStyle/>
                    <a:p>
                      <a:pPr algn="l" fontAlgn="ctr"/>
                      <a:endParaRPr lang="en-US" sz="130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67347401"/>
                  </a:ext>
                </a:extLst>
              </a:tr>
              <a:tr h="461948">
                <a:tc>
                  <a:txBody>
                    <a:bodyPr/>
                    <a:lstStyle/>
                    <a:p>
                      <a:pPr algn="l" fontAlgn="ctr"/>
                      <a:endParaRPr lang="en-US" sz="130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alpha val="50000"/>
                      </a:srgbClr>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7F4E0"/>
                    </a:solidFill>
                  </a:tcPr>
                </a:tc>
                <a:extLst>
                  <a:ext uri="{0D108BD9-81ED-4DB2-BD59-A6C34878D82A}">
                    <a16:rowId xmlns:a16="http://schemas.microsoft.com/office/drawing/2014/main" val="518918185"/>
                  </a:ext>
                </a:extLst>
              </a:tr>
              <a:tr h="461948">
                <a:tc>
                  <a:txBody>
                    <a:bodyPr/>
                    <a:lstStyle/>
                    <a:p>
                      <a:pPr algn="l" fontAlgn="ctr"/>
                      <a:endParaRPr lang="en-US" sz="130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43082683"/>
                  </a:ext>
                </a:extLst>
              </a:tr>
              <a:tr h="461948">
                <a:tc>
                  <a:txBody>
                    <a:bodyPr/>
                    <a:lstStyle/>
                    <a:p>
                      <a:pPr algn="l" fontAlgn="ctr"/>
                      <a:endParaRPr lang="en-US" sz="130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4281058624"/>
                  </a:ext>
                </a:extLst>
              </a:tr>
              <a:tr h="461948">
                <a:tc>
                  <a:txBody>
                    <a:bodyPr/>
                    <a:lstStyle/>
                    <a:p>
                      <a:pPr algn="l" fontAlgn="ctr"/>
                      <a:endParaRPr lang="en-US" sz="130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alpha val="46994"/>
                      </a:srgbClr>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2F0EC"/>
                    </a:solidFill>
                  </a:tcPr>
                </a:tc>
                <a:extLst>
                  <a:ext uri="{0D108BD9-81ED-4DB2-BD59-A6C34878D82A}">
                    <a16:rowId xmlns:a16="http://schemas.microsoft.com/office/drawing/2014/main" val="1420553986"/>
                  </a:ext>
                </a:extLst>
              </a:tr>
              <a:tr h="461948">
                <a:tc>
                  <a:txBody>
                    <a:bodyPr/>
                    <a:lstStyle/>
                    <a:p>
                      <a:pPr algn="l" fontAlgn="ctr"/>
                      <a:endParaRPr lang="en-US" sz="130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61486615"/>
                  </a:ext>
                </a:extLst>
              </a:tr>
              <a:tr h="461948">
                <a:tc>
                  <a:txBody>
                    <a:bodyPr/>
                    <a:lstStyle/>
                    <a:p>
                      <a:pPr algn="l" fontAlgn="ctr"/>
                      <a:endParaRPr lang="en-US" sz="130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3189377462"/>
                  </a:ext>
                </a:extLst>
              </a:tr>
              <a:tr h="461948">
                <a:tc>
                  <a:txBody>
                    <a:bodyPr/>
                    <a:lstStyle/>
                    <a:p>
                      <a:pPr algn="l" fontAlgn="ctr"/>
                      <a:endParaRPr lang="en-US" sz="130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alpha val="47000"/>
                      </a:srgbClr>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6EFFB"/>
                    </a:solidFill>
                  </a:tcPr>
                </a:tc>
                <a:extLst>
                  <a:ext uri="{0D108BD9-81ED-4DB2-BD59-A6C34878D82A}">
                    <a16:rowId xmlns:a16="http://schemas.microsoft.com/office/drawing/2014/main" val="1121716715"/>
                  </a:ext>
                </a:extLst>
              </a:tr>
              <a:tr h="461948">
                <a:tc>
                  <a:txBody>
                    <a:bodyPr/>
                    <a:lstStyle/>
                    <a:p>
                      <a:pPr algn="l" fontAlgn="ctr"/>
                      <a:endParaRPr lang="en-US" sz="130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836061347"/>
                  </a:ext>
                </a:extLst>
              </a:tr>
              <a:tr h="461948">
                <a:tc>
                  <a:txBody>
                    <a:bodyPr/>
                    <a:lstStyle/>
                    <a:p>
                      <a:pPr algn="l" fontAlgn="ctr"/>
                      <a:endParaRPr lang="en-US" sz="130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alpha val="50000"/>
                      </a:schemeClr>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chemeClr val="bg1"/>
                    </a:solidFill>
                  </a:tcPr>
                </a:tc>
                <a:extLst>
                  <a:ext uri="{0D108BD9-81ED-4DB2-BD59-A6C34878D82A}">
                    <a16:rowId xmlns:a16="http://schemas.microsoft.com/office/drawing/2014/main" val="1045644298"/>
                  </a:ext>
                </a:extLst>
              </a:tr>
              <a:tr h="461948">
                <a:tc>
                  <a:txBody>
                    <a:bodyPr/>
                    <a:lstStyle/>
                    <a:p>
                      <a:pPr algn="l" fontAlgn="ctr"/>
                      <a:endParaRPr lang="en-US" sz="130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alpha val="52000"/>
                      </a:srgbClr>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12700" cap="flat" cmpd="sng" algn="ctr">
                      <a:solidFill>
                        <a:schemeClr val="bg1">
                          <a:lumMod val="75000"/>
                        </a:schemeClr>
                      </a:solidFill>
                      <a:prstDash val="sysDot"/>
                      <a:round/>
                      <a:headEnd type="none" w="med" len="med"/>
                      <a:tailEnd type="none" w="med" len="med"/>
                    </a:lnB>
                    <a:solidFill>
                      <a:srgbClr val="E4F6F7"/>
                    </a:solidFill>
                  </a:tcPr>
                </a:tc>
                <a:extLst>
                  <a:ext uri="{0D108BD9-81ED-4DB2-BD59-A6C34878D82A}">
                    <a16:rowId xmlns:a16="http://schemas.microsoft.com/office/drawing/2014/main" val="1231716744"/>
                  </a:ext>
                </a:extLst>
              </a:tr>
              <a:tr h="461948">
                <a:tc>
                  <a:txBody>
                    <a:bodyPr/>
                    <a:lstStyle/>
                    <a:p>
                      <a:pPr algn="l" fontAlgn="ctr"/>
                      <a:endParaRPr lang="en-US" sz="130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alpha val="50000"/>
                      </a:schemeClr>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tc>
                  <a:txBody>
                    <a:bodyPr/>
                    <a:lstStyle/>
                    <a:p>
                      <a:pPr algn="l" fontAlgn="ctr"/>
                      <a:endParaRPr lang="en-US" sz="1050" b="0" i="0" u="none" strike="noStrike" baseline="0" dirty="0">
                        <a:solidFill>
                          <a:srgbClr val="000000"/>
                        </a:solidFill>
                        <a:effectLst/>
                        <a:latin typeface="Century Gothic" panose="020B0502020202020204" pitchFamily="34" charset="0"/>
                        <a:ea typeface="MS PGothic" panose="020B0600070205080204" pitchFamily="34" charset="-128"/>
                      </a:endParaRPr>
                    </a:p>
                  </a:txBody>
                  <a:tcPr marL="182880" marR="9525" marT="9525"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ysDot"/>
                      <a:round/>
                      <a:headEnd type="none" w="med" len="med"/>
                      <a:tailEnd type="none" w="med" len="med"/>
                    </a:lnT>
                    <a:lnB w="38100" cap="flat" cmpd="sng" algn="ctr">
                      <a:solidFill>
                        <a:schemeClr val="bg1">
                          <a:lumMod val="50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415113361"/>
                  </a:ext>
                </a:extLst>
              </a:tr>
            </a:tbl>
          </a:graphicData>
        </a:graphic>
      </p:graphicFrame>
      <p:sp>
        <p:nvSpPr>
          <p:cNvPr id="14" name="Round Same Side Corner Rectangle 13">
            <a:extLst>
              <a:ext uri="{FF2B5EF4-FFF2-40B4-BE49-F238E27FC236}">
                <a16:creationId xmlns:a16="http://schemas.microsoft.com/office/drawing/2014/main" id="{12D152F1-20C8-C575-2505-825CAD8DA366}"/>
              </a:ext>
            </a:extLst>
          </p:cNvPr>
          <p:cNvSpPr/>
          <p:nvPr/>
        </p:nvSpPr>
        <p:spPr>
          <a:xfrm rot="16200000">
            <a:off x="-156896" y="1437160"/>
            <a:ext cx="1353313" cy="502920"/>
          </a:xfrm>
          <a:prstGeom prst="round2SameRect">
            <a:avLst/>
          </a:prstGeom>
          <a:solidFill>
            <a:srgbClr val="C6DEA7"/>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ja-JP" sz="1200" dirty="0">
                <a:solidFill>
                  <a:schemeClr val="tx1"/>
                </a:solidFill>
                <a:latin typeface="Century Gothic" panose="020B0502020202020204" pitchFamily="34" charset="0"/>
                <a:ea typeface="MS PGothic" panose="020B0600070205080204" pitchFamily="34" charset="-128"/>
              </a:rPr>
              <a:t>財務</a:t>
            </a:r>
          </a:p>
        </p:txBody>
      </p:sp>
      <p:sp>
        <p:nvSpPr>
          <p:cNvPr id="16" name="Round Same Side Corner Rectangle 15">
            <a:extLst>
              <a:ext uri="{FF2B5EF4-FFF2-40B4-BE49-F238E27FC236}">
                <a16:creationId xmlns:a16="http://schemas.microsoft.com/office/drawing/2014/main" id="{F6386F03-F14C-934A-9E66-ADB78EE794ED}"/>
              </a:ext>
            </a:extLst>
          </p:cNvPr>
          <p:cNvSpPr/>
          <p:nvPr/>
        </p:nvSpPr>
        <p:spPr>
          <a:xfrm rot="16200000">
            <a:off x="-156896" y="2833623"/>
            <a:ext cx="1353313" cy="502920"/>
          </a:xfrm>
          <a:prstGeom prst="round2SameRect">
            <a:avLst/>
          </a:prstGeom>
          <a:solidFill>
            <a:srgbClr val="B3E1D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ja-JP" sz="1200">
                <a:solidFill>
                  <a:schemeClr val="tx1"/>
                </a:solidFill>
                <a:latin typeface="Century Gothic" panose="020B0502020202020204" pitchFamily="34" charset="0"/>
                <a:ea typeface="MS PGothic" panose="020B0600070205080204" pitchFamily="34" charset="-128"/>
              </a:rPr>
              <a:t>顧客</a:t>
            </a:r>
          </a:p>
        </p:txBody>
      </p:sp>
      <p:sp>
        <p:nvSpPr>
          <p:cNvPr id="17" name="Round Same Side Corner Rectangle 16">
            <a:extLst>
              <a:ext uri="{FF2B5EF4-FFF2-40B4-BE49-F238E27FC236}">
                <a16:creationId xmlns:a16="http://schemas.microsoft.com/office/drawing/2014/main" id="{29BD7184-81F4-9D38-791B-95F5B23235E4}"/>
              </a:ext>
            </a:extLst>
          </p:cNvPr>
          <p:cNvSpPr/>
          <p:nvPr/>
        </p:nvSpPr>
        <p:spPr>
          <a:xfrm rot="16200000">
            <a:off x="-156896" y="5626548"/>
            <a:ext cx="1353313" cy="502920"/>
          </a:xfrm>
          <a:prstGeom prst="round2SameRect">
            <a:avLst/>
          </a:prstGeom>
          <a:solidFill>
            <a:srgbClr val="C4E5E6"/>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ja-JP" sz="1200" dirty="0">
                <a:solidFill>
                  <a:schemeClr val="tx1"/>
                </a:solidFill>
                <a:latin typeface="Century Gothic" panose="020B0502020202020204" pitchFamily="34" charset="0"/>
                <a:ea typeface="MS PGothic" panose="020B0600070205080204" pitchFamily="34" charset="-128"/>
              </a:rPr>
              <a:t>学びと成長</a:t>
            </a:r>
          </a:p>
        </p:txBody>
      </p:sp>
      <p:sp>
        <p:nvSpPr>
          <p:cNvPr id="18" name="Round Same Side Corner Rectangle 17">
            <a:extLst>
              <a:ext uri="{FF2B5EF4-FFF2-40B4-BE49-F238E27FC236}">
                <a16:creationId xmlns:a16="http://schemas.microsoft.com/office/drawing/2014/main" id="{B54FB5BA-79B9-C6C1-4ED7-39C92F443E59}"/>
              </a:ext>
            </a:extLst>
          </p:cNvPr>
          <p:cNvSpPr/>
          <p:nvPr/>
        </p:nvSpPr>
        <p:spPr>
          <a:xfrm rot="16200000">
            <a:off x="-156896" y="4230086"/>
            <a:ext cx="1353313" cy="502920"/>
          </a:xfrm>
          <a:prstGeom prst="round2SameRect">
            <a:avLst/>
          </a:prstGeom>
          <a:solidFill>
            <a:srgbClr val="C9D3E4"/>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rtl="0"/>
            <a:r>
              <a:rPr lang="ja-JP" sz="1200" dirty="0">
                <a:solidFill>
                  <a:schemeClr val="tx1"/>
                </a:solidFill>
                <a:latin typeface="Century Gothic" panose="020B0502020202020204" pitchFamily="34" charset="0"/>
                <a:ea typeface="MS PGothic" panose="020B0600070205080204" pitchFamily="34" charset="-128"/>
              </a:rPr>
              <a:t>内部プロセス</a:t>
            </a:r>
          </a:p>
        </p:txBody>
      </p:sp>
      <p:sp>
        <p:nvSpPr>
          <p:cNvPr id="19" name="TextBox 18">
            <a:extLst>
              <a:ext uri="{FF2B5EF4-FFF2-40B4-BE49-F238E27FC236}">
                <a16:creationId xmlns:a16="http://schemas.microsoft.com/office/drawing/2014/main" id="{4C184FB3-8477-0FA7-8C5D-FA2321BC1AEE}"/>
              </a:ext>
            </a:extLst>
          </p:cNvPr>
          <p:cNvSpPr txBox="1"/>
          <p:nvPr/>
        </p:nvSpPr>
        <p:spPr>
          <a:xfrm>
            <a:off x="99889" y="50584"/>
            <a:ext cx="5532839" cy="584775"/>
          </a:xfrm>
          <a:prstGeom prst="rect">
            <a:avLst/>
          </a:prstGeom>
          <a:noFill/>
        </p:spPr>
        <p:txBody>
          <a:bodyPr wrap="square" rtlCol="0">
            <a:spAutoFit/>
          </a:bodyPr>
          <a:lstStyle/>
          <a:p>
            <a:pPr rtl="0"/>
            <a:r>
              <a:rPr lang="ja-JP" sz="3200" spc="300">
                <a:solidFill>
                  <a:schemeClr val="tx1">
                    <a:lumMod val="50000"/>
                    <a:lumOff val="50000"/>
                  </a:schemeClr>
                </a:solidFill>
                <a:latin typeface="Century Gothic" panose="020B0502020202020204" pitchFamily="34" charset="0"/>
                <a:ea typeface="MS PGothic" panose="020B0600070205080204" pitchFamily="34" charset="-128"/>
              </a:rPr>
              <a:t>バランス スコアカード</a:t>
            </a:r>
          </a:p>
        </p:txBody>
      </p:sp>
      <p:sp>
        <p:nvSpPr>
          <p:cNvPr id="2" name="Round Same Side Corner Rectangle 1">
            <a:extLst>
              <a:ext uri="{FF2B5EF4-FFF2-40B4-BE49-F238E27FC236}">
                <a16:creationId xmlns:a16="http://schemas.microsoft.com/office/drawing/2014/main" id="{DEA2B4EF-BA5E-485D-7502-C81F6389238B}"/>
              </a:ext>
            </a:extLst>
          </p:cNvPr>
          <p:cNvSpPr/>
          <p:nvPr/>
        </p:nvSpPr>
        <p:spPr>
          <a:xfrm>
            <a:off x="6096000" y="293400"/>
            <a:ext cx="3765630" cy="341959"/>
          </a:xfrm>
          <a:prstGeom prst="round2SameRect">
            <a:avLst/>
          </a:prstGeom>
          <a:solidFill>
            <a:schemeClr val="tx1">
              <a:lumMod val="65000"/>
              <a:lumOff val="3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r>
              <a:rPr lang="ja-JP" sz="1600" spc="600">
                <a:latin typeface="Century Gothic" panose="020B0502020202020204" pitchFamily="34" charset="0"/>
                <a:ea typeface="MS PGothic" panose="020B0600070205080204" pitchFamily="34" charset="-128"/>
              </a:rPr>
              <a:t>目標</a:t>
            </a:r>
          </a:p>
        </p:txBody>
      </p:sp>
    </p:spTree>
    <p:extLst>
      <p:ext uri="{BB962C8B-B14F-4D97-AF65-F5344CB8AC3E}">
        <p14:creationId xmlns:p14="http://schemas.microsoft.com/office/powerpoint/2010/main" val="1760702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4006953113"/>
              </p:ext>
            </p:extLst>
          </p:nvPr>
        </p:nvGraphicFramePr>
        <p:xfrm>
          <a:off x="787789" y="1050352"/>
          <a:ext cx="10486851" cy="2468352"/>
        </p:xfrm>
        <a:graphic>
          <a:graphicData uri="http://schemas.openxmlformats.org/drawingml/2006/table">
            <a:tbl>
              <a:tblPr firstRow="1" firstCol="1" bandRow="1">
                <a:tableStyleId>{5C22544A-7EE6-4342-B048-85BDC9FD1C3A}</a:tableStyleId>
              </a:tblPr>
              <a:tblGrid>
                <a:gridCol w="10486851">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ja-JP" sz="1600" b="1" baseline="0" dirty="0">
                          <a:solidFill>
                            <a:schemeClr val="tx1"/>
                          </a:solidFill>
                          <a:effectLst/>
                          <a:latin typeface="Century Gothic" panose="020B0502020202020204" pitchFamily="34" charset="0"/>
                          <a:ea typeface="MS PGothic" panose="020B0600070205080204" pitchFamily="34" charset="-128"/>
                        </a:rPr>
                        <a:t>免責条項</a:t>
                      </a:r>
                    </a:p>
                    <a:p>
                      <a:pPr marL="0" marR="0" rtl="0">
                        <a:spcBef>
                          <a:spcPts val="0"/>
                        </a:spcBef>
                        <a:spcAft>
                          <a:spcPts val="0"/>
                        </a:spcAft>
                      </a:pPr>
                      <a:r>
                        <a:rPr lang="ja-JP" sz="1200" b="0" baseline="0" dirty="0">
                          <a:solidFill>
                            <a:schemeClr val="tx1"/>
                          </a:solidFill>
                          <a:effectLst/>
                          <a:latin typeface="Century Gothic" panose="020B0502020202020204" pitchFamily="34" charset="0"/>
                          <a:ea typeface="MS PGothic" panose="020B0600070205080204" pitchFamily="34" charset="-128"/>
                        </a:rPr>
                        <a:t> </a:t>
                      </a:r>
                    </a:p>
                    <a:p>
                      <a:pPr marL="0" marR="0" rtl="0">
                        <a:spcBef>
                          <a:spcPts val="0"/>
                        </a:spcBef>
                        <a:spcAft>
                          <a:spcPts val="0"/>
                        </a:spcAft>
                      </a:pPr>
                      <a:r>
                        <a:rPr lang="ja-JP" sz="1400" b="0" baseline="0" dirty="0">
                          <a:solidFill>
                            <a:schemeClr val="tx1"/>
                          </a:solidFill>
                          <a:effectLst/>
                          <a:latin typeface="Century Gothic" panose="020B0502020202020204" pitchFamily="34" charset="0"/>
                          <a:ea typeface="MS PGothic" panose="020B0600070205080204" pitchFamily="34" charset="-128"/>
                        </a:rPr>
                        <a:t>Smartsheet がこの Web サイトに掲載している記事、テンプレート、または情報などは、あくまで参考としてご利用ください。Smartsheet は、情報の最新性および正確性の確保に努めますが、本 Web サイトまたは本 Web サイトに含まれる情報、記事、テンプレート、あるいは関連グラフィックに関する完全性、正確性、信頼性、適合性、または利用可能性について、明示または黙示のいかなる表明または保証も行いません。かかる情報に依拠して生じたいかなる結果についても Smartsheet は一切責任を負いませんので、各自の責任と判断のもとにご利用ください。</a:t>
                      </a: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15555</TotalTime>
  <Words>374</Words>
  <Application>Microsoft Office PowerPoint</Application>
  <PresentationFormat>Widescreen</PresentationFormat>
  <Paragraphs>21</Paragraphs>
  <Slides>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Aptos</vt:lpstr>
      <vt:lpstr>Aptos Display</vt:lpstr>
      <vt:lpstr>Arial</vt:lpstr>
      <vt:lpstr>Calibri</vt:lpstr>
      <vt:lpstr>Century Gothic</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Ricky Nan</cp:lastModifiedBy>
  <cp:revision>328</cp:revision>
  <cp:lastPrinted>2024-02-20T23:48:17Z</cp:lastPrinted>
  <dcterms:created xsi:type="dcterms:W3CDTF">2021-07-07T23:54:57Z</dcterms:created>
  <dcterms:modified xsi:type="dcterms:W3CDTF">2024-09-13T15:47:18Z</dcterms:modified>
</cp:coreProperties>
</file>