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E2"/>
    <a:srgbClr val="84A6A6"/>
    <a:srgbClr val="A9D3D1"/>
    <a:srgbClr val="E4F4F6"/>
    <a:srgbClr val="8FBEB1"/>
    <a:srgbClr val="08808C"/>
    <a:srgbClr val="DA7F1B"/>
    <a:srgbClr val="C05313"/>
    <a:srgbClr val="F05F37"/>
    <a:srgbClr val="9A5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9" autoAdjust="0"/>
    <p:restoredTop sz="96058"/>
  </p:normalViewPr>
  <p:slideViewPr>
    <p:cSldViewPr snapToGrid="0" snapToObjects="1">
      <p:cViewPr varScale="1">
        <p:scale>
          <a:sx n="108" d="100"/>
          <a:sy n="108" d="100"/>
        </p:scale>
        <p:origin x="264"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9/23/2024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9/23/2024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jp.smartsheet.com/try-it?trp=78158"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色のグラデーションによる 3D の抽象的な波">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5955844" cy="1077218"/>
          </a:xfrm>
          <a:prstGeom prst="rect">
            <a:avLst/>
          </a:prstGeom>
          <a:noFill/>
          <a:effectLst/>
        </p:spPr>
        <p:txBody>
          <a:bodyPr wrap="square" rtlCol="0">
            <a:spAutoFit/>
          </a:bodyPr>
          <a:lstStyle/>
          <a:p>
            <a:pPr rtl="0"/>
            <a:r>
              <a:rPr lang="ja-JP" sz="3200" b="1" dirty="0">
                <a:solidFill>
                  <a:schemeClr val="tx1">
                    <a:lumMod val="65000"/>
                    <a:lumOff val="35000"/>
                  </a:schemeClr>
                </a:solidFill>
                <a:latin typeface="Century Gothic" panose="020B0502020202020204" pitchFamily="34" charset="0"/>
                <a:ea typeface="MS PGothic" panose="020B0600070205080204" pitchFamily="34" charset="-128"/>
              </a:rPr>
              <a:t>バランス スコアカード マトリクス テンプレート</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4253921"/>
          </a:xfrm>
          <a:prstGeom prst="rect">
            <a:avLst/>
          </a:prstGeom>
          <a:noFill/>
        </p:spPr>
        <p:txBody>
          <a:bodyPr wrap="square" rtlCol="0">
            <a:spAutoFit/>
          </a:bodyPr>
          <a:lstStyle/>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このテンプレートを使うタイミング</a:t>
            </a:r>
            <a:r>
              <a:rPr lang="ja-JP" sz="1300" i="0" u="none" strike="noStrike" dirty="0">
                <a:solidFill>
                  <a:srgbClr val="000000"/>
                </a:solidFill>
                <a:effectLst/>
                <a:latin typeface="Century Gothic" panose="020B0502020202020204" pitchFamily="34" charset="0"/>
                <a:ea typeface="MS PGothic" panose="020B0600070205080204" pitchFamily="34" charset="-128"/>
              </a:rPr>
              <a:t>: このバランス スコアカード テンプレートは、さまざまな目標にわたってビジネスのパフォーマンスを追跡します。定期的なレビューの際に、マネージャーとチーム リーダーはこのテンプレートを使用して戦略的目標に対する進捗を伝え、包括的な目標と戦略との整合性を確保でき</a:t>
            </a:r>
            <a:br>
              <a:rPr lang="en-US" altLang="ja-JP" sz="1300" i="0" u="none" strike="noStrike" dirty="0">
                <a:solidFill>
                  <a:srgbClr val="000000"/>
                </a:solidFill>
                <a:effectLst/>
                <a:latin typeface="Century Gothic" panose="020B0502020202020204" pitchFamily="34" charset="0"/>
                <a:ea typeface="MS PGothic" panose="020B0600070205080204" pitchFamily="34" charset="-128"/>
              </a:rPr>
            </a:br>
            <a:r>
              <a:rPr lang="ja-JP" sz="1300" i="0" u="none" strike="noStrike" dirty="0">
                <a:solidFill>
                  <a:srgbClr val="000000"/>
                </a:solidFill>
                <a:effectLst/>
                <a:latin typeface="Century Gothic" panose="020B0502020202020204" pitchFamily="34" charset="0"/>
                <a:ea typeface="MS PGothic" panose="020B0600070205080204" pitchFamily="34" charset="-128"/>
              </a:rPr>
              <a:t>ます。</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a typeface="MS PGothic" panose="020B0600070205080204" pitchFamily="34" charset="-128"/>
            </a:endParaRPr>
          </a:p>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テンプレートの主な機能</a:t>
            </a:r>
            <a:r>
              <a:rPr lang="ja-JP" sz="1300" i="0" u="none" strike="noStrike" dirty="0">
                <a:solidFill>
                  <a:srgbClr val="000000"/>
                </a:solidFill>
                <a:effectLst/>
                <a:latin typeface="Century Gothic" panose="020B0502020202020204" pitchFamily="34" charset="0"/>
                <a:ea typeface="MS PGothic" panose="020B0600070205080204" pitchFamily="34" charset="-128"/>
              </a:rPr>
              <a:t>: このテンプレートは、財務、顧客、内部、学びの各視点に分けられた明確なレイアウトを備えています。各セクションには短期目標、目標、現在のステータスが含まれており、わかりやすい形式で詳細な概要を提供しています。マトリクス レイアウトはより広範なビジネス ビジョンと戦略を主軸としており、チームが日々の業務と会社の目標との関連性を理解するのに役立ちます。</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8183" y="1871830"/>
            <a:ext cx="6837447"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pic>
        <p:nvPicPr>
          <p:cNvPr id="2" name="Picture 1" descr="色のグラデーションによる 3D の抽象的な波">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95" name="Rectangle 94">
            <a:extLst>
              <a:ext uri="{FF2B5EF4-FFF2-40B4-BE49-F238E27FC236}">
                <a16:creationId xmlns:a16="http://schemas.microsoft.com/office/drawing/2014/main" id="{06A56309-9606-E925-975B-227C1DD17B24}"/>
              </a:ext>
            </a:extLst>
          </p:cNvPr>
          <p:cNvSpPr>
            <a:spLocks/>
          </p:cNvSpPr>
          <p:nvPr/>
        </p:nvSpPr>
        <p:spPr>
          <a:xfrm>
            <a:off x="804019"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pic>
        <p:nvPicPr>
          <p:cNvPr id="195" name="Graphic 194" descr="単色塗りつぶしでフォローのバッジを表示">
            <a:extLst>
              <a:ext uri="{FF2B5EF4-FFF2-40B4-BE49-F238E27FC236}">
                <a16:creationId xmlns:a16="http://schemas.microsoft.com/office/drawing/2014/main" id="{F32BF447-FB79-76E0-C255-975587B3A51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0208" y="4955770"/>
            <a:ext cx="274320" cy="274320"/>
          </a:xfrm>
          <a:prstGeom prst="rect">
            <a:avLst/>
          </a:prstGeom>
        </p:spPr>
      </p:pic>
      <p:sp>
        <p:nvSpPr>
          <p:cNvPr id="157" name="Rectangle 156">
            <a:extLst>
              <a:ext uri="{FF2B5EF4-FFF2-40B4-BE49-F238E27FC236}">
                <a16:creationId xmlns:a16="http://schemas.microsoft.com/office/drawing/2014/main" id="{EB1D338D-98FF-13F0-5862-99BD2F8750A9}"/>
              </a:ext>
            </a:extLst>
          </p:cNvPr>
          <p:cNvSpPr>
            <a:spLocks/>
          </p:cNvSpPr>
          <p:nvPr/>
        </p:nvSpPr>
        <p:spPr>
          <a:xfrm>
            <a:off x="6212477"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pic>
        <p:nvPicPr>
          <p:cNvPr id="194" name="Graphic 193" descr="単色塗りつぶしでフォロー解除のバッジを表示">
            <a:extLst>
              <a:ext uri="{FF2B5EF4-FFF2-40B4-BE49-F238E27FC236}">
                <a16:creationId xmlns:a16="http://schemas.microsoft.com/office/drawing/2014/main" id="{9F987F46-E9CC-5270-2EB2-0FBA171D552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69574" y="3782455"/>
            <a:ext cx="274320" cy="274320"/>
          </a:xfrm>
          <a:prstGeom prst="rect">
            <a:avLst/>
          </a:prstGeom>
        </p:spPr>
      </p:pic>
      <p:sp>
        <p:nvSpPr>
          <p:cNvPr id="126" name="Rectangle 125">
            <a:extLst>
              <a:ext uri="{FF2B5EF4-FFF2-40B4-BE49-F238E27FC236}">
                <a16:creationId xmlns:a16="http://schemas.microsoft.com/office/drawing/2014/main" id="{513A0DC0-CBC0-5670-CA7D-34DA9BED7DC7}"/>
              </a:ext>
            </a:extLst>
          </p:cNvPr>
          <p:cNvSpPr>
            <a:spLocks/>
          </p:cNvSpPr>
          <p:nvPr/>
        </p:nvSpPr>
        <p:spPr>
          <a:xfrm>
            <a:off x="6212477"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pic>
        <p:nvPicPr>
          <p:cNvPr id="193" name="Graphic 192" descr="単色塗りつぶしでフォローのバッジを表示">
            <a:extLst>
              <a:ext uri="{FF2B5EF4-FFF2-40B4-BE49-F238E27FC236}">
                <a16:creationId xmlns:a16="http://schemas.microsoft.com/office/drawing/2014/main" id="{BCE5E86F-C631-9D59-DD25-E98385A457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9574" y="1995359"/>
            <a:ext cx="274320" cy="274320"/>
          </a:xfrm>
          <a:prstGeom prst="rect">
            <a:avLst/>
          </a:prstGeom>
        </p:spPr>
      </p:pic>
      <p:sp>
        <p:nvSpPr>
          <p:cNvPr id="4" name="Rectangle 3">
            <a:extLst>
              <a:ext uri="{FF2B5EF4-FFF2-40B4-BE49-F238E27FC236}">
                <a16:creationId xmlns:a16="http://schemas.microsoft.com/office/drawing/2014/main" id="{4D6593BC-DCDB-4D36-0CC8-5EC40FFBE141}"/>
              </a:ext>
            </a:extLst>
          </p:cNvPr>
          <p:cNvSpPr>
            <a:spLocks/>
          </p:cNvSpPr>
          <p:nvPr/>
        </p:nvSpPr>
        <p:spPr>
          <a:xfrm>
            <a:off x="804019"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pic>
        <p:nvPicPr>
          <p:cNvPr id="94" name="Graphic 93" descr="単色塗りつぶしでクエスチョン マークのバッジを表示">
            <a:extLst>
              <a:ext uri="{FF2B5EF4-FFF2-40B4-BE49-F238E27FC236}">
                <a16:creationId xmlns:a16="http://schemas.microsoft.com/office/drawing/2014/main" id="{F0C2DB51-658B-E232-5A07-8B756F07B0C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2004841"/>
            <a:ext cx="274320" cy="274320"/>
          </a:xfrm>
          <a:prstGeom prst="rect">
            <a:avLst/>
          </a:prstGeom>
        </p:spPr>
      </p:pic>
      <p:sp>
        <p:nvSpPr>
          <p:cNvPr id="13" name="TextBox 12">
            <a:extLst>
              <a:ext uri="{FF2B5EF4-FFF2-40B4-BE49-F238E27FC236}">
                <a16:creationId xmlns:a16="http://schemas.microsoft.com/office/drawing/2014/main" id="{2A3D8699-9301-9DA8-7A18-713D04F0A9CC}"/>
              </a:ext>
            </a:extLst>
          </p:cNvPr>
          <p:cNvSpPr txBox="1"/>
          <p:nvPr/>
        </p:nvSpPr>
        <p:spPr>
          <a:xfrm>
            <a:off x="621776" y="6422883"/>
            <a:ext cx="3612622" cy="369332"/>
          </a:xfrm>
          <a:prstGeom prst="rect">
            <a:avLst/>
          </a:prstGeom>
          <a:noFill/>
        </p:spPr>
        <p:txBody>
          <a:bodyPr wrap="square" rtlCol="0">
            <a:spAutoFit/>
          </a:bodyPr>
          <a:lstStyle/>
          <a:p>
            <a:pPr rtl="0"/>
            <a:r>
              <a:rPr lang="ja-JP">
                <a:solidFill>
                  <a:schemeClr val="tx1">
                    <a:lumMod val="65000"/>
                    <a:lumOff val="35000"/>
                  </a:schemeClr>
                </a:solidFill>
                <a:latin typeface="Century Gothic" panose="020B0502020202020204" pitchFamily="34" charset="0"/>
                <a:ea typeface="MS PGothic" panose="020B0600070205080204" pitchFamily="34" charset="-128"/>
              </a:rPr>
              <a:t>目標達成の可能性:</a:t>
            </a:r>
          </a:p>
        </p:txBody>
      </p:sp>
      <p:sp>
        <p:nvSpPr>
          <p:cNvPr id="56" name="Rounded Rectangle 55">
            <a:extLst>
              <a:ext uri="{FF2B5EF4-FFF2-40B4-BE49-F238E27FC236}">
                <a16:creationId xmlns:a16="http://schemas.microsoft.com/office/drawing/2014/main" id="{DDE422E1-62CF-8FF4-FD5E-B57289BE9253}"/>
              </a:ext>
            </a:extLst>
          </p:cNvPr>
          <p:cNvSpPr/>
          <p:nvPr/>
        </p:nvSpPr>
        <p:spPr>
          <a:xfrm>
            <a:off x="962333"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7" name="Rounded Rectangle 56">
            <a:extLst>
              <a:ext uri="{FF2B5EF4-FFF2-40B4-BE49-F238E27FC236}">
                <a16:creationId xmlns:a16="http://schemas.microsoft.com/office/drawing/2014/main" id="{F961F9C3-EFE8-C0A2-5D91-BB7A2BE0B249}"/>
              </a:ext>
            </a:extLst>
          </p:cNvPr>
          <p:cNvSpPr/>
          <p:nvPr/>
        </p:nvSpPr>
        <p:spPr>
          <a:xfrm>
            <a:off x="962333"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58" name="Rounded Rectangle 57">
            <a:extLst>
              <a:ext uri="{FF2B5EF4-FFF2-40B4-BE49-F238E27FC236}">
                <a16:creationId xmlns:a16="http://schemas.microsoft.com/office/drawing/2014/main" id="{E5068009-1AEE-C58B-2C7B-53DB6B936D91}"/>
              </a:ext>
            </a:extLst>
          </p:cNvPr>
          <p:cNvSpPr/>
          <p:nvPr/>
        </p:nvSpPr>
        <p:spPr>
          <a:xfrm>
            <a:off x="962333"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59" name="Rounded Rectangle 58">
            <a:extLst>
              <a:ext uri="{FF2B5EF4-FFF2-40B4-BE49-F238E27FC236}">
                <a16:creationId xmlns:a16="http://schemas.microsoft.com/office/drawing/2014/main" id="{184CE004-AB9A-6380-AFF2-C20225B47AF5}"/>
              </a:ext>
            </a:extLst>
          </p:cNvPr>
          <p:cNvSpPr/>
          <p:nvPr/>
        </p:nvSpPr>
        <p:spPr>
          <a:xfrm>
            <a:off x="962333"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60" name="TextBox 59">
            <a:extLst>
              <a:ext uri="{FF2B5EF4-FFF2-40B4-BE49-F238E27FC236}">
                <a16:creationId xmlns:a16="http://schemas.microsoft.com/office/drawing/2014/main" id="{79B59A1D-3515-ED65-0D93-E6BDED78B7B2}"/>
              </a:ext>
            </a:extLst>
          </p:cNvPr>
          <p:cNvSpPr txBox="1"/>
          <p:nvPr/>
        </p:nvSpPr>
        <p:spPr>
          <a:xfrm>
            <a:off x="962333" y="453768"/>
            <a:ext cx="997096" cy="253916"/>
          </a:xfrm>
          <a:prstGeom prst="rect">
            <a:avLst/>
          </a:prstGeom>
          <a:noFill/>
        </p:spPr>
        <p:txBody>
          <a:bodyPr wrap="square" rtlCol="0">
            <a:spAutoFit/>
          </a:bodyPr>
          <a:lstStyle/>
          <a:p>
            <a:pPr rtl="0"/>
            <a:r>
              <a:rPr lang="ja-JP" sz="1050">
                <a:solidFill>
                  <a:schemeClr val="tx1">
                    <a:lumMod val="65000"/>
                    <a:lumOff val="35000"/>
                  </a:schemeClr>
                </a:solidFill>
                <a:latin typeface="Century Gothic" panose="020B0502020202020204" pitchFamily="34" charset="0"/>
                <a:ea typeface="MS PGothic" panose="020B0600070205080204" pitchFamily="34" charset="-128"/>
              </a:rPr>
              <a:t>短期目標</a:t>
            </a:r>
          </a:p>
        </p:txBody>
      </p:sp>
      <p:pic>
        <p:nvPicPr>
          <p:cNvPr id="61" name="Graphic 60" descr="単色塗りつぶしでフォローのバッジを表示">
            <a:extLst>
              <a:ext uri="{FF2B5EF4-FFF2-40B4-BE49-F238E27FC236}">
                <a16:creationId xmlns:a16="http://schemas.microsoft.com/office/drawing/2014/main" id="{226B7409-C181-028C-59F0-4593246EB9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839314"/>
            <a:ext cx="274320" cy="274320"/>
          </a:xfrm>
          <a:prstGeom prst="rect">
            <a:avLst/>
          </a:prstGeom>
        </p:spPr>
      </p:pic>
      <p:sp>
        <p:nvSpPr>
          <p:cNvPr id="62" name="TextBox 61">
            <a:extLst>
              <a:ext uri="{FF2B5EF4-FFF2-40B4-BE49-F238E27FC236}">
                <a16:creationId xmlns:a16="http://schemas.microsoft.com/office/drawing/2014/main" id="{98CD30B3-341A-8149-53BA-7191A307DA79}"/>
              </a:ext>
            </a:extLst>
          </p:cNvPr>
          <p:cNvSpPr txBox="1"/>
          <p:nvPr/>
        </p:nvSpPr>
        <p:spPr>
          <a:xfrm>
            <a:off x="3355650" y="440881"/>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062705" y="440881"/>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現在</a:t>
            </a:r>
          </a:p>
        </p:txBody>
      </p:sp>
      <p:sp>
        <p:nvSpPr>
          <p:cNvPr id="64" name="TextBox 63">
            <a:extLst>
              <a:ext uri="{FF2B5EF4-FFF2-40B4-BE49-F238E27FC236}">
                <a16:creationId xmlns:a16="http://schemas.microsoft.com/office/drawing/2014/main" id="{A305C3B3-682C-B919-EC95-B325F91BBDF2}"/>
              </a:ext>
            </a:extLst>
          </p:cNvPr>
          <p:cNvSpPr txBox="1"/>
          <p:nvPr/>
        </p:nvSpPr>
        <p:spPr>
          <a:xfrm>
            <a:off x="4807859" y="440881"/>
            <a:ext cx="731520" cy="253916"/>
          </a:xfrm>
          <a:prstGeom prst="rect">
            <a:avLst/>
          </a:prstGeom>
          <a:noFill/>
        </p:spPr>
        <p:txBody>
          <a:bodyPr wrap="square" lIns="0" rIns="0"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目標まで</a:t>
            </a:r>
          </a:p>
        </p:txBody>
      </p:sp>
      <p:sp>
        <p:nvSpPr>
          <p:cNvPr id="65" name="Rounded Rectangle 64">
            <a:extLst>
              <a:ext uri="{FF2B5EF4-FFF2-40B4-BE49-F238E27FC236}">
                <a16:creationId xmlns:a16="http://schemas.microsoft.com/office/drawing/2014/main" id="{67EDA813-3E57-B29D-A50A-2D23083DF238}"/>
              </a:ext>
            </a:extLst>
          </p:cNvPr>
          <p:cNvSpPr/>
          <p:nvPr/>
        </p:nvSpPr>
        <p:spPr>
          <a:xfrm>
            <a:off x="3382700"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117757"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67" name="Rounded Rectangle 66">
            <a:extLst>
              <a:ext uri="{FF2B5EF4-FFF2-40B4-BE49-F238E27FC236}">
                <a16:creationId xmlns:a16="http://schemas.microsoft.com/office/drawing/2014/main" id="{B4468165-DEE8-FEB5-3842-F17D0B634CDE}"/>
              </a:ext>
            </a:extLst>
          </p:cNvPr>
          <p:cNvSpPr/>
          <p:nvPr/>
        </p:nvSpPr>
        <p:spPr>
          <a:xfrm>
            <a:off x="48528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68" name="TextBox 67">
            <a:extLst>
              <a:ext uri="{FF2B5EF4-FFF2-40B4-BE49-F238E27FC236}">
                <a16:creationId xmlns:a16="http://schemas.microsoft.com/office/drawing/2014/main" id="{59A1CCB4-C78E-162D-8C8F-8D4B2A850CE0}"/>
              </a:ext>
            </a:extLst>
          </p:cNvPr>
          <p:cNvSpPr txBox="1"/>
          <p:nvPr/>
        </p:nvSpPr>
        <p:spPr>
          <a:xfrm>
            <a:off x="1078977" y="877414"/>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財務目標 1</a:t>
            </a:r>
          </a:p>
        </p:txBody>
      </p:sp>
      <p:pic>
        <p:nvPicPr>
          <p:cNvPr id="70" name="Graphic 69" descr="単色塗りつぶしでフォローのバッジを表示">
            <a:extLst>
              <a:ext uri="{FF2B5EF4-FFF2-40B4-BE49-F238E27FC236}">
                <a16:creationId xmlns:a16="http://schemas.microsoft.com/office/drawing/2014/main" id="{85907437-9251-EC17-C2D1-4D04CAD950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1423062"/>
            <a:ext cx="274320" cy="274320"/>
          </a:xfrm>
          <a:prstGeom prst="rect">
            <a:avLst/>
          </a:prstGeom>
        </p:spPr>
      </p:pic>
      <p:sp>
        <p:nvSpPr>
          <p:cNvPr id="71" name="Rounded Rectangle 70">
            <a:extLst>
              <a:ext uri="{FF2B5EF4-FFF2-40B4-BE49-F238E27FC236}">
                <a16:creationId xmlns:a16="http://schemas.microsoft.com/office/drawing/2014/main" id="{8ADB8A49-D685-4C9B-FD1B-589B67D1D656}"/>
              </a:ext>
            </a:extLst>
          </p:cNvPr>
          <p:cNvSpPr/>
          <p:nvPr/>
        </p:nvSpPr>
        <p:spPr>
          <a:xfrm>
            <a:off x="3382700"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72" name="Rounded Rectangle 71">
            <a:extLst>
              <a:ext uri="{FF2B5EF4-FFF2-40B4-BE49-F238E27FC236}">
                <a16:creationId xmlns:a16="http://schemas.microsoft.com/office/drawing/2014/main" id="{847D5FEC-499B-F115-B1C5-BACC9F4C8CA5}"/>
              </a:ext>
            </a:extLst>
          </p:cNvPr>
          <p:cNvSpPr/>
          <p:nvPr/>
        </p:nvSpPr>
        <p:spPr>
          <a:xfrm>
            <a:off x="4117757"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73" name="Rounded Rectangle 72">
            <a:extLst>
              <a:ext uri="{FF2B5EF4-FFF2-40B4-BE49-F238E27FC236}">
                <a16:creationId xmlns:a16="http://schemas.microsoft.com/office/drawing/2014/main" id="{FCBDB945-2054-40EB-8041-F78577EB7940}"/>
              </a:ext>
            </a:extLst>
          </p:cNvPr>
          <p:cNvSpPr/>
          <p:nvPr/>
        </p:nvSpPr>
        <p:spPr>
          <a:xfrm>
            <a:off x="48528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74" name="TextBox 73">
            <a:extLst>
              <a:ext uri="{FF2B5EF4-FFF2-40B4-BE49-F238E27FC236}">
                <a16:creationId xmlns:a16="http://schemas.microsoft.com/office/drawing/2014/main" id="{BC2A7AC4-02DA-59A5-906D-8D281E7A737E}"/>
              </a:ext>
            </a:extLst>
          </p:cNvPr>
          <p:cNvSpPr txBox="1"/>
          <p:nvPr/>
        </p:nvSpPr>
        <p:spPr>
          <a:xfrm>
            <a:off x="1078977" y="1461162"/>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2</a:t>
            </a:r>
          </a:p>
        </p:txBody>
      </p:sp>
      <p:sp>
        <p:nvSpPr>
          <p:cNvPr id="80" name="Rounded Rectangle 79">
            <a:extLst>
              <a:ext uri="{FF2B5EF4-FFF2-40B4-BE49-F238E27FC236}">
                <a16:creationId xmlns:a16="http://schemas.microsoft.com/office/drawing/2014/main" id="{A8B885A7-F67F-18BF-6771-017F8E20A164}"/>
              </a:ext>
            </a:extLst>
          </p:cNvPr>
          <p:cNvSpPr/>
          <p:nvPr/>
        </p:nvSpPr>
        <p:spPr>
          <a:xfrm>
            <a:off x="962333"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84" name="Rounded Rectangle 83">
            <a:extLst>
              <a:ext uri="{FF2B5EF4-FFF2-40B4-BE49-F238E27FC236}">
                <a16:creationId xmlns:a16="http://schemas.microsoft.com/office/drawing/2014/main" id="{FAE1432A-DD79-277A-7DBC-22DAC5B95067}"/>
              </a:ext>
            </a:extLst>
          </p:cNvPr>
          <p:cNvSpPr/>
          <p:nvPr/>
        </p:nvSpPr>
        <p:spPr>
          <a:xfrm>
            <a:off x="3382700"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85" name="Rounded Rectangle 84">
            <a:extLst>
              <a:ext uri="{FF2B5EF4-FFF2-40B4-BE49-F238E27FC236}">
                <a16:creationId xmlns:a16="http://schemas.microsoft.com/office/drawing/2014/main" id="{B862EF7B-F14D-75D4-029D-9C69399274CF}"/>
              </a:ext>
            </a:extLst>
          </p:cNvPr>
          <p:cNvSpPr/>
          <p:nvPr/>
        </p:nvSpPr>
        <p:spPr>
          <a:xfrm>
            <a:off x="4117757"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86" name="Rounded Rectangle 85">
            <a:extLst>
              <a:ext uri="{FF2B5EF4-FFF2-40B4-BE49-F238E27FC236}">
                <a16:creationId xmlns:a16="http://schemas.microsoft.com/office/drawing/2014/main" id="{3C818B4F-0C7B-4065-977B-DE7BF43C9936}"/>
              </a:ext>
            </a:extLst>
          </p:cNvPr>
          <p:cNvSpPr/>
          <p:nvPr/>
        </p:nvSpPr>
        <p:spPr>
          <a:xfrm>
            <a:off x="48528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87" name="TextBox 86">
            <a:extLst>
              <a:ext uri="{FF2B5EF4-FFF2-40B4-BE49-F238E27FC236}">
                <a16:creationId xmlns:a16="http://schemas.microsoft.com/office/drawing/2014/main" id="{1E405FD2-8E8B-BE9F-8D8D-9FB32C668A3C}"/>
              </a:ext>
            </a:extLst>
          </p:cNvPr>
          <p:cNvSpPr txBox="1"/>
          <p:nvPr/>
        </p:nvSpPr>
        <p:spPr>
          <a:xfrm>
            <a:off x="1078977" y="2044910"/>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3</a:t>
            </a:r>
          </a:p>
        </p:txBody>
      </p:sp>
      <p:pic>
        <p:nvPicPr>
          <p:cNvPr id="89" name="Graphic 88" descr="単色塗りつぶしでフォローのバッジを表示">
            <a:extLst>
              <a:ext uri="{FF2B5EF4-FFF2-40B4-BE49-F238E27FC236}">
                <a16:creationId xmlns:a16="http://schemas.microsoft.com/office/drawing/2014/main" id="{BB3B6F56-1F1D-E4E0-3074-E61588B423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2590558"/>
            <a:ext cx="274320" cy="274320"/>
          </a:xfrm>
          <a:prstGeom prst="rect">
            <a:avLst/>
          </a:prstGeom>
        </p:spPr>
      </p:pic>
      <p:sp>
        <p:nvSpPr>
          <p:cNvPr id="90" name="Rounded Rectangle 89">
            <a:extLst>
              <a:ext uri="{FF2B5EF4-FFF2-40B4-BE49-F238E27FC236}">
                <a16:creationId xmlns:a16="http://schemas.microsoft.com/office/drawing/2014/main" id="{C6C88428-FAF7-1661-9ABE-59141777FD79}"/>
              </a:ext>
            </a:extLst>
          </p:cNvPr>
          <p:cNvSpPr/>
          <p:nvPr/>
        </p:nvSpPr>
        <p:spPr>
          <a:xfrm>
            <a:off x="3382700"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91" name="Rounded Rectangle 90">
            <a:extLst>
              <a:ext uri="{FF2B5EF4-FFF2-40B4-BE49-F238E27FC236}">
                <a16:creationId xmlns:a16="http://schemas.microsoft.com/office/drawing/2014/main" id="{4774DE6F-F70E-AA65-5E05-D37D049F0A64}"/>
              </a:ext>
            </a:extLst>
          </p:cNvPr>
          <p:cNvSpPr/>
          <p:nvPr/>
        </p:nvSpPr>
        <p:spPr>
          <a:xfrm>
            <a:off x="4117757"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92" name="Rounded Rectangle 91">
            <a:extLst>
              <a:ext uri="{FF2B5EF4-FFF2-40B4-BE49-F238E27FC236}">
                <a16:creationId xmlns:a16="http://schemas.microsoft.com/office/drawing/2014/main" id="{034ADA5A-09E6-6122-3C0F-FE940319D312}"/>
              </a:ext>
            </a:extLst>
          </p:cNvPr>
          <p:cNvSpPr/>
          <p:nvPr/>
        </p:nvSpPr>
        <p:spPr>
          <a:xfrm>
            <a:off x="48528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93" name="TextBox 92">
            <a:extLst>
              <a:ext uri="{FF2B5EF4-FFF2-40B4-BE49-F238E27FC236}">
                <a16:creationId xmlns:a16="http://schemas.microsoft.com/office/drawing/2014/main" id="{FBE99C12-EB72-1EB8-3EEF-C21219230F87}"/>
              </a:ext>
            </a:extLst>
          </p:cNvPr>
          <p:cNvSpPr txBox="1"/>
          <p:nvPr/>
        </p:nvSpPr>
        <p:spPr>
          <a:xfrm>
            <a:off x="1078977" y="2628658"/>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4</a:t>
            </a:r>
          </a:p>
        </p:txBody>
      </p:sp>
      <p:pic>
        <p:nvPicPr>
          <p:cNvPr id="96" name="Graphic 95" descr="単色塗りつぶしでクエスチョン マークのバッジを表示">
            <a:extLst>
              <a:ext uri="{FF2B5EF4-FFF2-40B4-BE49-F238E27FC236}">
                <a16:creationId xmlns:a16="http://schemas.microsoft.com/office/drawing/2014/main" id="{A0070D90-C852-1ACB-5608-AFF321E195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3782455"/>
            <a:ext cx="274320" cy="274320"/>
          </a:xfrm>
          <a:prstGeom prst="rect">
            <a:avLst/>
          </a:prstGeom>
        </p:spPr>
      </p:pic>
      <p:sp>
        <p:nvSpPr>
          <p:cNvPr id="53" name="Round Same Side Corner Rectangle 52">
            <a:extLst>
              <a:ext uri="{FF2B5EF4-FFF2-40B4-BE49-F238E27FC236}">
                <a16:creationId xmlns:a16="http://schemas.microsoft.com/office/drawing/2014/main" id="{79F120E2-5754-3408-A13D-D3C998ACD194}"/>
              </a:ext>
            </a:extLst>
          </p:cNvPr>
          <p:cNvSpPr/>
          <p:nvPr/>
        </p:nvSpPr>
        <p:spPr>
          <a:xfrm rot="16200000">
            <a:off x="-864761" y="1508758"/>
            <a:ext cx="2743200"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spc="300" dirty="0">
                <a:latin typeface="Century Gothic" panose="020B0502020202020204" pitchFamily="34" charset="0"/>
                <a:ea typeface="MS PGothic" panose="020B0600070205080204" pitchFamily="34" charset="-128"/>
              </a:rPr>
              <a:t>財務</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rot="16200000">
            <a:off x="-864761" y="4454431"/>
            <a:ext cx="2743200"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spc="300">
                <a:latin typeface="Century Gothic" panose="020B0502020202020204" pitchFamily="34" charset="0"/>
                <a:ea typeface="MS PGothic" panose="020B0600070205080204" pitchFamily="34" charset="-128"/>
              </a:rPr>
              <a:t>内部</a:t>
            </a:r>
          </a:p>
        </p:txBody>
      </p:sp>
      <p:sp>
        <p:nvSpPr>
          <p:cNvPr id="98" name="Rounded Rectangle 97">
            <a:extLst>
              <a:ext uri="{FF2B5EF4-FFF2-40B4-BE49-F238E27FC236}">
                <a16:creationId xmlns:a16="http://schemas.microsoft.com/office/drawing/2014/main" id="{BBCE970F-696E-316F-6B93-C9E23B54A043}"/>
              </a:ext>
            </a:extLst>
          </p:cNvPr>
          <p:cNvSpPr/>
          <p:nvPr/>
        </p:nvSpPr>
        <p:spPr>
          <a:xfrm>
            <a:off x="962333"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99" name="Rounded Rectangle 98">
            <a:extLst>
              <a:ext uri="{FF2B5EF4-FFF2-40B4-BE49-F238E27FC236}">
                <a16:creationId xmlns:a16="http://schemas.microsoft.com/office/drawing/2014/main" id="{42F5F928-2FEA-40D6-AEBE-5855EAEA095F}"/>
              </a:ext>
            </a:extLst>
          </p:cNvPr>
          <p:cNvSpPr/>
          <p:nvPr/>
        </p:nvSpPr>
        <p:spPr>
          <a:xfrm>
            <a:off x="962333"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00" name="Rounded Rectangle 99">
            <a:extLst>
              <a:ext uri="{FF2B5EF4-FFF2-40B4-BE49-F238E27FC236}">
                <a16:creationId xmlns:a16="http://schemas.microsoft.com/office/drawing/2014/main" id="{FB4FC22C-2EAC-0197-F65A-2AFCE0E3770D}"/>
              </a:ext>
            </a:extLst>
          </p:cNvPr>
          <p:cNvSpPr/>
          <p:nvPr/>
        </p:nvSpPr>
        <p:spPr>
          <a:xfrm>
            <a:off x="962333"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01" name="Rounded Rectangle 100">
            <a:extLst>
              <a:ext uri="{FF2B5EF4-FFF2-40B4-BE49-F238E27FC236}">
                <a16:creationId xmlns:a16="http://schemas.microsoft.com/office/drawing/2014/main" id="{78D2F487-1E94-F583-3275-17493D7EDAB3}"/>
              </a:ext>
            </a:extLst>
          </p:cNvPr>
          <p:cNvSpPr/>
          <p:nvPr/>
        </p:nvSpPr>
        <p:spPr>
          <a:xfrm>
            <a:off x="962333"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02" name="TextBox 101">
            <a:extLst>
              <a:ext uri="{FF2B5EF4-FFF2-40B4-BE49-F238E27FC236}">
                <a16:creationId xmlns:a16="http://schemas.microsoft.com/office/drawing/2014/main" id="{677C7DBC-84BD-F479-B9B9-EB4B14071E37}"/>
              </a:ext>
            </a:extLst>
          </p:cNvPr>
          <p:cNvSpPr txBox="1"/>
          <p:nvPr/>
        </p:nvSpPr>
        <p:spPr>
          <a:xfrm>
            <a:off x="962333" y="3399441"/>
            <a:ext cx="997096" cy="253916"/>
          </a:xfrm>
          <a:prstGeom prst="rect">
            <a:avLst/>
          </a:prstGeom>
          <a:noFill/>
        </p:spPr>
        <p:txBody>
          <a:bodyPr wrap="square" rtlCol="0">
            <a:spAutoFit/>
          </a:bodyPr>
          <a:lstStyle/>
          <a:p>
            <a:pPr rtl="0"/>
            <a:r>
              <a:rPr lang="ja-JP" sz="1050">
                <a:solidFill>
                  <a:schemeClr val="tx1">
                    <a:lumMod val="65000"/>
                    <a:lumOff val="35000"/>
                  </a:schemeClr>
                </a:solidFill>
                <a:latin typeface="Century Gothic" panose="020B0502020202020204" pitchFamily="34" charset="0"/>
                <a:ea typeface="MS PGothic" panose="020B0600070205080204" pitchFamily="34" charset="-128"/>
              </a:rPr>
              <a:t>短期目標</a:t>
            </a:r>
          </a:p>
        </p:txBody>
      </p:sp>
      <p:sp>
        <p:nvSpPr>
          <p:cNvPr id="104" name="TextBox 103">
            <a:extLst>
              <a:ext uri="{FF2B5EF4-FFF2-40B4-BE49-F238E27FC236}">
                <a16:creationId xmlns:a16="http://schemas.microsoft.com/office/drawing/2014/main" id="{D7482F62-55B6-464C-9826-07AF0AF6101C}"/>
              </a:ext>
            </a:extLst>
          </p:cNvPr>
          <p:cNvSpPr txBox="1"/>
          <p:nvPr/>
        </p:nvSpPr>
        <p:spPr>
          <a:xfrm>
            <a:off x="3355650" y="3386554"/>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a:t>
            </a:r>
          </a:p>
        </p:txBody>
      </p:sp>
      <p:sp>
        <p:nvSpPr>
          <p:cNvPr id="105" name="TextBox 104">
            <a:extLst>
              <a:ext uri="{FF2B5EF4-FFF2-40B4-BE49-F238E27FC236}">
                <a16:creationId xmlns:a16="http://schemas.microsoft.com/office/drawing/2014/main" id="{A18E97CD-2EE1-F37E-DB72-189B060C2799}"/>
              </a:ext>
            </a:extLst>
          </p:cNvPr>
          <p:cNvSpPr txBox="1"/>
          <p:nvPr/>
        </p:nvSpPr>
        <p:spPr>
          <a:xfrm>
            <a:off x="4062705" y="3386554"/>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現在</a:t>
            </a:r>
          </a:p>
        </p:txBody>
      </p:sp>
      <p:sp>
        <p:nvSpPr>
          <p:cNvPr id="106" name="TextBox 105">
            <a:extLst>
              <a:ext uri="{FF2B5EF4-FFF2-40B4-BE49-F238E27FC236}">
                <a16:creationId xmlns:a16="http://schemas.microsoft.com/office/drawing/2014/main" id="{CCED5E42-DA3E-83D1-165D-FC6EF597E486}"/>
              </a:ext>
            </a:extLst>
          </p:cNvPr>
          <p:cNvSpPr txBox="1"/>
          <p:nvPr/>
        </p:nvSpPr>
        <p:spPr>
          <a:xfrm>
            <a:off x="4807859" y="3386554"/>
            <a:ext cx="731520" cy="253916"/>
          </a:xfrm>
          <a:prstGeom prst="rect">
            <a:avLst/>
          </a:prstGeom>
          <a:noFill/>
        </p:spPr>
        <p:txBody>
          <a:bodyPr wrap="square" lIns="0" rIns="0"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目標まで</a:t>
            </a:r>
          </a:p>
        </p:txBody>
      </p:sp>
      <p:sp>
        <p:nvSpPr>
          <p:cNvPr id="107" name="Rounded Rectangle 106">
            <a:extLst>
              <a:ext uri="{FF2B5EF4-FFF2-40B4-BE49-F238E27FC236}">
                <a16:creationId xmlns:a16="http://schemas.microsoft.com/office/drawing/2014/main" id="{4142C594-CA17-C339-1EE7-DB44D17390D9}"/>
              </a:ext>
            </a:extLst>
          </p:cNvPr>
          <p:cNvSpPr/>
          <p:nvPr/>
        </p:nvSpPr>
        <p:spPr>
          <a:xfrm>
            <a:off x="3382700"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08" name="Rounded Rectangle 107">
            <a:extLst>
              <a:ext uri="{FF2B5EF4-FFF2-40B4-BE49-F238E27FC236}">
                <a16:creationId xmlns:a16="http://schemas.microsoft.com/office/drawing/2014/main" id="{56157602-7DCF-E4FD-0C5B-0D5876FF35C3}"/>
              </a:ext>
            </a:extLst>
          </p:cNvPr>
          <p:cNvSpPr/>
          <p:nvPr/>
        </p:nvSpPr>
        <p:spPr>
          <a:xfrm>
            <a:off x="4117757"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09" name="Rounded Rectangle 108">
            <a:extLst>
              <a:ext uri="{FF2B5EF4-FFF2-40B4-BE49-F238E27FC236}">
                <a16:creationId xmlns:a16="http://schemas.microsoft.com/office/drawing/2014/main" id="{AC01DF64-D43A-C4A4-7403-25DB6BE2813A}"/>
              </a:ext>
            </a:extLst>
          </p:cNvPr>
          <p:cNvSpPr/>
          <p:nvPr/>
        </p:nvSpPr>
        <p:spPr>
          <a:xfrm>
            <a:off x="48528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10" name="TextBox 109">
            <a:extLst>
              <a:ext uri="{FF2B5EF4-FFF2-40B4-BE49-F238E27FC236}">
                <a16:creationId xmlns:a16="http://schemas.microsoft.com/office/drawing/2014/main" id="{2A8278EE-693D-D1B1-4CB8-F7433D6A1FBB}"/>
              </a:ext>
            </a:extLst>
          </p:cNvPr>
          <p:cNvSpPr txBox="1"/>
          <p:nvPr/>
        </p:nvSpPr>
        <p:spPr>
          <a:xfrm>
            <a:off x="1078977" y="3823087"/>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内部目標 1</a:t>
            </a:r>
          </a:p>
        </p:txBody>
      </p:sp>
      <p:pic>
        <p:nvPicPr>
          <p:cNvPr id="111" name="Graphic 110" descr="単色塗りつぶしでフォローのバッジを表示">
            <a:extLst>
              <a:ext uri="{FF2B5EF4-FFF2-40B4-BE49-F238E27FC236}">
                <a16:creationId xmlns:a16="http://schemas.microsoft.com/office/drawing/2014/main" id="{19EC4C86-FA13-1A9F-3EE0-78E7AACC7B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4368735"/>
            <a:ext cx="274320" cy="274320"/>
          </a:xfrm>
          <a:prstGeom prst="rect">
            <a:avLst/>
          </a:prstGeom>
        </p:spPr>
      </p:pic>
      <p:sp>
        <p:nvSpPr>
          <p:cNvPr id="112" name="Rounded Rectangle 111">
            <a:extLst>
              <a:ext uri="{FF2B5EF4-FFF2-40B4-BE49-F238E27FC236}">
                <a16:creationId xmlns:a16="http://schemas.microsoft.com/office/drawing/2014/main" id="{E5DA9BBF-B28E-C22A-9358-D533BCD78B25}"/>
              </a:ext>
            </a:extLst>
          </p:cNvPr>
          <p:cNvSpPr/>
          <p:nvPr/>
        </p:nvSpPr>
        <p:spPr>
          <a:xfrm>
            <a:off x="3382700"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13" name="Rounded Rectangle 112">
            <a:extLst>
              <a:ext uri="{FF2B5EF4-FFF2-40B4-BE49-F238E27FC236}">
                <a16:creationId xmlns:a16="http://schemas.microsoft.com/office/drawing/2014/main" id="{027654A0-EE2A-FB08-E1B7-E1604ACAC159}"/>
              </a:ext>
            </a:extLst>
          </p:cNvPr>
          <p:cNvSpPr/>
          <p:nvPr/>
        </p:nvSpPr>
        <p:spPr>
          <a:xfrm>
            <a:off x="4117757"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14" name="Rounded Rectangle 113">
            <a:extLst>
              <a:ext uri="{FF2B5EF4-FFF2-40B4-BE49-F238E27FC236}">
                <a16:creationId xmlns:a16="http://schemas.microsoft.com/office/drawing/2014/main" id="{2D250BFE-77FC-72AE-F5DB-2FC5799E02B5}"/>
              </a:ext>
            </a:extLst>
          </p:cNvPr>
          <p:cNvSpPr/>
          <p:nvPr/>
        </p:nvSpPr>
        <p:spPr>
          <a:xfrm>
            <a:off x="48528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15" name="TextBox 114">
            <a:extLst>
              <a:ext uri="{FF2B5EF4-FFF2-40B4-BE49-F238E27FC236}">
                <a16:creationId xmlns:a16="http://schemas.microsoft.com/office/drawing/2014/main" id="{46755469-ED45-E73A-D2DA-329606A1B30E}"/>
              </a:ext>
            </a:extLst>
          </p:cNvPr>
          <p:cNvSpPr txBox="1"/>
          <p:nvPr/>
        </p:nvSpPr>
        <p:spPr>
          <a:xfrm>
            <a:off x="1078977" y="4406835"/>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2</a:t>
            </a:r>
          </a:p>
        </p:txBody>
      </p:sp>
      <p:sp>
        <p:nvSpPr>
          <p:cNvPr id="116" name="Rounded Rectangle 115">
            <a:extLst>
              <a:ext uri="{FF2B5EF4-FFF2-40B4-BE49-F238E27FC236}">
                <a16:creationId xmlns:a16="http://schemas.microsoft.com/office/drawing/2014/main" id="{C5BF754C-1352-DF61-6D02-4069083DF35E}"/>
              </a:ext>
            </a:extLst>
          </p:cNvPr>
          <p:cNvSpPr/>
          <p:nvPr/>
        </p:nvSpPr>
        <p:spPr>
          <a:xfrm>
            <a:off x="962333"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17" name="Rounded Rectangle 116">
            <a:extLst>
              <a:ext uri="{FF2B5EF4-FFF2-40B4-BE49-F238E27FC236}">
                <a16:creationId xmlns:a16="http://schemas.microsoft.com/office/drawing/2014/main" id="{037B6DE7-DB6C-BC5A-85C1-62F072A87613}"/>
              </a:ext>
            </a:extLst>
          </p:cNvPr>
          <p:cNvSpPr/>
          <p:nvPr/>
        </p:nvSpPr>
        <p:spPr>
          <a:xfrm>
            <a:off x="3382700"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18" name="Rounded Rectangle 117">
            <a:extLst>
              <a:ext uri="{FF2B5EF4-FFF2-40B4-BE49-F238E27FC236}">
                <a16:creationId xmlns:a16="http://schemas.microsoft.com/office/drawing/2014/main" id="{523FA936-C2D2-E0DA-104F-2A2D9684D06F}"/>
              </a:ext>
            </a:extLst>
          </p:cNvPr>
          <p:cNvSpPr/>
          <p:nvPr/>
        </p:nvSpPr>
        <p:spPr>
          <a:xfrm>
            <a:off x="4117757"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19" name="Rounded Rectangle 118">
            <a:extLst>
              <a:ext uri="{FF2B5EF4-FFF2-40B4-BE49-F238E27FC236}">
                <a16:creationId xmlns:a16="http://schemas.microsoft.com/office/drawing/2014/main" id="{C9A49668-B758-CE52-3CCA-0A29F6E6D352}"/>
              </a:ext>
            </a:extLst>
          </p:cNvPr>
          <p:cNvSpPr/>
          <p:nvPr/>
        </p:nvSpPr>
        <p:spPr>
          <a:xfrm>
            <a:off x="48528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20" name="TextBox 119">
            <a:extLst>
              <a:ext uri="{FF2B5EF4-FFF2-40B4-BE49-F238E27FC236}">
                <a16:creationId xmlns:a16="http://schemas.microsoft.com/office/drawing/2014/main" id="{2C52A0BA-3CF9-5EFB-03A8-27EDED587995}"/>
              </a:ext>
            </a:extLst>
          </p:cNvPr>
          <p:cNvSpPr txBox="1"/>
          <p:nvPr/>
        </p:nvSpPr>
        <p:spPr>
          <a:xfrm>
            <a:off x="1078977" y="4990583"/>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3</a:t>
            </a:r>
          </a:p>
        </p:txBody>
      </p:sp>
      <p:pic>
        <p:nvPicPr>
          <p:cNvPr id="121" name="Graphic 120" descr="単色塗りつぶしでフォローのバッジを表示">
            <a:extLst>
              <a:ext uri="{FF2B5EF4-FFF2-40B4-BE49-F238E27FC236}">
                <a16:creationId xmlns:a16="http://schemas.microsoft.com/office/drawing/2014/main" id="{8DE80A66-FE5D-9C52-79BE-2AA6279659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5536231"/>
            <a:ext cx="274320" cy="274320"/>
          </a:xfrm>
          <a:prstGeom prst="rect">
            <a:avLst/>
          </a:prstGeom>
        </p:spPr>
      </p:pic>
      <p:sp>
        <p:nvSpPr>
          <p:cNvPr id="122" name="Rounded Rectangle 121">
            <a:extLst>
              <a:ext uri="{FF2B5EF4-FFF2-40B4-BE49-F238E27FC236}">
                <a16:creationId xmlns:a16="http://schemas.microsoft.com/office/drawing/2014/main" id="{916F08B6-6333-AC55-2F2B-7EB4F34D1FCC}"/>
              </a:ext>
            </a:extLst>
          </p:cNvPr>
          <p:cNvSpPr/>
          <p:nvPr/>
        </p:nvSpPr>
        <p:spPr>
          <a:xfrm>
            <a:off x="3382700"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23" name="Rounded Rectangle 122">
            <a:extLst>
              <a:ext uri="{FF2B5EF4-FFF2-40B4-BE49-F238E27FC236}">
                <a16:creationId xmlns:a16="http://schemas.microsoft.com/office/drawing/2014/main" id="{57A8C196-2BD3-6DEC-1165-C2AD24441C77}"/>
              </a:ext>
            </a:extLst>
          </p:cNvPr>
          <p:cNvSpPr/>
          <p:nvPr/>
        </p:nvSpPr>
        <p:spPr>
          <a:xfrm>
            <a:off x="4117757"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24" name="Rounded Rectangle 123">
            <a:extLst>
              <a:ext uri="{FF2B5EF4-FFF2-40B4-BE49-F238E27FC236}">
                <a16:creationId xmlns:a16="http://schemas.microsoft.com/office/drawing/2014/main" id="{8FA6D306-1057-A14C-6A2A-6F0E1EEE12D9}"/>
              </a:ext>
            </a:extLst>
          </p:cNvPr>
          <p:cNvSpPr/>
          <p:nvPr/>
        </p:nvSpPr>
        <p:spPr>
          <a:xfrm>
            <a:off x="48528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25" name="TextBox 124">
            <a:extLst>
              <a:ext uri="{FF2B5EF4-FFF2-40B4-BE49-F238E27FC236}">
                <a16:creationId xmlns:a16="http://schemas.microsoft.com/office/drawing/2014/main" id="{3442D1C5-3647-FB94-2733-FC58F566FD07}"/>
              </a:ext>
            </a:extLst>
          </p:cNvPr>
          <p:cNvSpPr txBox="1"/>
          <p:nvPr/>
        </p:nvSpPr>
        <p:spPr>
          <a:xfrm>
            <a:off x="1078977" y="5574331"/>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4</a:t>
            </a:r>
          </a:p>
        </p:txBody>
      </p:sp>
      <p:sp>
        <p:nvSpPr>
          <p:cNvPr id="129" name="Rounded Rectangle 128">
            <a:extLst>
              <a:ext uri="{FF2B5EF4-FFF2-40B4-BE49-F238E27FC236}">
                <a16:creationId xmlns:a16="http://schemas.microsoft.com/office/drawing/2014/main" id="{EA0378DE-E84C-B206-9C55-D1084B6A8AC3}"/>
              </a:ext>
            </a:extLst>
          </p:cNvPr>
          <p:cNvSpPr/>
          <p:nvPr/>
        </p:nvSpPr>
        <p:spPr>
          <a:xfrm>
            <a:off x="6370791"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30" name="Rounded Rectangle 129">
            <a:extLst>
              <a:ext uri="{FF2B5EF4-FFF2-40B4-BE49-F238E27FC236}">
                <a16:creationId xmlns:a16="http://schemas.microsoft.com/office/drawing/2014/main" id="{B3156CB7-B183-9523-C190-3BC0E23C3681}"/>
              </a:ext>
            </a:extLst>
          </p:cNvPr>
          <p:cNvSpPr/>
          <p:nvPr/>
        </p:nvSpPr>
        <p:spPr>
          <a:xfrm>
            <a:off x="6370791"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31" name="Rounded Rectangle 130">
            <a:extLst>
              <a:ext uri="{FF2B5EF4-FFF2-40B4-BE49-F238E27FC236}">
                <a16:creationId xmlns:a16="http://schemas.microsoft.com/office/drawing/2014/main" id="{3BF96870-5B84-07DD-F8B0-48D6A112F58F}"/>
              </a:ext>
            </a:extLst>
          </p:cNvPr>
          <p:cNvSpPr/>
          <p:nvPr/>
        </p:nvSpPr>
        <p:spPr>
          <a:xfrm>
            <a:off x="6370791"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32" name="Rounded Rectangle 131">
            <a:extLst>
              <a:ext uri="{FF2B5EF4-FFF2-40B4-BE49-F238E27FC236}">
                <a16:creationId xmlns:a16="http://schemas.microsoft.com/office/drawing/2014/main" id="{12E6DFE1-DF57-CEA7-6B78-0C56E4F2E294}"/>
              </a:ext>
            </a:extLst>
          </p:cNvPr>
          <p:cNvSpPr/>
          <p:nvPr/>
        </p:nvSpPr>
        <p:spPr>
          <a:xfrm>
            <a:off x="6370791"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33" name="TextBox 132">
            <a:extLst>
              <a:ext uri="{FF2B5EF4-FFF2-40B4-BE49-F238E27FC236}">
                <a16:creationId xmlns:a16="http://schemas.microsoft.com/office/drawing/2014/main" id="{142F8DC5-3D12-979D-9948-75B563E0B123}"/>
              </a:ext>
            </a:extLst>
          </p:cNvPr>
          <p:cNvSpPr txBox="1"/>
          <p:nvPr/>
        </p:nvSpPr>
        <p:spPr>
          <a:xfrm>
            <a:off x="6370791" y="453768"/>
            <a:ext cx="997096" cy="253916"/>
          </a:xfrm>
          <a:prstGeom prst="rect">
            <a:avLst/>
          </a:prstGeom>
          <a:noFill/>
        </p:spPr>
        <p:txBody>
          <a:bodyPr wrap="square" rtlCol="0">
            <a:spAutoFit/>
          </a:bodyPr>
          <a:lstStyle/>
          <a:p>
            <a:pPr rtl="0"/>
            <a:r>
              <a:rPr lang="ja-JP" sz="1050">
                <a:solidFill>
                  <a:schemeClr val="tx1">
                    <a:lumMod val="65000"/>
                    <a:lumOff val="35000"/>
                  </a:schemeClr>
                </a:solidFill>
                <a:latin typeface="Century Gothic" panose="020B0502020202020204" pitchFamily="34" charset="0"/>
                <a:ea typeface="MS PGothic" panose="020B0600070205080204" pitchFamily="34" charset="-128"/>
              </a:rPr>
              <a:t>短期目標</a:t>
            </a:r>
          </a:p>
        </p:txBody>
      </p:sp>
      <p:pic>
        <p:nvPicPr>
          <p:cNvPr id="134" name="Graphic 133" descr="単色塗りつぶしでフォローのバッジを表示">
            <a:extLst>
              <a:ext uri="{FF2B5EF4-FFF2-40B4-BE49-F238E27FC236}">
                <a16:creationId xmlns:a16="http://schemas.microsoft.com/office/drawing/2014/main" id="{9EE9B47F-DD2F-46E9-E475-0407619E4C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839314"/>
            <a:ext cx="274320" cy="274320"/>
          </a:xfrm>
          <a:prstGeom prst="rect">
            <a:avLst/>
          </a:prstGeom>
        </p:spPr>
      </p:pic>
      <p:sp>
        <p:nvSpPr>
          <p:cNvPr id="135" name="TextBox 134">
            <a:extLst>
              <a:ext uri="{FF2B5EF4-FFF2-40B4-BE49-F238E27FC236}">
                <a16:creationId xmlns:a16="http://schemas.microsoft.com/office/drawing/2014/main" id="{2E61FBB8-EB10-AFD9-4126-B619668D106C}"/>
              </a:ext>
            </a:extLst>
          </p:cNvPr>
          <p:cNvSpPr txBox="1"/>
          <p:nvPr/>
        </p:nvSpPr>
        <p:spPr>
          <a:xfrm>
            <a:off x="8764108" y="440881"/>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a:t>
            </a:r>
          </a:p>
        </p:txBody>
      </p:sp>
      <p:sp>
        <p:nvSpPr>
          <p:cNvPr id="136" name="TextBox 135">
            <a:extLst>
              <a:ext uri="{FF2B5EF4-FFF2-40B4-BE49-F238E27FC236}">
                <a16:creationId xmlns:a16="http://schemas.microsoft.com/office/drawing/2014/main" id="{CDC63885-F4EC-C696-BD02-C12F2C0D759B}"/>
              </a:ext>
            </a:extLst>
          </p:cNvPr>
          <p:cNvSpPr txBox="1"/>
          <p:nvPr/>
        </p:nvSpPr>
        <p:spPr>
          <a:xfrm>
            <a:off x="9471163" y="440881"/>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現在</a:t>
            </a:r>
          </a:p>
        </p:txBody>
      </p:sp>
      <p:sp>
        <p:nvSpPr>
          <p:cNvPr id="137" name="TextBox 136">
            <a:extLst>
              <a:ext uri="{FF2B5EF4-FFF2-40B4-BE49-F238E27FC236}">
                <a16:creationId xmlns:a16="http://schemas.microsoft.com/office/drawing/2014/main" id="{7BD7045A-34FC-BE7F-4AC9-79468765B6A7}"/>
              </a:ext>
            </a:extLst>
          </p:cNvPr>
          <p:cNvSpPr txBox="1"/>
          <p:nvPr/>
        </p:nvSpPr>
        <p:spPr>
          <a:xfrm>
            <a:off x="10216317" y="440881"/>
            <a:ext cx="731520" cy="253916"/>
          </a:xfrm>
          <a:prstGeom prst="rect">
            <a:avLst/>
          </a:prstGeom>
          <a:noFill/>
        </p:spPr>
        <p:txBody>
          <a:bodyPr wrap="square" lIns="0" rIns="0"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目標まで</a:t>
            </a:r>
          </a:p>
        </p:txBody>
      </p:sp>
      <p:sp>
        <p:nvSpPr>
          <p:cNvPr id="138" name="Rounded Rectangle 137">
            <a:extLst>
              <a:ext uri="{FF2B5EF4-FFF2-40B4-BE49-F238E27FC236}">
                <a16:creationId xmlns:a16="http://schemas.microsoft.com/office/drawing/2014/main" id="{435CE37E-C0ED-CAD1-674A-EC3C9340B22F}"/>
              </a:ext>
            </a:extLst>
          </p:cNvPr>
          <p:cNvSpPr/>
          <p:nvPr/>
        </p:nvSpPr>
        <p:spPr>
          <a:xfrm>
            <a:off x="8791158"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39" name="Rounded Rectangle 138">
            <a:extLst>
              <a:ext uri="{FF2B5EF4-FFF2-40B4-BE49-F238E27FC236}">
                <a16:creationId xmlns:a16="http://schemas.microsoft.com/office/drawing/2014/main" id="{98F8B698-B155-5DA5-6B85-E6E98E0BB099}"/>
              </a:ext>
            </a:extLst>
          </p:cNvPr>
          <p:cNvSpPr/>
          <p:nvPr/>
        </p:nvSpPr>
        <p:spPr>
          <a:xfrm>
            <a:off x="95262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40" name="Rounded Rectangle 139">
            <a:extLst>
              <a:ext uri="{FF2B5EF4-FFF2-40B4-BE49-F238E27FC236}">
                <a16:creationId xmlns:a16="http://schemas.microsoft.com/office/drawing/2014/main" id="{31FAF99F-9D8B-87F6-411D-1CB4EC01B755}"/>
              </a:ext>
            </a:extLst>
          </p:cNvPr>
          <p:cNvSpPr/>
          <p:nvPr/>
        </p:nvSpPr>
        <p:spPr>
          <a:xfrm>
            <a:off x="10261273"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41" name="TextBox 140">
            <a:extLst>
              <a:ext uri="{FF2B5EF4-FFF2-40B4-BE49-F238E27FC236}">
                <a16:creationId xmlns:a16="http://schemas.microsoft.com/office/drawing/2014/main" id="{8D7E1DC6-F9FF-CD93-5F44-46A55F898684}"/>
              </a:ext>
            </a:extLst>
          </p:cNvPr>
          <p:cNvSpPr txBox="1"/>
          <p:nvPr/>
        </p:nvSpPr>
        <p:spPr>
          <a:xfrm>
            <a:off x="6487435" y="877414"/>
            <a:ext cx="2208746" cy="200055"/>
          </a:xfrm>
          <a:prstGeom prst="rect">
            <a:avLst/>
          </a:prstGeom>
          <a:noFill/>
        </p:spPr>
        <p:txBody>
          <a:bodyPr wrap="square" lIns="0" tIns="0" rIns="0" bIns="0" rtlCol="0" anchor="ctr" anchorCtr="0">
            <a:spAutoFit/>
          </a:bodyPr>
          <a:lstStyle/>
          <a:p>
            <a:pPr rtl="0"/>
            <a:r>
              <a:rPr lang="ja-JP" sz="1300" dirty="0">
                <a:latin typeface="Century Gothic" panose="020B0502020202020204" pitchFamily="34" charset="0"/>
                <a:ea typeface="MS PGothic" panose="020B0600070205080204" pitchFamily="34" charset="-128"/>
              </a:rPr>
              <a:t>顧客目標 1</a:t>
            </a:r>
          </a:p>
        </p:txBody>
      </p:sp>
      <p:pic>
        <p:nvPicPr>
          <p:cNvPr id="142" name="Graphic 141" descr="単色塗りつぶしでフォローのバッジを表示">
            <a:extLst>
              <a:ext uri="{FF2B5EF4-FFF2-40B4-BE49-F238E27FC236}">
                <a16:creationId xmlns:a16="http://schemas.microsoft.com/office/drawing/2014/main" id="{DD3F63FD-5528-75ED-19A1-2491E991CA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1423062"/>
            <a:ext cx="274320" cy="274320"/>
          </a:xfrm>
          <a:prstGeom prst="rect">
            <a:avLst/>
          </a:prstGeom>
        </p:spPr>
      </p:pic>
      <p:sp>
        <p:nvSpPr>
          <p:cNvPr id="143" name="Rounded Rectangle 142">
            <a:extLst>
              <a:ext uri="{FF2B5EF4-FFF2-40B4-BE49-F238E27FC236}">
                <a16:creationId xmlns:a16="http://schemas.microsoft.com/office/drawing/2014/main" id="{DD685DBD-B5CE-D888-046C-C2D98462C146}"/>
              </a:ext>
            </a:extLst>
          </p:cNvPr>
          <p:cNvSpPr/>
          <p:nvPr/>
        </p:nvSpPr>
        <p:spPr>
          <a:xfrm>
            <a:off x="8791158"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44" name="Rounded Rectangle 143">
            <a:extLst>
              <a:ext uri="{FF2B5EF4-FFF2-40B4-BE49-F238E27FC236}">
                <a16:creationId xmlns:a16="http://schemas.microsoft.com/office/drawing/2014/main" id="{0AB1E326-6134-103B-F410-C543A7AFD0F7}"/>
              </a:ext>
            </a:extLst>
          </p:cNvPr>
          <p:cNvSpPr/>
          <p:nvPr/>
        </p:nvSpPr>
        <p:spPr>
          <a:xfrm>
            <a:off x="95262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45" name="Rounded Rectangle 144">
            <a:extLst>
              <a:ext uri="{FF2B5EF4-FFF2-40B4-BE49-F238E27FC236}">
                <a16:creationId xmlns:a16="http://schemas.microsoft.com/office/drawing/2014/main" id="{9830541A-C81E-84D9-3E97-6FC4D947D443}"/>
              </a:ext>
            </a:extLst>
          </p:cNvPr>
          <p:cNvSpPr/>
          <p:nvPr/>
        </p:nvSpPr>
        <p:spPr>
          <a:xfrm>
            <a:off x="10261273"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46" name="TextBox 145">
            <a:extLst>
              <a:ext uri="{FF2B5EF4-FFF2-40B4-BE49-F238E27FC236}">
                <a16:creationId xmlns:a16="http://schemas.microsoft.com/office/drawing/2014/main" id="{122F3802-4B5C-D607-8FAC-84DBB66EFA13}"/>
              </a:ext>
            </a:extLst>
          </p:cNvPr>
          <p:cNvSpPr txBox="1"/>
          <p:nvPr/>
        </p:nvSpPr>
        <p:spPr>
          <a:xfrm>
            <a:off x="6487435" y="1461162"/>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2</a:t>
            </a:r>
          </a:p>
        </p:txBody>
      </p:sp>
      <p:sp>
        <p:nvSpPr>
          <p:cNvPr id="147" name="Rounded Rectangle 146">
            <a:extLst>
              <a:ext uri="{FF2B5EF4-FFF2-40B4-BE49-F238E27FC236}">
                <a16:creationId xmlns:a16="http://schemas.microsoft.com/office/drawing/2014/main" id="{661AD70A-2EFB-EBE9-6B97-60C0FF892224}"/>
              </a:ext>
            </a:extLst>
          </p:cNvPr>
          <p:cNvSpPr/>
          <p:nvPr/>
        </p:nvSpPr>
        <p:spPr>
          <a:xfrm>
            <a:off x="6370791"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48" name="Rounded Rectangle 147">
            <a:extLst>
              <a:ext uri="{FF2B5EF4-FFF2-40B4-BE49-F238E27FC236}">
                <a16:creationId xmlns:a16="http://schemas.microsoft.com/office/drawing/2014/main" id="{B73A5713-246A-9586-99E5-DD6FA5E90676}"/>
              </a:ext>
            </a:extLst>
          </p:cNvPr>
          <p:cNvSpPr/>
          <p:nvPr/>
        </p:nvSpPr>
        <p:spPr>
          <a:xfrm>
            <a:off x="8791158"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49" name="Rounded Rectangle 148">
            <a:extLst>
              <a:ext uri="{FF2B5EF4-FFF2-40B4-BE49-F238E27FC236}">
                <a16:creationId xmlns:a16="http://schemas.microsoft.com/office/drawing/2014/main" id="{8C082FC5-D763-7870-4027-7F768834020B}"/>
              </a:ext>
            </a:extLst>
          </p:cNvPr>
          <p:cNvSpPr/>
          <p:nvPr/>
        </p:nvSpPr>
        <p:spPr>
          <a:xfrm>
            <a:off x="95262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50" name="Rounded Rectangle 149">
            <a:extLst>
              <a:ext uri="{FF2B5EF4-FFF2-40B4-BE49-F238E27FC236}">
                <a16:creationId xmlns:a16="http://schemas.microsoft.com/office/drawing/2014/main" id="{7768853E-764C-11A5-45C0-CFD30BC91ED5}"/>
              </a:ext>
            </a:extLst>
          </p:cNvPr>
          <p:cNvSpPr/>
          <p:nvPr/>
        </p:nvSpPr>
        <p:spPr>
          <a:xfrm>
            <a:off x="10261273"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51" name="TextBox 150">
            <a:extLst>
              <a:ext uri="{FF2B5EF4-FFF2-40B4-BE49-F238E27FC236}">
                <a16:creationId xmlns:a16="http://schemas.microsoft.com/office/drawing/2014/main" id="{5FC363A5-D6A5-90E4-45A8-838BBD013F36}"/>
              </a:ext>
            </a:extLst>
          </p:cNvPr>
          <p:cNvSpPr txBox="1"/>
          <p:nvPr/>
        </p:nvSpPr>
        <p:spPr>
          <a:xfrm>
            <a:off x="6487435" y="2044910"/>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目標 1</a:t>
            </a:r>
          </a:p>
        </p:txBody>
      </p:sp>
      <p:pic>
        <p:nvPicPr>
          <p:cNvPr id="152" name="Graphic 151" descr="単色塗りつぶしでフォローのバッジを表示">
            <a:extLst>
              <a:ext uri="{FF2B5EF4-FFF2-40B4-BE49-F238E27FC236}">
                <a16:creationId xmlns:a16="http://schemas.microsoft.com/office/drawing/2014/main" id="{970B9001-1B9D-AEFC-3021-0CD9497ED3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2590558"/>
            <a:ext cx="274320" cy="274320"/>
          </a:xfrm>
          <a:prstGeom prst="rect">
            <a:avLst/>
          </a:prstGeom>
        </p:spPr>
      </p:pic>
      <p:sp>
        <p:nvSpPr>
          <p:cNvPr id="153" name="Rounded Rectangle 152">
            <a:extLst>
              <a:ext uri="{FF2B5EF4-FFF2-40B4-BE49-F238E27FC236}">
                <a16:creationId xmlns:a16="http://schemas.microsoft.com/office/drawing/2014/main" id="{3ECA189F-2F2B-0DFD-ADB1-A5A4EB4BDAC1}"/>
              </a:ext>
            </a:extLst>
          </p:cNvPr>
          <p:cNvSpPr/>
          <p:nvPr/>
        </p:nvSpPr>
        <p:spPr>
          <a:xfrm>
            <a:off x="8791158"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54" name="Rounded Rectangle 153">
            <a:extLst>
              <a:ext uri="{FF2B5EF4-FFF2-40B4-BE49-F238E27FC236}">
                <a16:creationId xmlns:a16="http://schemas.microsoft.com/office/drawing/2014/main" id="{A8D07499-AA7B-CB71-9CE4-25C414B4A170}"/>
              </a:ext>
            </a:extLst>
          </p:cNvPr>
          <p:cNvSpPr/>
          <p:nvPr/>
        </p:nvSpPr>
        <p:spPr>
          <a:xfrm>
            <a:off x="95262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55" name="Rounded Rectangle 154">
            <a:extLst>
              <a:ext uri="{FF2B5EF4-FFF2-40B4-BE49-F238E27FC236}">
                <a16:creationId xmlns:a16="http://schemas.microsoft.com/office/drawing/2014/main" id="{6D821AB0-A7CE-22C1-4712-379006FE7F8A}"/>
              </a:ext>
            </a:extLst>
          </p:cNvPr>
          <p:cNvSpPr/>
          <p:nvPr/>
        </p:nvSpPr>
        <p:spPr>
          <a:xfrm>
            <a:off x="10261273"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56" name="TextBox 155">
            <a:extLst>
              <a:ext uri="{FF2B5EF4-FFF2-40B4-BE49-F238E27FC236}">
                <a16:creationId xmlns:a16="http://schemas.microsoft.com/office/drawing/2014/main" id="{5C998A96-4157-0166-ACD9-457CACCA0484}"/>
              </a:ext>
            </a:extLst>
          </p:cNvPr>
          <p:cNvSpPr txBox="1"/>
          <p:nvPr/>
        </p:nvSpPr>
        <p:spPr>
          <a:xfrm>
            <a:off x="6487435" y="2628658"/>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目標 1</a:t>
            </a:r>
          </a:p>
        </p:txBody>
      </p:sp>
      <p:pic>
        <p:nvPicPr>
          <p:cNvPr id="158" name="Graphic 157" descr="単色塗りつぶしでクエスチョン マークのバッジを表示">
            <a:extLst>
              <a:ext uri="{FF2B5EF4-FFF2-40B4-BE49-F238E27FC236}">
                <a16:creationId xmlns:a16="http://schemas.microsoft.com/office/drawing/2014/main" id="{E8E46B3A-76C4-BE5A-55DC-C519399C2F2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068666" y="4950514"/>
            <a:ext cx="274320" cy="274320"/>
          </a:xfrm>
          <a:prstGeom prst="rect">
            <a:avLst/>
          </a:prstGeom>
        </p:spPr>
      </p:pic>
      <p:sp>
        <p:nvSpPr>
          <p:cNvPr id="159" name="Rounded Rectangle 158">
            <a:extLst>
              <a:ext uri="{FF2B5EF4-FFF2-40B4-BE49-F238E27FC236}">
                <a16:creationId xmlns:a16="http://schemas.microsoft.com/office/drawing/2014/main" id="{D9E2A255-E310-4309-BCB8-34916C0FDBFF}"/>
              </a:ext>
            </a:extLst>
          </p:cNvPr>
          <p:cNvSpPr/>
          <p:nvPr/>
        </p:nvSpPr>
        <p:spPr>
          <a:xfrm>
            <a:off x="6370791"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60" name="Rounded Rectangle 159">
            <a:extLst>
              <a:ext uri="{FF2B5EF4-FFF2-40B4-BE49-F238E27FC236}">
                <a16:creationId xmlns:a16="http://schemas.microsoft.com/office/drawing/2014/main" id="{828D3662-36B5-63D1-6CA5-5C71443AF586}"/>
              </a:ext>
            </a:extLst>
          </p:cNvPr>
          <p:cNvSpPr/>
          <p:nvPr/>
        </p:nvSpPr>
        <p:spPr>
          <a:xfrm>
            <a:off x="6370791"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61" name="Rounded Rectangle 160">
            <a:extLst>
              <a:ext uri="{FF2B5EF4-FFF2-40B4-BE49-F238E27FC236}">
                <a16:creationId xmlns:a16="http://schemas.microsoft.com/office/drawing/2014/main" id="{80F9EE9E-E42F-414C-BA32-80B668A3113B}"/>
              </a:ext>
            </a:extLst>
          </p:cNvPr>
          <p:cNvSpPr/>
          <p:nvPr/>
        </p:nvSpPr>
        <p:spPr>
          <a:xfrm>
            <a:off x="6370791"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62" name="Rounded Rectangle 161">
            <a:extLst>
              <a:ext uri="{FF2B5EF4-FFF2-40B4-BE49-F238E27FC236}">
                <a16:creationId xmlns:a16="http://schemas.microsoft.com/office/drawing/2014/main" id="{AFB8CD3A-D990-10DB-D95A-36D051DC25D0}"/>
              </a:ext>
            </a:extLst>
          </p:cNvPr>
          <p:cNvSpPr/>
          <p:nvPr/>
        </p:nvSpPr>
        <p:spPr>
          <a:xfrm>
            <a:off x="6370791"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63" name="TextBox 162">
            <a:extLst>
              <a:ext uri="{FF2B5EF4-FFF2-40B4-BE49-F238E27FC236}">
                <a16:creationId xmlns:a16="http://schemas.microsoft.com/office/drawing/2014/main" id="{F7A49DD5-9382-B913-1848-6BDDA4602B5F}"/>
              </a:ext>
            </a:extLst>
          </p:cNvPr>
          <p:cNvSpPr txBox="1"/>
          <p:nvPr/>
        </p:nvSpPr>
        <p:spPr>
          <a:xfrm>
            <a:off x="6370791" y="3399441"/>
            <a:ext cx="997096" cy="253916"/>
          </a:xfrm>
          <a:prstGeom prst="rect">
            <a:avLst/>
          </a:prstGeom>
          <a:noFill/>
        </p:spPr>
        <p:txBody>
          <a:bodyPr wrap="square" rtlCol="0">
            <a:spAutoFit/>
          </a:bodyPr>
          <a:lstStyle/>
          <a:p>
            <a:pPr rtl="0"/>
            <a:r>
              <a:rPr lang="ja-JP" sz="1050">
                <a:solidFill>
                  <a:schemeClr val="tx1">
                    <a:lumMod val="65000"/>
                    <a:lumOff val="35000"/>
                  </a:schemeClr>
                </a:solidFill>
                <a:latin typeface="Century Gothic" panose="020B0502020202020204" pitchFamily="34" charset="0"/>
                <a:ea typeface="MS PGothic" panose="020B0600070205080204" pitchFamily="34" charset="-128"/>
              </a:rPr>
              <a:t>短期目標</a:t>
            </a:r>
          </a:p>
        </p:txBody>
      </p:sp>
      <p:sp>
        <p:nvSpPr>
          <p:cNvPr id="165" name="TextBox 164">
            <a:extLst>
              <a:ext uri="{FF2B5EF4-FFF2-40B4-BE49-F238E27FC236}">
                <a16:creationId xmlns:a16="http://schemas.microsoft.com/office/drawing/2014/main" id="{CCDFF0F6-2E1F-26A1-0DA5-681E9C54BEAB}"/>
              </a:ext>
            </a:extLst>
          </p:cNvPr>
          <p:cNvSpPr txBox="1"/>
          <p:nvPr/>
        </p:nvSpPr>
        <p:spPr>
          <a:xfrm>
            <a:off x="8764108" y="3386554"/>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a:t>
            </a:r>
          </a:p>
        </p:txBody>
      </p:sp>
      <p:sp>
        <p:nvSpPr>
          <p:cNvPr id="166" name="TextBox 165">
            <a:extLst>
              <a:ext uri="{FF2B5EF4-FFF2-40B4-BE49-F238E27FC236}">
                <a16:creationId xmlns:a16="http://schemas.microsoft.com/office/drawing/2014/main" id="{79D54E9E-A7B3-62BE-BAC6-CCB6FD7DF0C3}"/>
              </a:ext>
            </a:extLst>
          </p:cNvPr>
          <p:cNvSpPr txBox="1"/>
          <p:nvPr/>
        </p:nvSpPr>
        <p:spPr>
          <a:xfrm>
            <a:off x="9471163" y="3386554"/>
            <a:ext cx="731520" cy="253916"/>
          </a:xfrm>
          <a:prstGeom prst="rect">
            <a:avLst/>
          </a:prstGeom>
          <a:noFill/>
        </p:spPr>
        <p:txBody>
          <a:bodyPr wrap="square"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現在</a:t>
            </a:r>
          </a:p>
        </p:txBody>
      </p:sp>
      <p:sp>
        <p:nvSpPr>
          <p:cNvPr id="167" name="TextBox 166">
            <a:extLst>
              <a:ext uri="{FF2B5EF4-FFF2-40B4-BE49-F238E27FC236}">
                <a16:creationId xmlns:a16="http://schemas.microsoft.com/office/drawing/2014/main" id="{317770DE-8389-C383-6DEA-7134D882BDAE}"/>
              </a:ext>
            </a:extLst>
          </p:cNvPr>
          <p:cNvSpPr txBox="1"/>
          <p:nvPr/>
        </p:nvSpPr>
        <p:spPr>
          <a:xfrm>
            <a:off x="10216317" y="3386554"/>
            <a:ext cx="731520" cy="253916"/>
          </a:xfrm>
          <a:prstGeom prst="rect">
            <a:avLst/>
          </a:prstGeom>
          <a:noFill/>
        </p:spPr>
        <p:txBody>
          <a:bodyPr wrap="square" lIns="0" rIns="0" rtlCol="0">
            <a:spAutoFit/>
          </a:bodyPr>
          <a:lstStyle/>
          <a:p>
            <a:pPr algn="ctr" rtl="0"/>
            <a:r>
              <a:rPr lang="ja-JP" sz="1050">
                <a:solidFill>
                  <a:schemeClr val="tx1">
                    <a:lumMod val="65000"/>
                    <a:lumOff val="35000"/>
                  </a:schemeClr>
                </a:solidFill>
                <a:latin typeface="Century Gothic" panose="020B0502020202020204" pitchFamily="34" charset="0"/>
                <a:ea typeface="MS PGothic" panose="020B0600070205080204" pitchFamily="34" charset="-128"/>
              </a:rPr>
              <a:t>目標まで</a:t>
            </a:r>
          </a:p>
        </p:txBody>
      </p:sp>
      <p:sp>
        <p:nvSpPr>
          <p:cNvPr id="168" name="Rounded Rectangle 167">
            <a:extLst>
              <a:ext uri="{FF2B5EF4-FFF2-40B4-BE49-F238E27FC236}">
                <a16:creationId xmlns:a16="http://schemas.microsoft.com/office/drawing/2014/main" id="{EA7C3B80-7960-1C0D-EC7A-1E63CBB99222}"/>
              </a:ext>
            </a:extLst>
          </p:cNvPr>
          <p:cNvSpPr/>
          <p:nvPr/>
        </p:nvSpPr>
        <p:spPr>
          <a:xfrm>
            <a:off x="8791158"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69" name="Rounded Rectangle 168">
            <a:extLst>
              <a:ext uri="{FF2B5EF4-FFF2-40B4-BE49-F238E27FC236}">
                <a16:creationId xmlns:a16="http://schemas.microsoft.com/office/drawing/2014/main" id="{187F8C4F-0397-0466-3038-960E0A14F899}"/>
              </a:ext>
            </a:extLst>
          </p:cNvPr>
          <p:cNvSpPr/>
          <p:nvPr/>
        </p:nvSpPr>
        <p:spPr>
          <a:xfrm>
            <a:off x="95262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70" name="Rounded Rectangle 169">
            <a:extLst>
              <a:ext uri="{FF2B5EF4-FFF2-40B4-BE49-F238E27FC236}">
                <a16:creationId xmlns:a16="http://schemas.microsoft.com/office/drawing/2014/main" id="{8604D8DE-DBA8-550C-5CEC-ECE75AEB5796}"/>
              </a:ext>
            </a:extLst>
          </p:cNvPr>
          <p:cNvSpPr/>
          <p:nvPr/>
        </p:nvSpPr>
        <p:spPr>
          <a:xfrm>
            <a:off x="10261273"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71" name="TextBox 170">
            <a:extLst>
              <a:ext uri="{FF2B5EF4-FFF2-40B4-BE49-F238E27FC236}">
                <a16:creationId xmlns:a16="http://schemas.microsoft.com/office/drawing/2014/main" id="{AE6F83BA-ED7E-6456-5691-66E41EDB3E6D}"/>
              </a:ext>
            </a:extLst>
          </p:cNvPr>
          <p:cNvSpPr txBox="1"/>
          <p:nvPr/>
        </p:nvSpPr>
        <p:spPr>
          <a:xfrm>
            <a:off x="6487435" y="3823087"/>
            <a:ext cx="2208746" cy="200055"/>
          </a:xfrm>
          <a:prstGeom prst="rect">
            <a:avLst/>
          </a:prstGeom>
          <a:noFill/>
        </p:spPr>
        <p:txBody>
          <a:bodyPr wrap="square" lIns="0" tIns="0" rIns="0" bIns="0" rtlCol="0" anchor="ctr" anchorCtr="0">
            <a:spAutoFit/>
          </a:bodyPr>
          <a:lstStyle/>
          <a:p>
            <a:pPr rtl="0"/>
            <a:r>
              <a:rPr lang="ja-JP" sz="1300" dirty="0">
                <a:latin typeface="Century Gothic" panose="020B0502020202020204" pitchFamily="34" charset="0"/>
                <a:ea typeface="MS PGothic" panose="020B0600070205080204" pitchFamily="34" charset="-128"/>
              </a:rPr>
              <a:t>学びと成長目標 1</a:t>
            </a:r>
          </a:p>
        </p:txBody>
      </p:sp>
      <p:pic>
        <p:nvPicPr>
          <p:cNvPr id="172" name="Graphic 171" descr="単色塗りつぶしでフォローのバッジを表示">
            <a:extLst>
              <a:ext uri="{FF2B5EF4-FFF2-40B4-BE49-F238E27FC236}">
                <a16:creationId xmlns:a16="http://schemas.microsoft.com/office/drawing/2014/main" id="{B670F7DA-B3F6-07E1-9B5A-4D3247F7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4368735"/>
            <a:ext cx="274320" cy="274320"/>
          </a:xfrm>
          <a:prstGeom prst="rect">
            <a:avLst/>
          </a:prstGeom>
        </p:spPr>
      </p:pic>
      <p:sp>
        <p:nvSpPr>
          <p:cNvPr id="173" name="Rounded Rectangle 172">
            <a:extLst>
              <a:ext uri="{FF2B5EF4-FFF2-40B4-BE49-F238E27FC236}">
                <a16:creationId xmlns:a16="http://schemas.microsoft.com/office/drawing/2014/main" id="{E315A7D2-F379-B886-A50E-6353E698D440}"/>
              </a:ext>
            </a:extLst>
          </p:cNvPr>
          <p:cNvSpPr/>
          <p:nvPr/>
        </p:nvSpPr>
        <p:spPr>
          <a:xfrm>
            <a:off x="8791158"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74" name="Rounded Rectangle 173">
            <a:extLst>
              <a:ext uri="{FF2B5EF4-FFF2-40B4-BE49-F238E27FC236}">
                <a16:creationId xmlns:a16="http://schemas.microsoft.com/office/drawing/2014/main" id="{3F9A31A7-38BC-AB20-2A90-A095E8FA211E}"/>
              </a:ext>
            </a:extLst>
          </p:cNvPr>
          <p:cNvSpPr/>
          <p:nvPr/>
        </p:nvSpPr>
        <p:spPr>
          <a:xfrm>
            <a:off x="95262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75" name="Rounded Rectangle 174">
            <a:extLst>
              <a:ext uri="{FF2B5EF4-FFF2-40B4-BE49-F238E27FC236}">
                <a16:creationId xmlns:a16="http://schemas.microsoft.com/office/drawing/2014/main" id="{028DB156-0D74-C35E-CF65-98A56608DC00}"/>
              </a:ext>
            </a:extLst>
          </p:cNvPr>
          <p:cNvSpPr/>
          <p:nvPr/>
        </p:nvSpPr>
        <p:spPr>
          <a:xfrm>
            <a:off x="10261273"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76" name="TextBox 175">
            <a:extLst>
              <a:ext uri="{FF2B5EF4-FFF2-40B4-BE49-F238E27FC236}">
                <a16:creationId xmlns:a16="http://schemas.microsoft.com/office/drawing/2014/main" id="{4507CBD0-1DB7-375F-886F-717BC18A1EEC}"/>
              </a:ext>
            </a:extLst>
          </p:cNvPr>
          <p:cNvSpPr txBox="1"/>
          <p:nvPr/>
        </p:nvSpPr>
        <p:spPr>
          <a:xfrm>
            <a:off x="6487435" y="4406835"/>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2</a:t>
            </a:r>
          </a:p>
        </p:txBody>
      </p:sp>
      <p:sp>
        <p:nvSpPr>
          <p:cNvPr id="177" name="Rounded Rectangle 176">
            <a:extLst>
              <a:ext uri="{FF2B5EF4-FFF2-40B4-BE49-F238E27FC236}">
                <a16:creationId xmlns:a16="http://schemas.microsoft.com/office/drawing/2014/main" id="{74DB90D8-0C0C-FD37-14EE-0824C5CAFE72}"/>
              </a:ext>
            </a:extLst>
          </p:cNvPr>
          <p:cNvSpPr/>
          <p:nvPr/>
        </p:nvSpPr>
        <p:spPr>
          <a:xfrm>
            <a:off x="6370791"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178" name="Rounded Rectangle 177">
            <a:extLst>
              <a:ext uri="{FF2B5EF4-FFF2-40B4-BE49-F238E27FC236}">
                <a16:creationId xmlns:a16="http://schemas.microsoft.com/office/drawing/2014/main" id="{1DA5C5F3-A829-45F1-07EA-6AB42309DFF1}"/>
              </a:ext>
            </a:extLst>
          </p:cNvPr>
          <p:cNvSpPr/>
          <p:nvPr/>
        </p:nvSpPr>
        <p:spPr>
          <a:xfrm>
            <a:off x="8791158"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79" name="Rounded Rectangle 178">
            <a:extLst>
              <a:ext uri="{FF2B5EF4-FFF2-40B4-BE49-F238E27FC236}">
                <a16:creationId xmlns:a16="http://schemas.microsoft.com/office/drawing/2014/main" id="{742C2EB3-D750-192B-9A0C-A3962682ABA9}"/>
              </a:ext>
            </a:extLst>
          </p:cNvPr>
          <p:cNvSpPr/>
          <p:nvPr/>
        </p:nvSpPr>
        <p:spPr>
          <a:xfrm>
            <a:off x="95262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80" name="Rounded Rectangle 179">
            <a:extLst>
              <a:ext uri="{FF2B5EF4-FFF2-40B4-BE49-F238E27FC236}">
                <a16:creationId xmlns:a16="http://schemas.microsoft.com/office/drawing/2014/main" id="{4EE9E209-49AE-AABA-D5A9-EF1201637F4C}"/>
              </a:ext>
            </a:extLst>
          </p:cNvPr>
          <p:cNvSpPr/>
          <p:nvPr/>
        </p:nvSpPr>
        <p:spPr>
          <a:xfrm>
            <a:off x="10261273"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81" name="TextBox 180">
            <a:extLst>
              <a:ext uri="{FF2B5EF4-FFF2-40B4-BE49-F238E27FC236}">
                <a16:creationId xmlns:a16="http://schemas.microsoft.com/office/drawing/2014/main" id="{EB4FE738-F820-4217-770F-D6A6854674E1}"/>
              </a:ext>
            </a:extLst>
          </p:cNvPr>
          <p:cNvSpPr txBox="1"/>
          <p:nvPr/>
        </p:nvSpPr>
        <p:spPr>
          <a:xfrm>
            <a:off x="6487435" y="4990583"/>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3</a:t>
            </a:r>
          </a:p>
        </p:txBody>
      </p:sp>
      <p:pic>
        <p:nvPicPr>
          <p:cNvPr id="182" name="Graphic 181" descr="単色塗りつぶしでフォローのバッジを表示">
            <a:extLst>
              <a:ext uri="{FF2B5EF4-FFF2-40B4-BE49-F238E27FC236}">
                <a16:creationId xmlns:a16="http://schemas.microsoft.com/office/drawing/2014/main" id="{99A55FAE-CF08-C223-7E4C-321F476AFA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5536231"/>
            <a:ext cx="274320" cy="274320"/>
          </a:xfrm>
          <a:prstGeom prst="rect">
            <a:avLst/>
          </a:prstGeom>
        </p:spPr>
      </p:pic>
      <p:sp>
        <p:nvSpPr>
          <p:cNvPr id="183" name="Rounded Rectangle 182">
            <a:extLst>
              <a:ext uri="{FF2B5EF4-FFF2-40B4-BE49-F238E27FC236}">
                <a16:creationId xmlns:a16="http://schemas.microsoft.com/office/drawing/2014/main" id="{25DCC9AE-28F1-C9CC-D305-E1918444CA16}"/>
              </a:ext>
            </a:extLst>
          </p:cNvPr>
          <p:cNvSpPr/>
          <p:nvPr/>
        </p:nvSpPr>
        <p:spPr>
          <a:xfrm>
            <a:off x="8791158"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84" name="Rounded Rectangle 183">
            <a:extLst>
              <a:ext uri="{FF2B5EF4-FFF2-40B4-BE49-F238E27FC236}">
                <a16:creationId xmlns:a16="http://schemas.microsoft.com/office/drawing/2014/main" id="{F9458436-660B-85DA-C724-4B1F487759AA}"/>
              </a:ext>
            </a:extLst>
          </p:cNvPr>
          <p:cNvSpPr/>
          <p:nvPr/>
        </p:nvSpPr>
        <p:spPr>
          <a:xfrm>
            <a:off x="95262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85" name="Rounded Rectangle 184">
            <a:extLst>
              <a:ext uri="{FF2B5EF4-FFF2-40B4-BE49-F238E27FC236}">
                <a16:creationId xmlns:a16="http://schemas.microsoft.com/office/drawing/2014/main" id="{CFCF94E6-C530-3D4F-D959-01210EEACB16}"/>
              </a:ext>
            </a:extLst>
          </p:cNvPr>
          <p:cNvSpPr/>
          <p:nvPr/>
        </p:nvSpPr>
        <p:spPr>
          <a:xfrm>
            <a:off x="10261273"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(xx)</a:t>
            </a:r>
          </a:p>
        </p:txBody>
      </p:sp>
      <p:sp>
        <p:nvSpPr>
          <p:cNvPr id="186" name="TextBox 185">
            <a:extLst>
              <a:ext uri="{FF2B5EF4-FFF2-40B4-BE49-F238E27FC236}">
                <a16:creationId xmlns:a16="http://schemas.microsoft.com/office/drawing/2014/main" id="{77557A5E-3C94-3548-B0F2-5FC23603CE07}"/>
              </a:ext>
            </a:extLst>
          </p:cNvPr>
          <p:cNvSpPr txBox="1"/>
          <p:nvPr/>
        </p:nvSpPr>
        <p:spPr>
          <a:xfrm>
            <a:off x="6487435" y="5574331"/>
            <a:ext cx="2208746" cy="200055"/>
          </a:xfrm>
          <a:prstGeom prst="rect">
            <a:avLst/>
          </a:prstGeom>
          <a:noFill/>
        </p:spPr>
        <p:txBody>
          <a:bodyPr wrap="square" lIns="0" tIns="0" rIns="0" bIns="0" rtlCol="0" anchor="ctr" anchorCtr="0">
            <a:spAutoFit/>
          </a:bodyPr>
          <a:lstStyle/>
          <a:p>
            <a:pPr rtl="0"/>
            <a:r>
              <a:rPr lang="ja-JP" sz="1300">
                <a:latin typeface="Century Gothic" panose="020B0502020202020204" pitchFamily="34" charset="0"/>
                <a:ea typeface="MS PGothic" panose="020B0600070205080204" pitchFamily="34" charset="-128"/>
              </a:rPr>
              <a:t>4</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rot="5400000">
            <a:off x="10327195" y="4454431"/>
            <a:ext cx="2743200"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a:latin typeface="Century Gothic" panose="020B0502020202020204" pitchFamily="34" charset="0"/>
                <a:ea typeface="MS PGothic" panose="020B0600070205080204" pitchFamily="34" charset="-128"/>
              </a:rPr>
              <a:t>学びと成長</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rot="5400000">
            <a:off x="10327196" y="1508758"/>
            <a:ext cx="2743200"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spc="300">
                <a:latin typeface="Century Gothic" panose="020B0502020202020204" pitchFamily="34" charset="0"/>
                <a:ea typeface="MS PGothic" panose="020B0600070205080204" pitchFamily="34" charset="-128"/>
              </a:rPr>
              <a:t>顧客</a:t>
            </a:r>
          </a:p>
        </p:txBody>
      </p:sp>
      <p:pic>
        <p:nvPicPr>
          <p:cNvPr id="5" name="Google Shape;109;p14" descr="単色塗りつぶしでフォロー解除のバッジを表示">
            <a:extLst>
              <a:ext uri="{FF2B5EF4-FFF2-40B4-BE49-F238E27FC236}">
                <a16:creationId xmlns:a16="http://schemas.microsoft.com/office/drawing/2014/main" id="{8B4E6795-C617-85DF-0893-422ABEC8D7BA}"/>
              </a:ext>
            </a:extLst>
          </p:cNvPr>
          <p:cNvPicPr preferRelativeResize="0"/>
          <p:nvPr/>
        </p:nvPicPr>
        <p:blipFill rotWithShape="1">
          <a:blip r:embed="rId10">
            <a:alphaModFix/>
          </a:blip>
          <a:srcRect/>
          <a:stretch/>
        </p:blipFill>
        <p:spPr>
          <a:xfrm>
            <a:off x="2819871" y="6487889"/>
            <a:ext cx="274320" cy="274320"/>
          </a:xfrm>
          <a:prstGeom prst="rect">
            <a:avLst/>
          </a:prstGeom>
          <a:noFill/>
          <a:ln>
            <a:noFill/>
          </a:ln>
        </p:spPr>
      </p:pic>
      <p:pic>
        <p:nvPicPr>
          <p:cNvPr id="6" name="Google Shape;110;p14" descr="単色塗りつぶしでクエスチョン マークのバッジを表示">
            <a:extLst>
              <a:ext uri="{FF2B5EF4-FFF2-40B4-BE49-F238E27FC236}">
                <a16:creationId xmlns:a16="http://schemas.microsoft.com/office/drawing/2014/main" id="{923DFE44-326E-8DF2-2C1F-9A93E695FA99}"/>
              </a:ext>
            </a:extLst>
          </p:cNvPr>
          <p:cNvPicPr preferRelativeResize="0"/>
          <p:nvPr/>
        </p:nvPicPr>
        <p:blipFill rotWithShape="1">
          <a:blip r:embed="rId11">
            <a:alphaModFix/>
          </a:blip>
          <a:srcRect/>
          <a:stretch/>
        </p:blipFill>
        <p:spPr>
          <a:xfrm>
            <a:off x="4989630" y="6487889"/>
            <a:ext cx="274320" cy="274320"/>
          </a:xfrm>
          <a:prstGeom prst="rect">
            <a:avLst/>
          </a:prstGeom>
          <a:noFill/>
          <a:ln>
            <a:noFill/>
          </a:ln>
        </p:spPr>
      </p:pic>
      <p:pic>
        <p:nvPicPr>
          <p:cNvPr id="7" name="Google Shape;111;p14" descr="単色塗りつぶしでフォローのバッジを表示">
            <a:extLst>
              <a:ext uri="{FF2B5EF4-FFF2-40B4-BE49-F238E27FC236}">
                <a16:creationId xmlns:a16="http://schemas.microsoft.com/office/drawing/2014/main" id="{13B2A313-2307-0795-CBE9-9147A4A1A4CB}"/>
              </a:ext>
            </a:extLst>
          </p:cNvPr>
          <p:cNvPicPr preferRelativeResize="0"/>
          <p:nvPr/>
        </p:nvPicPr>
        <p:blipFill rotWithShape="1">
          <a:blip r:embed="rId12">
            <a:alphaModFix/>
          </a:blip>
          <a:srcRect/>
          <a:stretch/>
        </p:blipFill>
        <p:spPr>
          <a:xfrm>
            <a:off x="6337464" y="6487889"/>
            <a:ext cx="274320" cy="274320"/>
          </a:xfrm>
          <a:prstGeom prst="rect">
            <a:avLst/>
          </a:prstGeom>
          <a:noFill/>
          <a:ln>
            <a:noFill/>
          </a:ln>
        </p:spPr>
      </p:pic>
      <p:sp>
        <p:nvSpPr>
          <p:cNvPr id="8" name="Google Shape;112;p14">
            <a:extLst>
              <a:ext uri="{FF2B5EF4-FFF2-40B4-BE49-F238E27FC236}">
                <a16:creationId xmlns:a16="http://schemas.microsoft.com/office/drawing/2014/main" id="{471C7E78-2F94-8C01-228E-1301E908EF9F}"/>
              </a:ext>
            </a:extLst>
          </p:cNvPr>
          <p:cNvSpPr txBox="1"/>
          <p:nvPr/>
        </p:nvSpPr>
        <p:spPr>
          <a:xfrm>
            <a:off x="3094466" y="6438382"/>
            <a:ext cx="1645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rgbClr val="595959"/>
                </a:solidFill>
                <a:latin typeface="Century Gothic" panose="020B0502020202020204" pitchFamily="34" charset="0"/>
                <a:ea typeface="MS PGothic" panose="020B0600070205080204" pitchFamily="34" charset="-128"/>
                <a:cs typeface="Courier"/>
                <a:sym typeface="Courier"/>
              </a:rPr>
              <a:t>可能性が低い</a:t>
            </a:r>
          </a:p>
        </p:txBody>
      </p:sp>
      <p:sp>
        <p:nvSpPr>
          <p:cNvPr id="9" name="Google Shape;113;p14">
            <a:extLst>
              <a:ext uri="{FF2B5EF4-FFF2-40B4-BE49-F238E27FC236}">
                <a16:creationId xmlns:a16="http://schemas.microsoft.com/office/drawing/2014/main" id="{E8CACD62-B507-E9EF-575C-52EA05535B2A}"/>
              </a:ext>
            </a:extLst>
          </p:cNvPr>
          <p:cNvSpPr txBox="1"/>
          <p:nvPr/>
        </p:nvSpPr>
        <p:spPr>
          <a:xfrm>
            <a:off x="5277288" y="6438382"/>
            <a:ext cx="8350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rgbClr val="595959"/>
                </a:solidFill>
                <a:latin typeface="Century Gothic" panose="020B0502020202020204" pitchFamily="34" charset="0"/>
                <a:ea typeface="MS PGothic" panose="020B0600070205080204" pitchFamily="34" charset="-128"/>
                <a:cs typeface="Courier"/>
                <a:sym typeface="Courier"/>
              </a:rPr>
              <a:t>不明</a:t>
            </a:r>
          </a:p>
        </p:txBody>
      </p:sp>
      <p:sp>
        <p:nvSpPr>
          <p:cNvPr id="10" name="Google Shape;114;p14">
            <a:extLst>
              <a:ext uri="{FF2B5EF4-FFF2-40B4-BE49-F238E27FC236}">
                <a16:creationId xmlns:a16="http://schemas.microsoft.com/office/drawing/2014/main" id="{FD3467F6-AE33-E638-61F5-A5917B3DD299}"/>
              </a:ext>
            </a:extLst>
          </p:cNvPr>
          <p:cNvSpPr txBox="1"/>
          <p:nvPr/>
        </p:nvSpPr>
        <p:spPr>
          <a:xfrm>
            <a:off x="6618287" y="6438382"/>
            <a:ext cx="19295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rgbClr val="595959"/>
                </a:solidFill>
                <a:latin typeface="Century Gothic" panose="020B0502020202020204" pitchFamily="34" charset="0"/>
                <a:ea typeface="MS PGothic" panose="020B0600070205080204" pitchFamily="34" charset="-128"/>
                <a:cs typeface="Courier"/>
                <a:sym typeface="Courier"/>
              </a:rPr>
              <a:t>可能性が高い</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348705357"/>
              </p:ext>
            </p:extLst>
          </p:nvPr>
        </p:nvGraphicFramePr>
        <p:xfrm>
          <a:off x="787790" y="1050352"/>
          <a:ext cx="10504606" cy="2468352"/>
        </p:xfrm>
        <a:graphic>
          <a:graphicData uri="http://schemas.openxmlformats.org/drawingml/2006/table">
            <a:tbl>
              <a:tblPr firstRow="1" firstCol="1" bandRow="1">
                <a:tableStyleId>{5C22544A-7EE6-4342-B048-85BDC9FD1C3A}</a:tableStyleId>
              </a:tblPr>
              <a:tblGrid>
                <a:gridCol w="10504606">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430</Words>
  <Application>Microsoft Office PowerPoint</Application>
  <PresentationFormat>Widescreen</PresentationFormat>
  <Paragraphs>96</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316</cp:revision>
  <cp:lastPrinted>2024-02-20T23:48:17Z</cp:lastPrinted>
  <dcterms:created xsi:type="dcterms:W3CDTF">2021-07-07T23:54:57Z</dcterms:created>
  <dcterms:modified xsi:type="dcterms:W3CDTF">2024-09-23T07:16:12Z</dcterms:modified>
</cp:coreProperties>
</file>