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B1C5D-4377-44FA-9A1A-EC80FAF4C4DF}" v="8" dt="2024-06-06T00:02:03.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FAB1C5D-4377-44FA-9A1A-EC80FAF4C4DF}"/>
    <pc:docChg chg="undo custSel modSld">
      <pc:chgData name="Bess Dunlevy" userId="dd4b9a8537dbe9d0" providerId="LiveId" clId="{5FAB1C5D-4377-44FA-9A1A-EC80FAF4C4DF}" dt="2024-06-06T00:02:03.729" v="103"/>
      <pc:docMkLst>
        <pc:docMk/>
      </pc:docMkLst>
      <pc:sldChg chg="addSp delSp modSp mod">
        <pc:chgData name="Bess Dunlevy" userId="dd4b9a8537dbe9d0" providerId="LiveId" clId="{5FAB1C5D-4377-44FA-9A1A-EC80FAF4C4DF}" dt="2024-06-06T00:02:03.729" v="103"/>
        <pc:sldMkLst>
          <pc:docMk/>
          <pc:sldMk cId="1508588292" sldId="342"/>
        </pc:sldMkLst>
        <pc:spChg chg="mod">
          <ac:chgData name="Bess Dunlevy" userId="dd4b9a8537dbe9d0" providerId="LiveId" clId="{5FAB1C5D-4377-44FA-9A1A-EC80FAF4C4DF}" dt="2024-06-05T23:59:19.038" v="57" actId="1076"/>
          <ac:spMkLst>
            <pc:docMk/>
            <pc:sldMk cId="1508588292" sldId="342"/>
            <ac:spMk id="3" creationId="{1A76DB7C-FE3B-1B81-FE80-5048FEDFD2B4}"/>
          </ac:spMkLst>
        </pc:spChg>
        <pc:spChg chg="add mod">
          <ac:chgData name="Bess Dunlevy" userId="dd4b9a8537dbe9d0" providerId="LiveId" clId="{5FAB1C5D-4377-44FA-9A1A-EC80FAF4C4DF}" dt="2024-06-05T23:59:42.632" v="61" actId="1076"/>
          <ac:spMkLst>
            <pc:docMk/>
            <pc:sldMk cId="1508588292" sldId="342"/>
            <ac:spMk id="6" creationId="{9089BB73-827B-B27D-6B16-FE387637ACC0}"/>
          </ac:spMkLst>
        </pc:spChg>
        <pc:spChg chg="mod">
          <ac:chgData name="Bess Dunlevy" userId="dd4b9a8537dbe9d0" providerId="LiveId" clId="{5FAB1C5D-4377-44FA-9A1A-EC80FAF4C4DF}" dt="2024-06-05T23:58:22.201" v="48" actId="20577"/>
          <ac:spMkLst>
            <pc:docMk/>
            <pc:sldMk cId="1508588292" sldId="342"/>
            <ac:spMk id="33" creationId="{143A449B-AAB7-994A-92CE-8F48E2CA7DF6}"/>
          </ac:spMkLst>
        </pc:spChg>
        <pc:graphicFrameChg chg="add mod modGraphic">
          <ac:chgData name="Bess Dunlevy" userId="dd4b9a8537dbe9d0" providerId="LiveId" clId="{5FAB1C5D-4377-44FA-9A1A-EC80FAF4C4DF}" dt="2024-06-05T23:59:50.682" v="63" actId="14100"/>
          <ac:graphicFrameMkLst>
            <pc:docMk/>
            <pc:sldMk cId="1508588292" sldId="342"/>
            <ac:graphicFrameMk id="5" creationId="{9D67C4F9-B9ED-1907-641C-8994FA946E4F}"/>
          </ac:graphicFrameMkLst>
        </pc:graphicFrameChg>
        <pc:graphicFrameChg chg="del">
          <ac:chgData name="Bess Dunlevy" userId="dd4b9a8537dbe9d0" providerId="LiveId" clId="{5FAB1C5D-4377-44FA-9A1A-EC80FAF4C4DF}" dt="2024-06-05T23:58:48.491" v="52" actId="21"/>
          <ac:graphicFrameMkLst>
            <pc:docMk/>
            <pc:sldMk cId="1508588292" sldId="342"/>
            <ac:graphicFrameMk id="11" creationId="{7A2610DA-5BB8-0728-BDAA-5736C7FDD5FA}"/>
          </ac:graphicFrameMkLst>
        </pc:graphicFrameChg>
        <pc:picChg chg="del">
          <ac:chgData name="Bess Dunlevy" userId="dd4b9a8537dbe9d0" providerId="LiveId" clId="{5FAB1C5D-4377-44FA-9A1A-EC80FAF4C4DF}" dt="2024-06-05T23:58:24.864" v="49" actId="478"/>
          <ac:picMkLst>
            <pc:docMk/>
            <pc:sldMk cId="1508588292" sldId="342"/>
            <ac:picMk id="2" creationId="{2B1FD5C8-2A15-2D02-CB4B-22430253B1E1}"/>
          </ac:picMkLst>
        </pc:picChg>
        <pc:picChg chg="add del mod">
          <ac:chgData name="Bess Dunlevy" userId="dd4b9a8537dbe9d0" providerId="LiveId" clId="{5FAB1C5D-4377-44FA-9A1A-EC80FAF4C4DF}" dt="2024-06-06T00:01:17.307" v="72" actId="478"/>
          <ac:picMkLst>
            <pc:docMk/>
            <pc:sldMk cId="1508588292" sldId="342"/>
            <ac:picMk id="8" creationId="{CC576820-72D8-2284-17CB-E112C7C6821F}"/>
          </ac:picMkLst>
        </pc:picChg>
        <pc:picChg chg="add mod ord">
          <ac:chgData name="Bess Dunlevy" userId="dd4b9a8537dbe9d0" providerId="LiveId" clId="{5FAB1C5D-4377-44FA-9A1A-EC80FAF4C4DF}" dt="2024-06-06T00:02:03.729" v="103"/>
          <ac:picMkLst>
            <pc:docMk/>
            <pc:sldMk cId="1508588292" sldId="342"/>
            <ac:picMk id="10" creationId="{61F45D65-CB4D-1E50-D6DA-930A1B07E768}"/>
          </ac:picMkLst>
        </pc:picChg>
      </pc:sldChg>
      <pc:sldChg chg="addSp delSp modSp mod">
        <pc:chgData name="Bess Dunlevy" userId="dd4b9a8537dbe9d0" providerId="LiveId" clId="{5FAB1C5D-4377-44FA-9A1A-EC80FAF4C4DF}" dt="2024-06-06T00:00:37.071" v="70" actId="255"/>
        <pc:sldMkLst>
          <pc:docMk/>
          <pc:sldMk cId="2096331201" sldId="343"/>
        </pc:sldMkLst>
        <pc:graphicFrameChg chg="add mod modGraphic">
          <ac:chgData name="Bess Dunlevy" userId="dd4b9a8537dbe9d0" providerId="LiveId" clId="{5FAB1C5D-4377-44FA-9A1A-EC80FAF4C4DF}" dt="2024-06-06T00:00:37.071" v="70" actId="255"/>
          <ac:graphicFrameMkLst>
            <pc:docMk/>
            <pc:sldMk cId="2096331201" sldId="343"/>
            <ac:graphicFrameMk id="2" creationId="{00014B60-3D13-9BD7-47CC-111BDDCB0F67}"/>
          </ac:graphicFrameMkLst>
        </pc:graphicFrameChg>
        <pc:graphicFrameChg chg="del">
          <ac:chgData name="Bess Dunlevy" userId="dd4b9a8537dbe9d0" providerId="LiveId" clId="{5FAB1C5D-4377-44FA-9A1A-EC80FAF4C4DF}" dt="2024-06-05T23:59:58.678" v="64" actId="478"/>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jp.smartsheet.com/try-it?trp=775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ベージュ色のテクスチャーの背景">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5 年間の戦略的ビジネス計画テンプレート サンプル</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ja-JP" sz="1200" kern="100">
                <a:solidFill>
                  <a:schemeClr val="tx1">
                    <a:lumMod val="50000"/>
                    <a:lumOff val="50000"/>
                  </a:schemeClr>
                </a:solidFill>
                <a:effectLst/>
                <a:latin typeface="Century Gothic" panose="020B0502020202020204" pitchFamily="34" charset="0"/>
                <a:ea typeface="MS PGothic" panose="020B0600070205080204" pitchFamily="34" charset="-128"/>
                <a:cs typeface="Arial" panose="020B0604020202020204" pitchFamily="34" charset="0"/>
              </a:rPr>
              <a:t>この 5 年間の戦略的ビジネス計画では、業界におけるリーダーシップ、イノベーション、および持続可能性について「Positive Charge」が辿る道筋を定め、財務面の成長、市場ポジショニング、地域社会との関わり、業務面の優位性、戦略的パートナーシップ、および技術革新への対処を目指します。</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134591465"/>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ja-JP" sz="14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ミッション</a:t>
                      </a:r>
                    </a:p>
                    <a:p>
                      <a:pPr marL="159385" marR="0" rtl="0">
                        <a:lnSpc>
                          <a:spcPct val="115000"/>
                        </a:lnSpc>
                        <a:spcBef>
                          <a:spcPts val="0"/>
                        </a:spcBef>
                        <a:spcAft>
                          <a:spcPts val="0"/>
                        </a:spcAft>
                      </a:pPr>
                      <a:r>
                        <a:rPr lang="ja-JP" sz="11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ステートメント</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Positive Charge のミッションは、全世界における持続可能な移動手段への移行を加速させることです。当社は、信頼性と利便性に優れた革新的な電気自動車 (EV) 充電ソリューションと物流サービスを提供し、EV 所有者の体験を向上させます。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当社は持続可能性への取り組みを通じ、インフラストラクチャの継続的な改善と拡張を推進します。これにより、すべての EV 運転者にとっての利便性を向上させるとともに、地球をより清潔でグリーンにすることに貢献します。</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ja-JP" sz="14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ビジョン</a:t>
                      </a:r>
                    </a:p>
                    <a:p>
                      <a:pPr marL="101600" marR="0" rtl="0">
                        <a:lnSpc>
                          <a:spcPct val="115000"/>
                        </a:lnSpc>
                        <a:spcBef>
                          <a:spcPts val="0"/>
                        </a:spcBef>
                        <a:spcAft>
                          <a:spcPts val="600"/>
                        </a:spcAft>
                      </a:pPr>
                      <a:r>
                        <a:rPr lang="ja-JP" sz="11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ステートメント</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当社のビジョンは、EV 充電業界のグローバル リーダーになり、イノベーション、顧客満足度、および環境保全の基準を定めることです。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Positive Charge は 20XX 年までに、技術的に最も高度な最大規模の充電ネットワークを確立し、シームレスで持続可能な移動を世界中で促進することを目指しています。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再生可能エネルギーによる電力を用いた移動手段が当たり前のものになり、場所を問わず誰もが利用できるという将来を、当社は思い描いています。</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sz="2500" b="0" i="0" u="none" strike="noStrike" cap="none" normalizeH="0">
                <a:ln>
                  <a:noFill/>
                </a:ln>
                <a:solidFill>
                  <a:srgbClr val="7F7F7F"/>
                </a:solidFill>
                <a:effectLst/>
                <a:latin typeface="Century Gothic" panose="020B0502020202020204" pitchFamily="34" charset="0"/>
                <a:ea typeface="MS PGothic" panose="020B0600070205080204" pitchFamily="34" charset="-128"/>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sz="1800" b="0" i="0" u="none" strike="noStrike" cap="none" normalizeH="0">
                <a:ln>
                  <a:noFill/>
                </a:ln>
                <a:solidFill>
                  <a:srgbClr val="595959"/>
                </a:solidFill>
                <a:effectLst/>
                <a:latin typeface="Century Gothic" panose="020B0502020202020204" pitchFamily="34" charset="0"/>
                <a:ea typeface="MS PGothic" panose="020B0600070205080204" pitchFamily="34" charset="-128"/>
                <a:cs typeface="Arial" panose="020B0604020202020204" pitchFamily="34" charset="0"/>
              </a:rPr>
              <a:t>5 年間の戦略計画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842831038"/>
              </p:ext>
            </p:extLst>
          </p:nvPr>
        </p:nvGraphicFramePr>
        <p:xfrm>
          <a:off x="144379" y="154005"/>
          <a:ext cx="11932920" cy="6564429"/>
        </p:xfrm>
        <a:graphic>
          <a:graphicData uri="http://schemas.openxmlformats.org/drawingml/2006/table">
            <a:tbl>
              <a:tblPr/>
              <a:tblGrid>
                <a:gridCol w="1600200">
                  <a:extLst>
                    <a:ext uri="{9D8B030D-6E8A-4147-A177-3AD203B41FA5}">
                      <a16:colId xmlns:a16="http://schemas.microsoft.com/office/drawing/2014/main" val="352530803"/>
                    </a:ext>
                  </a:extLst>
                </a:gridCol>
                <a:gridCol w="2066544">
                  <a:extLst>
                    <a:ext uri="{9D8B030D-6E8A-4147-A177-3AD203B41FA5}">
                      <a16:colId xmlns:a16="http://schemas.microsoft.com/office/drawing/2014/main" val="2760962202"/>
                    </a:ext>
                  </a:extLst>
                </a:gridCol>
                <a:gridCol w="2066544">
                  <a:extLst>
                    <a:ext uri="{9D8B030D-6E8A-4147-A177-3AD203B41FA5}">
                      <a16:colId xmlns:a16="http://schemas.microsoft.com/office/drawing/2014/main" val="1517133239"/>
                    </a:ext>
                  </a:extLst>
                </a:gridCol>
                <a:gridCol w="2066544">
                  <a:extLst>
                    <a:ext uri="{9D8B030D-6E8A-4147-A177-3AD203B41FA5}">
                      <a16:colId xmlns:a16="http://schemas.microsoft.com/office/drawing/2014/main" val="3297691526"/>
                    </a:ext>
                  </a:extLst>
                </a:gridCol>
                <a:gridCol w="2066544">
                  <a:extLst>
                    <a:ext uri="{9D8B030D-6E8A-4147-A177-3AD203B41FA5}">
                      <a16:colId xmlns:a16="http://schemas.microsoft.com/office/drawing/2014/main" val="2998321740"/>
                    </a:ext>
                  </a:extLst>
                </a:gridCol>
                <a:gridCol w="2066544">
                  <a:extLst>
                    <a:ext uri="{9D8B030D-6E8A-4147-A177-3AD203B41FA5}">
                      <a16:colId xmlns:a16="http://schemas.microsoft.com/office/drawing/2014/main" val="2570455119"/>
                    </a:ext>
                  </a:extLst>
                </a:gridCol>
              </a:tblGrid>
              <a:tr h="333731">
                <a:tc>
                  <a:txBody>
                    <a:bodyPr/>
                    <a:lstStyle/>
                    <a:p>
                      <a:pPr algn="l" fontAlgn="b"/>
                      <a:endParaRPr lang="en-US" sz="8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ja-JP" sz="800" b="0" i="0" u="none" strike="noStrike" baseline="0" dirty="0">
                          <a:solidFill>
                            <a:srgbClr val="000000"/>
                          </a:solidFill>
                          <a:effectLst/>
                          <a:highlight>
                            <a:srgbClr val="DFE250"/>
                          </a:highlight>
                          <a:latin typeface="Century Gothic" panose="020B0502020202020204" pitchFamily="34" charset="0"/>
                          <a:ea typeface="MS PGothic" panose="020B0600070205080204" pitchFamily="34" charset="-128"/>
                        </a:rPr>
                        <a:t>1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2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3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4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5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財務</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基盤の確立:</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充電ネットワークを 15% 拡大し、5 億円の収益を達成する。テクノロジーのアップグレードと拡張のために 2 億円の資金を確保する。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成長と拡大:</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需要の高い都市部に焦点を当て、収益を 20% 増加させる。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確立と収益性:</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戦略的パートナーシップとサービスの多様化により、15 億円の収益を実現</a:t>
                      </a:r>
                      <a:br>
                        <a:rPr lang="en-US" altLang="ja-JP" sz="800" b="0" i="0" u="none" strike="noStrike" baseline="0" dirty="0">
                          <a:solidFill>
                            <a:srgbClr val="000000"/>
                          </a:solidFill>
                          <a:effectLst/>
                          <a:latin typeface="Century Gothic" panose="020B0502020202020204" pitchFamily="34" charset="0"/>
                          <a:ea typeface="MS PGothic" panose="020B0600070205080204" pitchFamily="34" charset="-128"/>
                        </a:rPr>
                      </a:b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市場リーダーシップ:</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革新的な充電ソリューションを導入することで、25 億円の収益を達成する。ヨーロッパとアジアにおけるパイロット プロジェクトを手始めに、国際的に拡大する。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持続可能性とイノベーション:</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持続可能な慣行と再生可能エネルギーの統合をリードすることで、35 億円以上の収益を達成する。次世代 EV 充電テクノロジーの研究開発に利益の 10% を投資する。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マーケティング</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ブランド認知度:</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包括的なデジタル マーケティング キャンペーンを開始して、ブランドの認知度を高める。EV メーカーとのパートナーシップを確立し、共同マーケティングの機会を得る。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効率性の改善を通じて、業務コストを 5% 削減する。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業務とコスト管理を最適化することで、15% の利益率を達成する。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拡大と多様化: </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地元の消費者を対象としたマーケティング戦略により、新規市場に参入する。</a:t>
                      </a:r>
                      <a:br>
                        <a:rPr lang="en-US" sz="800" b="0" i="0" u="none" strike="noStrike" baseline="0">
                          <a:solidFill>
                            <a:srgbClr val="000000"/>
                          </a:solidFill>
                          <a:effectLst/>
                          <a:latin typeface="Century Gothic" panose="020B0502020202020204" pitchFamily="34" charset="0"/>
                          <a:ea typeface="MS PGothic" panose="020B0600070205080204" pitchFamily="34" charset="-128"/>
                        </a:rPr>
                      </a:br>
                      <a:r>
                        <a:rPr lang="ja-JP" sz="800" b="0" i="0" u="none" strike="noStrike" baseline="0">
                          <a:solidFill>
                            <a:srgbClr val="000000"/>
                          </a:solidFill>
                          <a:effectLst/>
                          <a:latin typeface="Century Gothic" panose="020B0502020202020204" pitchFamily="34" charset="0"/>
                          <a:ea typeface="MS PGothic" panose="020B0600070205080204" pitchFamily="34" charset="-128"/>
                        </a:rPr>
                        <a:t>物流会社に焦点を当ててマーケティング活動を多様化し、B2B セグメントを包含する。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ブランド リーダーシップ</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業界のカンファレンスや出版物を通じて、Positive Charge を EV 充電イノベーションのソート リーダーとして位置づける。持続可能性に関する取り組みや顧客の成功事例を強調することで、ブランド ロイヤルティを強化する。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地域社会との関わり</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関係構築</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地方自治体や地域社会の組織と協力し、EV インフラストラクチャ プロジェクトを推進する。地域の環境イベントや持続可能性イベントを後援する。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市場への浸透:</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頻繁に利用するユーザー向けにロイヤルティ プログラムとインセンティブを導入する。潜在顧客の知識を強化して引き付けるために、EV の認知度向上と持続可能性をテーマとしたイベントを開催する。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顧客エンゲージメント</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ソーシャル メディアや顧客のフィードバックを活用して、ユーザー エクスペリエンスを向上させる。紹介プログラムを実施して顧客基盤を拡大する。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影響の拡大: 環境面の影響に関するより広範囲なプロジェクトに向けて、非営利団体と提携する。地域社会が主導する充電ステーションのアート プロジェクトを通じて、関わりを深める。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レガシーとリーダーシップ: </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再生可能エネルギーと持続可能性に対する地域社会の取り組みをリードし、業界基準を定める。</a:t>
                      </a:r>
                      <a:br>
                        <a:rPr lang="en-US" sz="800" b="0" i="0" u="none" strike="noStrike" baseline="0">
                          <a:solidFill>
                            <a:srgbClr val="000000"/>
                          </a:solidFill>
                          <a:effectLst/>
                          <a:latin typeface="Century Gothic" panose="020B0502020202020204" pitchFamily="34" charset="0"/>
                          <a:ea typeface="MS PGothic" panose="020B0600070205080204" pitchFamily="34" charset="-128"/>
                        </a:rPr>
                      </a:br>
                      <a:r>
                        <a:rPr lang="ja-JP" sz="800" b="0" i="0" u="none" strike="noStrike" baseline="0">
                          <a:solidFill>
                            <a:srgbClr val="000000"/>
                          </a:solidFill>
                          <a:effectLst/>
                          <a:latin typeface="Century Gothic" panose="020B0502020202020204" pitchFamily="34" charset="0"/>
                          <a:ea typeface="MS PGothic" panose="020B0600070205080204" pitchFamily="34" charset="-128"/>
                        </a:rPr>
                        <a:t>教育とイノベーションを目的とした Positive Charge コミュニティ センターを大都市に設立する。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業務</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インフラストラクチャの開発</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主要な戦略的エリアに 200 か所の新規充電ステーションを展開する。最先端のメンテナンスおよび監視システムを導入して信頼性を高める。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地域社会向けプログラム</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EV および環境面の持続可能性に関する教育プログラムを、学校や地域社会で実施する。地元企業向けに、EV 充電機器を設置するための補助金プログラムを開始する。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フィードバックと適応</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地域有識者委員会を設立して、充電ステーションの場所やサービスについてのフィードバックを収集する。地域社会で提案された改善策や利便性向上のための機能を導入する。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影響の拡大</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環境面の影響に関するより広範囲なプロジェクトに向けて、非営利団体と提携する。地域社会が主導する充電ステーションのアート プロジェクトを通じて、関わりを深める。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a:solidFill>
                            <a:srgbClr val="000000"/>
                          </a:solidFill>
                          <a:effectLst/>
                          <a:latin typeface="Century Gothic" panose="020B0502020202020204" pitchFamily="34" charset="0"/>
                          <a:ea typeface="MS PGothic" panose="020B0600070205080204" pitchFamily="34" charset="-128"/>
                        </a:rPr>
                        <a:t>将来を見据えた業務: AI 駆動型の分析機能と IoT の統合により、最大限の業務効率を達成する。持続可能性の目標に沿って、すべての業務において再生可能エネルギーのみを使用する。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戦略的パートナーシップ</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基盤と連携:</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EV メーカーや地元企業とのパートナーシップを確立し、充電ステーションの利便性を高める。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拡大とシナジー:</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パートナーシップの効果と戦略的連携に関する年次レビューを実施し、新規市場および新規テクノロジーへの拡大を図るとともに、サービスの提供と市場での存在感を強化する。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技術開発</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研究開発:</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研究開発への投資を通じ、より高速な充電テクノロジーとより優れたユーザー インターフェイス設計を実現する。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導入とイノベーション: </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顧客の利便性と環境面の持続可能性に焦点を当てた新規テクノロジーおよび機能を展開し、Positive Charge が EV 充電業界の技術的進歩を先取りできるようにする。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935046008"/>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1038</TotalTime>
  <Words>1302</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42</cp:revision>
  <dcterms:created xsi:type="dcterms:W3CDTF">2022-05-22T18:55:25Z</dcterms:created>
  <dcterms:modified xsi:type="dcterms:W3CDTF">2024-09-17T01:44:37Z</dcterms:modified>
</cp:coreProperties>
</file>