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342" r:id="rId2"/>
    <p:sldId id="354" r:id="rId3"/>
    <p:sldId id="353" r:id="rId4"/>
    <p:sldId id="355"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3A"/>
    <a:srgbClr val="EBD9B6"/>
    <a:srgbClr val="DCF8EB"/>
    <a:srgbClr val="CBD6B5"/>
    <a:srgbClr val="9CA58C"/>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93" autoAdjust="0"/>
    <p:restoredTop sz="86447"/>
  </p:normalViewPr>
  <p:slideViewPr>
    <p:cSldViewPr snapToGrid="0" snapToObjects="1">
      <p:cViewPr varScale="1">
        <p:scale>
          <a:sx n="108" d="100"/>
          <a:sy n="108" d="100"/>
        </p:scale>
        <p:origin x="582" y="102"/>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ECF376AE-79A0-4AD5-B9AB-7777AA58ABF2}"/>
    <pc:docChg chg="modSld">
      <pc:chgData name="Bess Dunlevy" userId="dd4b9a8537dbe9d0" providerId="LiveId" clId="{ECF376AE-79A0-4AD5-B9AB-7777AA58ABF2}" dt="2024-05-11T21:58:53.326" v="2" actId="1076"/>
      <pc:docMkLst>
        <pc:docMk/>
      </pc:docMkLst>
      <pc:sldChg chg="modSp mod">
        <pc:chgData name="Bess Dunlevy" userId="dd4b9a8537dbe9d0" providerId="LiveId" clId="{ECF376AE-79A0-4AD5-B9AB-7777AA58ABF2}" dt="2024-05-11T21:58:53.326" v="2" actId="1076"/>
        <pc:sldMkLst>
          <pc:docMk/>
          <pc:sldMk cId="1508588292" sldId="342"/>
        </pc:sldMkLst>
        <pc:picChg chg="mod">
          <ac:chgData name="Bess Dunlevy" userId="dd4b9a8537dbe9d0" providerId="LiveId" clId="{ECF376AE-79A0-4AD5-B9AB-7777AA58ABF2}" dt="2024-05-11T21:58:53.326" v="2" actId="1076"/>
          <ac:picMkLst>
            <pc:docMk/>
            <pc:sldMk cId="1508588292" sldId="342"/>
            <ac:picMk id="4" creationId="{4AEB8225-3AA8-AF48-AD51-3F5F53316D6B}"/>
          </ac:picMkLst>
        </pc:picChg>
      </pc:sldChg>
    </pc:docChg>
  </pc:docChgLst>
  <pc:docChgLst>
    <pc:chgData name="Bess Dunlevy" userId="dd4b9a8537dbe9d0" providerId="LiveId" clId="{83AAC2F8-3389-4D0E-9575-9D71DC7A03F0}"/>
    <pc:docChg chg="modSld">
      <pc:chgData name="Bess Dunlevy" userId="dd4b9a8537dbe9d0" providerId="LiveId" clId="{83AAC2F8-3389-4D0E-9575-9D71DC7A03F0}" dt="2024-05-28T22:23:38.203" v="10" actId="20577"/>
      <pc:docMkLst>
        <pc:docMk/>
      </pc:docMkLst>
      <pc:sldChg chg="modSp mod">
        <pc:chgData name="Bess Dunlevy" userId="dd4b9a8537dbe9d0" providerId="LiveId" clId="{83AAC2F8-3389-4D0E-9575-9D71DC7A03F0}" dt="2024-05-28T22:23:38.203" v="10" actId="20577"/>
        <pc:sldMkLst>
          <pc:docMk/>
          <pc:sldMk cId="1508588292" sldId="342"/>
        </pc:sldMkLst>
        <pc:spChg chg="mod">
          <ac:chgData name="Bess Dunlevy" userId="dd4b9a8537dbe9d0" providerId="LiveId" clId="{83AAC2F8-3389-4D0E-9575-9D71DC7A03F0}" dt="2024-05-28T22:23:38.203" v="10" actId="20577"/>
          <ac:spMkLst>
            <pc:docMk/>
            <pc:sldMk cId="1508588292" sldId="342"/>
            <ac:spMk id="33" creationId="{143A449B-AAB7-994A-92CE-8F48E2CA7D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219958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p.smartsheet.com/try-it?trp=77565"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抽象的な白い幾何学模様のテクスチャー">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9034088" y="317165"/>
            <a:ext cx="3002763" cy="597234"/>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pPr rtl="0"/>
            <a:r>
              <a:rPr lang="ja-JP" sz="2400" b="1">
                <a:solidFill>
                  <a:schemeClr val="tx1">
                    <a:lumMod val="65000"/>
                    <a:lumOff val="35000"/>
                  </a:schemeClr>
                </a:solidFill>
                <a:latin typeface="Century Gothic" panose="020B0502020202020204" pitchFamily="34" charset="0"/>
                <a:ea typeface="MS PGothic" panose="020B0600070205080204" pitchFamily="34" charset="-128"/>
              </a:rPr>
              <a:t>3 年間の戦略計画テンプレート</a:t>
            </a:r>
          </a:p>
        </p:txBody>
      </p:sp>
      <p:pic>
        <p:nvPicPr>
          <p:cNvPr id="3" name="Picture 2" descr="テーブル上のカレンダー">
            <a:extLst>
              <a:ext uri="{FF2B5EF4-FFF2-40B4-BE49-F238E27FC236}">
                <a16:creationId xmlns:a16="http://schemas.microsoft.com/office/drawing/2014/main" id="{5E15A9EE-FB53-7832-1949-EE26792053B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096116" y="1578541"/>
            <a:ext cx="7924387" cy="5281635"/>
          </a:xfrm>
          <a:prstGeom prst="rect">
            <a:avLst/>
          </a:prstGeom>
        </p:spPr>
      </p:pic>
      <p:sp>
        <p:nvSpPr>
          <p:cNvPr id="5" name="Rectangle 4">
            <a:extLst>
              <a:ext uri="{FF2B5EF4-FFF2-40B4-BE49-F238E27FC236}">
                <a16:creationId xmlns:a16="http://schemas.microsoft.com/office/drawing/2014/main" id="{D2ECF0E4-C966-EF02-E12C-477D4F5FE3D5}"/>
              </a:ext>
            </a:extLst>
          </p:cNvPr>
          <p:cNvSpPr/>
          <p:nvPr/>
        </p:nvSpPr>
        <p:spPr>
          <a:xfrm>
            <a:off x="0" y="1578542"/>
            <a:ext cx="796670" cy="527945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 name="Rectangle 5">
            <a:extLst>
              <a:ext uri="{FF2B5EF4-FFF2-40B4-BE49-F238E27FC236}">
                <a16:creationId xmlns:a16="http://schemas.microsoft.com/office/drawing/2014/main" id="{76D988E1-2E56-9228-9C1F-9FB9F4A64D40}"/>
              </a:ext>
            </a:extLst>
          </p:cNvPr>
          <p:cNvSpPr/>
          <p:nvPr/>
        </p:nvSpPr>
        <p:spPr>
          <a:xfrm>
            <a:off x="887165" y="1578542"/>
            <a:ext cx="408235" cy="52794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 name="Rectangle 6">
            <a:extLst>
              <a:ext uri="{FF2B5EF4-FFF2-40B4-BE49-F238E27FC236}">
                <a16:creationId xmlns:a16="http://schemas.microsoft.com/office/drawing/2014/main" id="{8C256EF7-1E66-F463-68C8-BE60D747BAA9}"/>
              </a:ext>
            </a:extLst>
          </p:cNvPr>
          <p:cNvSpPr/>
          <p:nvPr/>
        </p:nvSpPr>
        <p:spPr>
          <a:xfrm>
            <a:off x="1385895" y="1578542"/>
            <a:ext cx="195255" cy="52794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8" name="Rectangle 7">
            <a:extLst>
              <a:ext uri="{FF2B5EF4-FFF2-40B4-BE49-F238E27FC236}">
                <a16:creationId xmlns:a16="http://schemas.microsoft.com/office/drawing/2014/main" id="{6C56E45F-13C1-FD3E-6B6B-E2D92CB5C0A1}"/>
              </a:ext>
            </a:extLst>
          </p:cNvPr>
          <p:cNvSpPr/>
          <p:nvPr/>
        </p:nvSpPr>
        <p:spPr>
          <a:xfrm>
            <a:off x="10535470" y="1578541"/>
            <a:ext cx="195255" cy="52794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9" name="Rectangle 8">
            <a:extLst>
              <a:ext uri="{FF2B5EF4-FFF2-40B4-BE49-F238E27FC236}">
                <a16:creationId xmlns:a16="http://schemas.microsoft.com/office/drawing/2014/main" id="{BF729B99-6B89-C335-F64C-0C7535B50BF7}"/>
              </a:ext>
            </a:extLst>
          </p:cNvPr>
          <p:cNvSpPr/>
          <p:nvPr/>
        </p:nvSpPr>
        <p:spPr>
          <a:xfrm>
            <a:off x="10862586" y="1578539"/>
            <a:ext cx="408235" cy="52794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0" name="Rectangle 9">
            <a:extLst>
              <a:ext uri="{FF2B5EF4-FFF2-40B4-BE49-F238E27FC236}">
                <a16:creationId xmlns:a16="http://schemas.microsoft.com/office/drawing/2014/main" id="{1C39B010-97E8-76B5-BB05-25959A2238B3}"/>
              </a:ext>
            </a:extLst>
          </p:cNvPr>
          <p:cNvSpPr/>
          <p:nvPr/>
        </p:nvSpPr>
        <p:spPr>
          <a:xfrm>
            <a:off x="11395330" y="1578538"/>
            <a:ext cx="796670" cy="527945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0E571B-1486-18D6-2E49-B3EC9522ABD5}"/>
              </a:ext>
            </a:extLst>
          </p:cNvPr>
          <p:cNvSpPr txBox="1"/>
          <p:nvPr/>
        </p:nvSpPr>
        <p:spPr>
          <a:xfrm>
            <a:off x="6859702" y="5383211"/>
            <a:ext cx="5157682" cy="646331"/>
          </a:xfrm>
          <a:prstGeom prst="rect">
            <a:avLst/>
          </a:prstGeom>
          <a:noFill/>
        </p:spPr>
        <p:txBody>
          <a:bodyPr wrap="square">
            <a:spAutoFit/>
          </a:bodyPr>
          <a:lstStyle/>
          <a:p>
            <a:pPr rtl="0">
              <a:spcBef>
                <a:spcPts val="0"/>
              </a:spcBef>
              <a:spcAft>
                <a:spcPts val="0"/>
              </a:spcAft>
            </a:pPr>
            <a:r>
              <a:rPr lang="ja-JP" sz="1200" b="1"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レビューと修正を行う</a:t>
            </a:r>
          </a:p>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戦略計画スライドをチームで定期的にレビューします。戦略の進化、あるいは新しい機会や課題の発生に応じて、戦略を更新してください。</a:t>
            </a:r>
          </a:p>
        </p:txBody>
      </p:sp>
      <p:sp>
        <p:nvSpPr>
          <p:cNvPr id="4" name="Rectangle 3">
            <a:extLst>
              <a:ext uri="{FF2B5EF4-FFF2-40B4-BE49-F238E27FC236}">
                <a16:creationId xmlns:a16="http://schemas.microsoft.com/office/drawing/2014/main" id="{EFEF0EEE-83CB-7CA6-6137-10A422404101}"/>
              </a:ext>
            </a:extLst>
          </p:cNvPr>
          <p:cNvSpPr/>
          <p:nvPr/>
        </p:nvSpPr>
        <p:spPr>
          <a:xfrm>
            <a:off x="0" y="0"/>
            <a:ext cx="79667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 name="Rectangle 4">
            <a:extLst>
              <a:ext uri="{FF2B5EF4-FFF2-40B4-BE49-F238E27FC236}">
                <a16:creationId xmlns:a16="http://schemas.microsoft.com/office/drawing/2014/main" id="{2FA19F10-19AB-DEE4-4ADE-75E3B6AA41E8}"/>
              </a:ext>
            </a:extLst>
          </p:cNvPr>
          <p:cNvSpPr/>
          <p:nvPr/>
        </p:nvSpPr>
        <p:spPr>
          <a:xfrm>
            <a:off x="887165" y="0"/>
            <a:ext cx="408235"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 name="Rectangle 5">
            <a:extLst>
              <a:ext uri="{FF2B5EF4-FFF2-40B4-BE49-F238E27FC236}">
                <a16:creationId xmlns:a16="http://schemas.microsoft.com/office/drawing/2014/main" id="{DE1D09D7-C505-3F3E-DBBC-6C144B4CAA11}"/>
              </a:ext>
            </a:extLst>
          </p:cNvPr>
          <p:cNvSpPr/>
          <p:nvPr/>
        </p:nvSpPr>
        <p:spPr>
          <a:xfrm>
            <a:off x="1385895" y="0"/>
            <a:ext cx="195255" cy="685799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 name="TextBox 6">
            <a:extLst>
              <a:ext uri="{FF2B5EF4-FFF2-40B4-BE49-F238E27FC236}">
                <a16:creationId xmlns:a16="http://schemas.microsoft.com/office/drawing/2014/main" id="{CB4B2C2A-63C9-0CEC-31F8-85A6E9613594}"/>
              </a:ext>
            </a:extLst>
          </p:cNvPr>
          <p:cNvSpPr txBox="1"/>
          <p:nvPr/>
        </p:nvSpPr>
        <p:spPr>
          <a:xfrm>
            <a:off x="1671645" y="175158"/>
            <a:ext cx="7129051" cy="523220"/>
          </a:xfrm>
          <a:prstGeom prst="rect">
            <a:avLst/>
          </a:prstGeom>
          <a:noFill/>
        </p:spPr>
        <p:txBody>
          <a:bodyPr wrap="square" rtlCol="0">
            <a:spAutoFit/>
          </a:bodyPr>
          <a:lstStyle/>
          <a:p>
            <a:pPr rtl="0"/>
            <a:r>
              <a:rPr lang="ja-JP" sz="2800" dirty="0">
                <a:solidFill>
                  <a:schemeClr val="tx1">
                    <a:lumMod val="65000"/>
                    <a:lumOff val="35000"/>
                  </a:schemeClr>
                </a:solidFill>
                <a:latin typeface="Century Gothic" panose="020B0502020202020204" pitchFamily="34" charset="0"/>
                <a:ea typeface="MS PGothic" panose="020B0600070205080204" pitchFamily="34" charset="-128"/>
              </a:rPr>
              <a:t>このテンプレートの使用方法</a:t>
            </a:r>
          </a:p>
        </p:txBody>
      </p:sp>
      <p:sp>
        <p:nvSpPr>
          <p:cNvPr id="8" name="TextBox 7">
            <a:extLst>
              <a:ext uri="{FF2B5EF4-FFF2-40B4-BE49-F238E27FC236}">
                <a16:creationId xmlns:a16="http://schemas.microsoft.com/office/drawing/2014/main" id="{78955FA4-69CF-7D7F-C501-EB8F3FF87DC4}"/>
              </a:ext>
            </a:extLst>
          </p:cNvPr>
          <p:cNvSpPr txBox="1"/>
          <p:nvPr/>
        </p:nvSpPr>
        <p:spPr>
          <a:xfrm>
            <a:off x="1671645" y="999664"/>
            <a:ext cx="452486" cy="523220"/>
          </a:xfrm>
          <a:prstGeom prst="rect">
            <a:avLst/>
          </a:prstGeom>
          <a:noFill/>
        </p:spPr>
        <p:txBody>
          <a:bodyPr wrap="square" rtlCol="0">
            <a:spAutoFit/>
          </a:bodyPr>
          <a:lstStyle/>
          <a:p>
            <a:pPr algn="ctr" rtl="0"/>
            <a:r>
              <a:rPr lang="ja-JP" sz="2800" b="1">
                <a:solidFill>
                  <a:schemeClr val="tx1">
                    <a:lumMod val="65000"/>
                    <a:lumOff val="35000"/>
                  </a:schemeClr>
                </a:solidFill>
                <a:latin typeface="Century Gothic" panose="020B0502020202020204" pitchFamily="34" charset="0"/>
                <a:ea typeface="MS PGothic" panose="020B0600070205080204" pitchFamily="34" charset="-128"/>
              </a:rPr>
              <a:t>1</a:t>
            </a:r>
          </a:p>
        </p:txBody>
      </p:sp>
      <p:sp>
        <p:nvSpPr>
          <p:cNvPr id="10" name="TextBox 9">
            <a:extLst>
              <a:ext uri="{FF2B5EF4-FFF2-40B4-BE49-F238E27FC236}">
                <a16:creationId xmlns:a16="http://schemas.microsoft.com/office/drawing/2014/main" id="{7ADEBA28-F39B-4885-1E90-180B7097EE76}"/>
              </a:ext>
            </a:extLst>
          </p:cNvPr>
          <p:cNvSpPr txBox="1"/>
          <p:nvPr/>
        </p:nvSpPr>
        <p:spPr>
          <a:xfrm>
            <a:off x="1671645" y="2184451"/>
            <a:ext cx="452486" cy="523220"/>
          </a:xfrm>
          <a:prstGeom prst="rect">
            <a:avLst/>
          </a:prstGeom>
          <a:noFill/>
        </p:spPr>
        <p:txBody>
          <a:bodyPr wrap="square" rtlCol="0">
            <a:spAutoFit/>
          </a:bodyPr>
          <a:lstStyle/>
          <a:p>
            <a:pPr algn="ctr" rtl="0"/>
            <a:r>
              <a:rPr lang="ja-JP" sz="2800" b="1">
                <a:solidFill>
                  <a:schemeClr val="tx1">
                    <a:lumMod val="65000"/>
                    <a:lumOff val="35000"/>
                  </a:schemeClr>
                </a:solidFill>
                <a:latin typeface="Century Gothic" panose="020B0502020202020204" pitchFamily="34" charset="0"/>
                <a:ea typeface="MS PGothic" panose="020B0600070205080204" pitchFamily="34" charset="-128"/>
              </a:rPr>
              <a:t>2</a:t>
            </a:r>
          </a:p>
        </p:txBody>
      </p:sp>
      <p:sp>
        <p:nvSpPr>
          <p:cNvPr id="12" name="TextBox 11">
            <a:extLst>
              <a:ext uri="{FF2B5EF4-FFF2-40B4-BE49-F238E27FC236}">
                <a16:creationId xmlns:a16="http://schemas.microsoft.com/office/drawing/2014/main" id="{E12E9D89-6E6C-1638-B28D-ABF87F004C88}"/>
              </a:ext>
            </a:extLst>
          </p:cNvPr>
          <p:cNvSpPr txBox="1"/>
          <p:nvPr/>
        </p:nvSpPr>
        <p:spPr>
          <a:xfrm>
            <a:off x="1671645" y="3623100"/>
            <a:ext cx="452486" cy="523220"/>
          </a:xfrm>
          <a:prstGeom prst="rect">
            <a:avLst/>
          </a:prstGeom>
          <a:noFill/>
        </p:spPr>
        <p:txBody>
          <a:bodyPr wrap="square" rtlCol="0">
            <a:spAutoFit/>
          </a:bodyPr>
          <a:lstStyle/>
          <a:p>
            <a:pPr algn="ctr" rtl="0"/>
            <a:r>
              <a:rPr lang="ja-JP" sz="2800" b="1">
                <a:solidFill>
                  <a:schemeClr val="tx1">
                    <a:lumMod val="65000"/>
                    <a:lumOff val="35000"/>
                  </a:schemeClr>
                </a:solidFill>
                <a:latin typeface="Century Gothic" panose="020B0502020202020204" pitchFamily="34" charset="0"/>
                <a:ea typeface="MS PGothic" panose="020B0600070205080204" pitchFamily="34" charset="-128"/>
              </a:rPr>
              <a:t>3</a:t>
            </a:r>
          </a:p>
        </p:txBody>
      </p:sp>
      <p:sp>
        <p:nvSpPr>
          <p:cNvPr id="14" name="TextBox 13">
            <a:extLst>
              <a:ext uri="{FF2B5EF4-FFF2-40B4-BE49-F238E27FC236}">
                <a16:creationId xmlns:a16="http://schemas.microsoft.com/office/drawing/2014/main" id="{1979848F-1ACC-9A81-A5E2-A7854640155E}"/>
              </a:ext>
            </a:extLst>
          </p:cNvPr>
          <p:cNvSpPr txBox="1"/>
          <p:nvPr/>
        </p:nvSpPr>
        <p:spPr>
          <a:xfrm>
            <a:off x="1671645" y="4734584"/>
            <a:ext cx="452486" cy="523220"/>
          </a:xfrm>
          <a:prstGeom prst="rect">
            <a:avLst/>
          </a:prstGeom>
          <a:noFill/>
        </p:spPr>
        <p:txBody>
          <a:bodyPr wrap="square" rtlCol="0">
            <a:spAutoFit/>
          </a:bodyPr>
          <a:lstStyle/>
          <a:p>
            <a:pPr algn="ctr" rtl="0"/>
            <a:r>
              <a:rPr lang="ja-JP" sz="2800" b="1">
                <a:solidFill>
                  <a:schemeClr val="tx1">
                    <a:lumMod val="65000"/>
                    <a:lumOff val="35000"/>
                  </a:schemeClr>
                </a:solidFill>
                <a:latin typeface="Century Gothic" panose="020B0502020202020204" pitchFamily="34" charset="0"/>
                <a:ea typeface="MS PGothic" panose="020B0600070205080204" pitchFamily="34" charset="-128"/>
              </a:rPr>
              <a:t>4</a:t>
            </a:r>
          </a:p>
        </p:txBody>
      </p:sp>
      <p:sp>
        <p:nvSpPr>
          <p:cNvPr id="16" name="TextBox 15">
            <a:extLst>
              <a:ext uri="{FF2B5EF4-FFF2-40B4-BE49-F238E27FC236}">
                <a16:creationId xmlns:a16="http://schemas.microsoft.com/office/drawing/2014/main" id="{0C4EF113-9C74-CD55-BEFB-09D50AE6C50B}"/>
              </a:ext>
            </a:extLst>
          </p:cNvPr>
          <p:cNvSpPr txBox="1"/>
          <p:nvPr/>
        </p:nvSpPr>
        <p:spPr>
          <a:xfrm>
            <a:off x="5975282" y="1010811"/>
            <a:ext cx="452486" cy="523220"/>
          </a:xfrm>
          <a:prstGeom prst="rect">
            <a:avLst/>
          </a:prstGeom>
          <a:noFill/>
        </p:spPr>
        <p:txBody>
          <a:bodyPr wrap="square" rtlCol="0">
            <a:spAutoFit/>
          </a:bodyPr>
          <a:lstStyle/>
          <a:p>
            <a:pPr algn="ctr" rtl="0"/>
            <a:r>
              <a:rPr lang="ja-JP" sz="2800" b="1">
                <a:solidFill>
                  <a:schemeClr val="tx1">
                    <a:lumMod val="65000"/>
                    <a:lumOff val="35000"/>
                  </a:schemeClr>
                </a:solidFill>
                <a:latin typeface="Century Gothic" panose="020B0502020202020204" pitchFamily="34" charset="0"/>
                <a:ea typeface="MS PGothic" panose="020B0600070205080204" pitchFamily="34" charset="-128"/>
              </a:rPr>
              <a:t>5</a:t>
            </a:r>
          </a:p>
        </p:txBody>
      </p:sp>
      <p:sp>
        <p:nvSpPr>
          <p:cNvPr id="18" name="TextBox 17">
            <a:extLst>
              <a:ext uri="{FF2B5EF4-FFF2-40B4-BE49-F238E27FC236}">
                <a16:creationId xmlns:a16="http://schemas.microsoft.com/office/drawing/2014/main" id="{4970FCA3-20A3-1E50-F692-8D3CCBBADCF0}"/>
              </a:ext>
            </a:extLst>
          </p:cNvPr>
          <p:cNvSpPr txBox="1"/>
          <p:nvPr/>
        </p:nvSpPr>
        <p:spPr>
          <a:xfrm>
            <a:off x="5872498" y="2493697"/>
            <a:ext cx="730660" cy="523220"/>
          </a:xfrm>
          <a:prstGeom prst="rect">
            <a:avLst/>
          </a:prstGeom>
          <a:noFill/>
        </p:spPr>
        <p:txBody>
          <a:bodyPr wrap="square" rtlCol="0">
            <a:spAutoFit/>
          </a:bodyPr>
          <a:lstStyle/>
          <a:p>
            <a:pPr algn="ctr" rtl="0"/>
            <a:r>
              <a:rPr lang="ja-JP" sz="2800" b="1">
                <a:solidFill>
                  <a:schemeClr val="tx1">
                    <a:lumMod val="65000"/>
                    <a:lumOff val="35000"/>
                  </a:schemeClr>
                </a:solidFill>
                <a:latin typeface="Century Gothic" panose="020B0502020202020204" pitchFamily="34" charset="0"/>
                <a:ea typeface="MS PGothic" panose="020B0600070205080204" pitchFamily="34" charset="-128"/>
              </a:rPr>
              <a:t>6</a:t>
            </a:r>
          </a:p>
        </p:txBody>
      </p:sp>
      <p:sp>
        <p:nvSpPr>
          <p:cNvPr id="20" name="TextBox 19">
            <a:extLst>
              <a:ext uri="{FF2B5EF4-FFF2-40B4-BE49-F238E27FC236}">
                <a16:creationId xmlns:a16="http://schemas.microsoft.com/office/drawing/2014/main" id="{22E03439-84B7-20FA-037C-CDAF28542F14}"/>
              </a:ext>
            </a:extLst>
          </p:cNvPr>
          <p:cNvSpPr txBox="1"/>
          <p:nvPr/>
        </p:nvSpPr>
        <p:spPr>
          <a:xfrm>
            <a:off x="5987139" y="3955908"/>
            <a:ext cx="616019" cy="523220"/>
          </a:xfrm>
          <a:prstGeom prst="rect">
            <a:avLst/>
          </a:prstGeom>
          <a:noFill/>
        </p:spPr>
        <p:txBody>
          <a:bodyPr wrap="square" rtlCol="0">
            <a:spAutoFit/>
          </a:bodyPr>
          <a:lstStyle/>
          <a:p>
            <a:pPr algn="ctr" rtl="0"/>
            <a:r>
              <a:rPr lang="ja-JP" sz="2800" b="1">
                <a:solidFill>
                  <a:schemeClr val="tx1">
                    <a:lumMod val="65000"/>
                    <a:lumOff val="35000"/>
                  </a:schemeClr>
                </a:solidFill>
                <a:latin typeface="Century Gothic" panose="020B0502020202020204" pitchFamily="34" charset="0"/>
                <a:ea typeface="MS PGothic" panose="020B0600070205080204" pitchFamily="34" charset="-128"/>
              </a:rPr>
              <a:t>7</a:t>
            </a:r>
          </a:p>
        </p:txBody>
      </p:sp>
      <p:sp>
        <p:nvSpPr>
          <p:cNvPr id="21" name="TextBox 20">
            <a:extLst>
              <a:ext uri="{FF2B5EF4-FFF2-40B4-BE49-F238E27FC236}">
                <a16:creationId xmlns:a16="http://schemas.microsoft.com/office/drawing/2014/main" id="{A9C7D993-9D79-C35F-2114-EE4444460AEA}"/>
              </a:ext>
            </a:extLst>
          </p:cNvPr>
          <p:cNvSpPr txBox="1"/>
          <p:nvPr/>
        </p:nvSpPr>
        <p:spPr>
          <a:xfrm>
            <a:off x="5984318" y="5383211"/>
            <a:ext cx="616019" cy="523220"/>
          </a:xfrm>
          <a:prstGeom prst="rect">
            <a:avLst/>
          </a:prstGeom>
          <a:noFill/>
        </p:spPr>
        <p:txBody>
          <a:bodyPr wrap="square" rtlCol="0">
            <a:spAutoFit/>
          </a:bodyPr>
          <a:lstStyle/>
          <a:p>
            <a:pPr algn="ctr" rtl="0"/>
            <a:r>
              <a:rPr lang="ja-JP" sz="2800" b="1">
                <a:solidFill>
                  <a:schemeClr val="tx1">
                    <a:lumMod val="65000"/>
                    <a:lumOff val="35000"/>
                  </a:schemeClr>
                </a:solidFill>
                <a:latin typeface="Century Gothic" panose="020B0502020202020204" pitchFamily="34" charset="0"/>
                <a:ea typeface="MS PGothic" panose="020B0600070205080204" pitchFamily="34" charset="-128"/>
              </a:rPr>
              <a:t>8</a:t>
            </a:r>
          </a:p>
        </p:txBody>
      </p:sp>
      <p:sp>
        <p:nvSpPr>
          <p:cNvPr id="24" name="TextBox 23">
            <a:extLst>
              <a:ext uri="{FF2B5EF4-FFF2-40B4-BE49-F238E27FC236}">
                <a16:creationId xmlns:a16="http://schemas.microsoft.com/office/drawing/2014/main" id="{48E62398-048C-5B02-FA76-4D7C866C08A5}"/>
              </a:ext>
            </a:extLst>
          </p:cNvPr>
          <p:cNvSpPr txBox="1"/>
          <p:nvPr/>
        </p:nvSpPr>
        <p:spPr>
          <a:xfrm>
            <a:off x="2214626" y="856922"/>
            <a:ext cx="3499343" cy="830997"/>
          </a:xfrm>
          <a:prstGeom prst="rect">
            <a:avLst/>
          </a:prstGeom>
          <a:noFill/>
        </p:spPr>
        <p:txBody>
          <a:bodyPr wrap="square">
            <a:spAutoFit/>
          </a:bodyPr>
          <a:lstStyle/>
          <a:p>
            <a:pPr rtl="0">
              <a:spcBef>
                <a:spcPts val="0"/>
              </a:spcBef>
              <a:spcAft>
                <a:spcPts val="0"/>
              </a:spcAft>
            </a:pPr>
            <a:r>
              <a:rPr lang="ja-JP" sz="1200" b="1"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最初にビジョン</a:t>
            </a:r>
            <a:r>
              <a:rPr lang="ja-JP" sz="1200" b="1">
                <a:solidFill>
                  <a:schemeClr val="tx1">
                    <a:lumMod val="65000"/>
                    <a:lumOff val="35000"/>
                  </a:schemeClr>
                </a:solidFill>
                <a:latin typeface="Century Gothic" panose="020B0502020202020204" pitchFamily="34" charset="0"/>
                <a:ea typeface="MS PGothic" panose="020B0600070205080204" pitchFamily="34" charset="-128"/>
              </a:rPr>
              <a:t>を</a:t>
            </a:r>
            <a:r>
              <a:rPr lang="ja-JP" sz="1200" b="1"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記入する</a:t>
            </a:r>
          </a:p>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スライドの上部に、3 年間の全体的なビジョンを明記します。これにより、すべての戦略的取り組みの方向性が決定します。</a:t>
            </a:r>
          </a:p>
        </p:txBody>
      </p:sp>
      <p:sp>
        <p:nvSpPr>
          <p:cNvPr id="26" name="TextBox 25">
            <a:extLst>
              <a:ext uri="{FF2B5EF4-FFF2-40B4-BE49-F238E27FC236}">
                <a16:creationId xmlns:a16="http://schemas.microsoft.com/office/drawing/2014/main" id="{BFC1D9B9-B711-A422-DAD8-5DEEAC268037}"/>
              </a:ext>
            </a:extLst>
          </p:cNvPr>
          <p:cNvSpPr txBox="1"/>
          <p:nvPr/>
        </p:nvSpPr>
        <p:spPr>
          <a:xfrm>
            <a:off x="2286582" y="2192034"/>
            <a:ext cx="3585916" cy="1015663"/>
          </a:xfrm>
          <a:prstGeom prst="rect">
            <a:avLst/>
          </a:prstGeom>
          <a:noFill/>
        </p:spPr>
        <p:txBody>
          <a:bodyPr wrap="square">
            <a:spAutoFit/>
          </a:bodyPr>
          <a:lstStyle/>
          <a:p>
            <a:pPr rtl="0">
              <a:spcBef>
                <a:spcPts val="0"/>
              </a:spcBef>
              <a:spcAft>
                <a:spcPts val="0"/>
              </a:spcAft>
            </a:pPr>
            <a:r>
              <a:rPr lang="ja-JP" sz="1200" b="1"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スライドをセグメント化する</a:t>
            </a:r>
          </a:p>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スライドを各年度につき 1 つずつ、合計 3 つのセクションに分割します。それぞれのセクションに各年度と、その年度に対応する重点事項 (基盤の設定、成長と適応、確立とイノベーション) をラベリングします。</a:t>
            </a:r>
          </a:p>
        </p:txBody>
      </p:sp>
      <p:sp>
        <p:nvSpPr>
          <p:cNvPr id="28" name="TextBox 27">
            <a:extLst>
              <a:ext uri="{FF2B5EF4-FFF2-40B4-BE49-F238E27FC236}">
                <a16:creationId xmlns:a16="http://schemas.microsoft.com/office/drawing/2014/main" id="{E749688D-8F1D-BA23-18E1-B52FFE94132C}"/>
              </a:ext>
            </a:extLst>
          </p:cNvPr>
          <p:cNvSpPr txBox="1"/>
          <p:nvPr/>
        </p:nvSpPr>
        <p:spPr>
          <a:xfrm>
            <a:off x="2349444" y="3654830"/>
            <a:ext cx="3585916" cy="646331"/>
          </a:xfrm>
          <a:prstGeom prst="rect">
            <a:avLst/>
          </a:prstGeom>
          <a:noFill/>
        </p:spPr>
        <p:txBody>
          <a:bodyPr wrap="square">
            <a:spAutoFit/>
          </a:bodyPr>
          <a:lstStyle/>
          <a:p>
            <a:pPr rtl="0">
              <a:spcBef>
                <a:spcPts val="0"/>
              </a:spcBef>
              <a:spcAft>
                <a:spcPts val="0"/>
              </a:spcAft>
            </a:pPr>
            <a:r>
              <a:rPr lang="ja-JP" sz="1200" b="1"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詳細を記入する</a:t>
            </a:r>
          </a:p>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各年度の下に、主要項目を箇条書きで列挙します。簡潔な言葉遣いで、スライドを読みやすくします。</a:t>
            </a:r>
          </a:p>
        </p:txBody>
      </p:sp>
      <p:sp>
        <p:nvSpPr>
          <p:cNvPr id="30" name="TextBox 29">
            <a:extLst>
              <a:ext uri="{FF2B5EF4-FFF2-40B4-BE49-F238E27FC236}">
                <a16:creationId xmlns:a16="http://schemas.microsoft.com/office/drawing/2014/main" id="{F2915011-DA72-88BE-92A7-42986869AC82}"/>
              </a:ext>
            </a:extLst>
          </p:cNvPr>
          <p:cNvSpPr txBox="1"/>
          <p:nvPr/>
        </p:nvSpPr>
        <p:spPr>
          <a:xfrm>
            <a:off x="2442003" y="4736880"/>
            <a:ext cx="3224443" cy="1384995"/>
          </a:xfrm>
          <a:prstGeom prst="rect">
            <a:avLst/>
          </a:prstGeom>
          <a:noFill/>
        </p:spPr>
        <p:txBody>
          <a:bodyPr wrap="square">
            <a:spAutoFit/>
          </a:bodyPr>
          <a:lstStyle/>
          <a:p>
            <a:pPr rtl="0">
              <a:spcBef>
                <a:spcPts val="0"/>
              </a:spcBef>
              <a:spcAft>
                <a:spcPts val="0"/>
              </a:spcAft>
            </a:pPr>
            <a:r>
              <a:rPr lang="ja-JP" sz="1200" b="1"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色を割り当てる</a:t>
            </a:r>
          </a:p>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異なるタイプのアクティビティについて色分けを行います (例:「役割の定義」は青、「アクション プランの作成」は緑)。この配色を 3 つのセクションすべてで一貫させ、計画されているアクティビティのタイプを閲覧者がすばやく理解できるようにします。</a:t>
            </a:r>
          </a:p>
        </p:txBody>
      </p:sp>
      <p:sp>
        <p:nvSpPr>
          <p:cNvPr id="32" name="TextBox 31">
            <a:extLst>
              <a:ext uri="{FF2B5EF4-FFF2-40B4-BE49-F238E27FC236}">
                <a16:creationId xmlns:a16="http://schemas.microsoft.com/office/drawing/2014/main" id="{9178E398-A332-A91F-5115-9A52BF1C4D8D}"/>
              </a:ext>
            </a:extLst>
          </p:cNvPr>
          <p:cNvSpPr txBox="1"/>
          <p:nvPr/>
        </p:nvSpPr>
        <p:spPr>
          <a:xfrm>
            <a:off x="6747855" y="876905"/>
            <a:ext cx="4917964" cy="830997"/>
          </a:xfrm>
          <a:prstGeom prst="rect">
            <a:avLst/>
          </a:prstGeom>
          <a:noFill/>
        </p:spPr>
        <p:txBody>
          <a:bodyPr wrap="square">
            <a:spAutoFit/>
          </a:bodyPr>
          <a:lstStyle/>
          <a:p>
            <a:pPr rtl="0">
              <a:spcBef>
                <a:spcPts val="0"/>
              </a:spcBef>
              <a:spcAft>
                <a:spcPts val="0"/>
              </a:spcAft>
            </a:pPr>
            <a:r>
              <a:rPr lang="ja-JP" sz="1200" b="1"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マイルストーンを含める</a:t>
            </a:r>
          </a:p>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それぞれの年度について、主要なマイルストーンをタイムライン上に直接記入します。この視覚的な目印は、より大きな目標に向けた進捗状況を追跡するのに役立ちます。</a:t>
            </a:r>
          </a:p>
        </p:txBody>
      </p:sp>
      <p:sp>
        <p:nvSpPr>
          <p:cNvPr id="34" name="TextBox 33">
            <a:extLst>
              <a:ext uri="{FF2B5EF4-FFF2-40B4-BE49-F238E27FC236}">
                <a16:creationId xmlns:a16="http://schemas.microsoft.com/office/drawing/2014/main" id="{F3584764-8EEE-C7CA-B4BB-7F69D8972891}"/>
              </a:ext>
            </a:extLst>
          </p:cNvPr>
          <p:cNvSpPr txBox="1"/>
          <p:nvPr/>
        </p:nvSpPr>
        <p:spPr>
          <a:xfrm>
            <a:off x="6781521" y="2368320"/>
            <a:ext cx="5235863" cy="830997"/>
          </a:xfrm>
          <a:prstGeom prst="rect">
            <a:avLst/>
          </a:prstGeom>
          <a:noFill/>
        </p:spPr>
        <p:txBody>
          <a:bodyPr wrap="square">
            <a:spAutoFit/>
          </a:bodyPr>
          <a:lstStyle/>
          <a:p>
            <a:pPr rtl="0">
              <a:spcBef>
                <a:spcPts val="0"/>
              </a:spcBef>
              <a:spcAft>
                <a:spcPts val="0"/>
              </a:spcAft>
            </a:pPr>
            <a:r>
              <a:rPr lang="ja-JP" sz="1200" b="1"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アイコンを使用する</a:t>
            </a:r>
          </a:p>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それぞれの主要項目を表すシンプルなアイコンを追加します (例:「期限の設定」には時計、「レビューと調整」には虫眼鏡)。アイコンを使用することで人目を引き、より見やすくなります。</a:t>
            </a:r>
          </a:p>
        </p:txBody>
      </p:sp>
      <p:sp>
        <p:nvSpPr>
          <p:cNvPr id="36" name="TextBox 35">
            <a:extLst>
              <a:ext uri="{FF2B5EF4-FFF2-40B4-BE49-F238E27FC236}">
                <a16:creationId xmlns:a16="http://schemas.microsoft.com/office/drawing/2014/main" id="{9EC22E35-E32C-872D-8F9A-31E76258F4A4}"/>
              </a:ext>
            </a:extLst>
          </p:cNvPr>
          <p:cNvSpPr txBox="1"/>
          <p:nvPr/>
        </p:nvSpPr>
        <p:spPr>
          <a:xfrm>
            <a:off x="6859702" y="4044401"/>
            <a:ext cx="4806117" cy="646331"/>
          </a:xfrm>
          <a:prstGeom prst="rect">
            <a:avLst/>
          </a:prstGeom>
          <a:noFill/>
        </p:spPr>
        <p:txBody>
          <a:bodyPr wrap="square">
            <a:spAutoFit/>
          </a:bodyPr>
          <a:lstStyle/>
          <a:p>
            <a:pPr rtl="0">
              <a:spcBef>
                <a:spcPts val="0"/>
              </a:spcBef>
              <a:spcAft>
                <a:spcPts val="0"/>
              </a:spcAft>
            </a:pPr>
            <a:r>
              <a:rPr lang="ja-JP" sz="1200" b="1"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ノートを追加する</a:t>
            </a:r>
          </a:p>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PowerPoint の</a:t>
            </a:r>
            <a:r>
              <a:rPr lang="ja-JP" sz="1200" b="0" i="1"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ノート</a:t>
            </a:r>
            <a:r>
              <a:rPr lang="ja-JP" sz="1200" b="0" i="0" u="none" strike="noStrike">
                <a:solidFill>
                  <a:schemeClr val="tx1">
                    <a:lumMod val="65000"/>
                    <a:lumOff val="35000"/>
                  </a:schemeClr>
                </a:solidFill>
                <a:effectLst/>
                <a:latin typeface="Century Gothic" panose="020B0502020202020204" pitchFamily="34" charset="0"/>
                <a:ea typeface="MS PGothic" panose="020B0600070205080204" pitchFamily="34" charset="-128"/>
              </a:rPr>
              <a:t> セクションを使用して、メインのスライドに記入するには細かすぎる追加の背景情報を提供します。</a:t>
            </a:r>
          </a:p>
        </p:txBody>
      </p:sp>
      <p:grpSp>
        <p:nvGrpSpPr>
          <p:cNvPr id="39" name="Group 38">
            <a:extLst>
              <a:ext uri="{FF2B5EF4-FFF2-40B4-BE49-F238E27FC236}">
                <a16:creationId xmlns:a16="http://schemas.microsoft.com/office/drawing/2014/main" id="{E63E46BC-FB99-7C9A-AAE2-4EF982EF437C}"/>
              </a:ext>
            </a:extLst>
          </p:cNvPr>
          <p:cNvGrpSpPr/>
          <p:nvPr/>
        </p:nvGrpSpPr>
        <p:grpSpPr>
          <a:xfrm>
            <a:off x="6794355" y="1840094"/>
            <a:ext cx="1492996" cy="274320"/>
            <a:chOff x="6794355" y="1840094"/>
            <a:chExt cx="1492996" cy="274320"/>
          </a:xfrm>
        </p:grpSpPr>
        <p:sp>
          <p:nvSpPr>
            <p:cNvPr id="38" name="Arrow: Pentagon 37">
              <a:extLst>
                <a:ext uri="{FF2B5EF4-FFF2-40B4-BE49-F238E27FC236}">
                  <a16:creationId xmlns:a16="http://schemas.microsoft.com/office/drawing/2014/main" id="{06CC7B31-0711-FEAA-D6D2-96E6C44AEF42}"/>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900" b="1">
                  <a:solidFill>
                    <a:schemeClr val="tx1">
                      <a:lumMod val="65000"/>
                      <a:lumOff val="35000"/>
                    </a:schemeClr>
                  </a:solidFill>
                  <a:latin typeface="Century Gothic" panose="020B0502020202020204" pitchFamily="34" charset="0"/>
                  <a:ea typeface="MS PGothic" panose="020B0600070205080204" pitchFamily="34" charset="-128"/>
                </a:rPr>
                <a:t>期限 月/日</a:t>
              </a:r>
            </a:p>
          </p:txBody>
        </p:sp>
        <p:sp>
          <p:nvSpPr>
            <p:cNvPr id="37" name="Diamond 36">
              <a:extLst>
                <a:ext uri="{FF2B5EF4-FFF2-40B4-BE49-F238E27FC236}">
                  <a16:creationId xmlns:a16="http://schemas.microsoft.com/office/drawing/2014/main" id="{9A4C55BE-E23C-4FCD-E5EE-48E9B80F8990}"/>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grpSp>
      <p:grpSp>
        <p:nvGrpSpPr>
          <p:cNvPr id="40" name="Group 39">
            <a:extLst>
              <a:ext uri="{FF2B5EF4-FFF2-40B4-BE49-F238E27FC236}">
                <a16:creationId xmlns:a16="http://schemas.microsoft.com/office/drawing/2014/main" id="{4656121C-5A69-A974-1FCA-EBFC5FB28CDE}"/>
              </a:ext>
            </a:extLst>
          </p:cNvPr>
          <p:cNvGrpSpPr/>
          <p:nvPr/>
        </p:nvGrpSpPr>
        <p:grpSpPr>
          <a:xfrm>
            <a:off x="8287351" y="1626631"/>
            <a:ext cx="1492996" cy="274320"/>
            <a:chOff x="6794355" y="1840094"/>
            <a:chExt cx="1492996" cy="274320"/>
          </a:xfrm>
        </p:grpSpPr>
        <p:sp>
          <p:nvSpPr>
            <p:cNvPr id="41" name="Arrow: Pentagon 40">
              <a:extLst>
                <a:ext uri="{FF2B5EF4-FFF2-40B4-BE49-F238E27FC236}">
                  <a16:creationId xmlns:a16="http://schemas.microsoft.com/office/drawing/2014/main" id="{ADD87CC6-28F4-DE2C-13E7-3055D0548380}"/>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900" b="1">
                  <a:solidFill>
                    <a:schemeClr val="tx1">
                      <a:lumMod val="65000"/>
                      <a:lumOff val="35000"/>
                    </a:schemeClr>
                  </a:solidFill>
                  <a:latin typeface="Century Gothic" panose="020B0502020202020204" pitchFamily="34" charset="0"/>
                  <a:ea typeface="MS PGothic" panose="020B0600070205080204" pitchFamily="34" charset="-128"/>
                </a:rPr>
                <a:t>期限 月/日</a:t>
              </a:r>
            </a:p>
          </p:txBody>
        </p:sp>
        <p:sp>
          <p:nvSpPr>
            <p:cNvPr id="42" name="Diamond 41">
              <a:extLst>
                <a:ext uri="{FF2B5EF4-FFF2-40B4-BE49-F238E27FC236}">
                  <a16:creationId xmlns:a16="http://schemas.microsoft.com/office/drawing/2014/main" id="{765F764D-A7FE-A47D-470A-AFB7BA509128}"/>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grpSp>
      <p:grpSp>
        <p:nvGrpSpPr>
          <p:cNvPr id="43" name="Group 42">
            <a:extLst>
              <a:ext uri="{FF2B5EF4-FFF2-40B4-BE49-F238E27FC236}">
                <a16:creationId xmlns:a16="http://schemas.microsoft.com/office/drawing/2014/main" id="{0937925A-2D4A-6C38-9362-99E00AB3A8D8}"/>
              </a:ext>
            </a:extLst>
          </p:cNvPr>
          <p:cNvGrpSpPr/>
          <p:nvPr/>
        </p:nvGrpSpPr>
        <p:grpSpPr>
          <a:xfrm>
            <a:off x="8287351" y="2017697"/>
            <a:ext cx="1492996" cy="274320"/>
            <a:chOff x="6794355" y="1840094"/>
            <a:chExt cx="1492996" cy="274320"/>
          </a:xfrm>
        </p:grpSpPr>
        <p:sp>
          <p:nvSpPr>
            <p:cNvPr id="44" name="Arrow: Pentagon 43">
              <a:extLst>
                <a:ext uri="{FF2B5EF4-FFF2-40B4-BE49-F238E27FC236}">
                  <a16:creationId xmlns:a16="http://schemas.microsoft.com/office/drawing/2014/main" id="{30E03686-9FDD-A292-4977-9CF0B63A59B3}"/>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900" b="1">
                  <a:solidFill>
                    <a:schemeClr val="tx1">
                      <a:lumMod val="65000"/>
                      <a:lumOff val="35000"/>
                    </a:schemeClr>
                  </a:solidFill>
                  <a:latin typeface="Century Gothic" panose="020B0502020202020204" pitchFamily="34" charset="0"/>
                  <a:ea typeface="MS PGothic" panose="020B0600070205080204" pitchFamily="34" charset="-128"/>
                </a:rPr>
                <a:t>期限 月/日</a:t>
              </a:r>
            </a:p>
          </p:txBody>
        </p:sp>
        <p:sp>
          <p:nvSpPr>
            <p:cNvPr id="45" name="Diamond 44">
              <a:extLst>
                <a:ext uri="{FF2B5EF4-FFF2-40B4-BE49-F238E27FC236}">
                  <a16:creationId xmlns:a16="http://schemas.microsoft.com/office/drawing/2014/main" id="{A6AF9BB2-D44F-6B5E-3F09-B56D883A2051}"/>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grpSp>
      <p:pic>
        <p:nvPicPr>
          <p:cNvPr id="47" name="Graphic 46" descr="単色塗りつぶしの時計">
            <a:extLst>
              <a:ext uri="{FF2B5EF4-FFF2-40B4-BE49-F238E27FC236}">
                <a16:creationId xmlns:a16="http://schemas.microsoft.com/office/drawing/2014/main" id="{D11A7353-65ED-CCDA-73B8-2C0A030CEB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0182" y="3407891"/>
            <a:ext cx="501294" cy="501294"/>
          </a:xfrm>
          <a:prstGeom prst="rect">
            <a:avLst/>
          </a:prstGeom>
        </p:spPr>
      </p:pic>
      <p:pic>
        <p:nvPicPr>
          <p:cNvPr id="49" name="Graphic 48" descr="単色塗りつぶしの虫眼鏡">
            <a:extLst>
              <a:ext uri="{FF2B5EF4-FFF2-40B4-BE49-F238E27FC236}">
                <a16:creationId xmlns:a16="http://schemas.microsoft.com/office/drawing/2014/main" id="{6AAD81EF-7927-0AB0-CF3E-51D096A080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7600" y="3428999"/>
            <a:ext cx="501294" cy="501294"/>
          </a:xfrm>
          <a:prstGeom prst="rect">
            <a:avLst/>
          </a:prstGeom>
        </p:spPr>
      </p:pic>
      <p:pic>
        <p:nvPicPr>
          <p:cNvPr id="51" name="Graphic 50" descr="単色塗りつぶしの循環矢印">
            <a:extLst>
              <a:ext uri="{FF2B5EF4-FFF2-40B4-BE49-F238E27FC236}">
                <a16:creationId xmlns:a16="http://schemas.microsoft.com/office/drawing/2014/main" id="{A68D3F7A-5929-482A-15DE-13A7693B8E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13819" y="3418383"/>
            <a:ext cx="501294" cy="501294"/>
          </a:xfrm>
          <a:prstGeom prst="rect">
            <a:avLst/>
          </a:prstGeom>
        </p:spPr>
      </p:pic>
    </p:spTree>
    <p:extLst>
      <p:ext uri="{BB962C8B-B14F-4D97-AF65-F5344CB8AC3E}">
        <p14:creationId xmlns:p14="http://schemas.microsoft.com/office/powerpoint/2010/main" val="399662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87919"/>
            <a:ext cx="11845251" cy="523220"/>
          </a:xfrm>
          <a:prstGeom prst="rect">
            <a:avLst/>
          </a:prstGeom>
          <a:noFill/>
        </p:spPr>
        <p:txBody>
          <a:bodyPr wrap="square" rtlCol="0">
            <a:spAutoFit/>
          </a:bodyPr>
          <a:lstStyle/>
          <a:p>
            <a:pPr algn="ctr" rtl="0"/>
            <a:r>
              <a:rPr lang="ja-JP" sz="2800" dirty="0">
                <a:solidFill>
                  <a:schemeClr val="tx1">
                    <a:lumMod val="65000"/>
                    <a:lumOff val="35000"/>
                  </a:schemeClr>
                </a:solidFill>
                <a:latin typeface="Century Gothic" panose="020B0502020202020204" pitchFamily="34" charset="0"/>
                <a:ea typeface="MS PGothic" panose="020B0600070205080204" pitchFamily="34" charset="-128"/>
              </a:rPr>
              <a:t>サンプル 3 年間の戦略計画</a:t>
            </a:r>
          </a:p>
        </p:txBody>
      </p:sp>
      <p:sp>
        <p:nvSpPr>
          <p:cNvPr id="31" name="Rectangle 30">
            <a:extLst>
              <a:ext uri="{FF2B5EF4-FFF2-40B4-BE49-F238E27FC236}">
                <a16:creationId xmlns:a16="http://schemas.microsoft.com/office/drawing/2014/main" id="{86A1C244-7385-9D40-A252-4E75C440C3DE}"/>
              </a:ext>
            </a:extLst>
          </p:cNvPr>
          <p:cNvSpPr/>
          <p:nvPr/>
        </p:nvSpPr>
        <p:spPr>
          <a:xfrm>
            <a:off x="1117856" y="936634"/>
            <a:ext cx="3254867" cy="49680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32" name="TextBox 31">
            <a:extLst>
              <a:ext uri="{FF2B5EF4-FFF2-40B4-BE49-F238E27FC236}">
                <a16:creationId xmlns:a16="http://schemas.microsoft.com/office/drawing/2014/main" id="{2839D9D0-F434-7847-AEA3-F6E1D6952262}"/>
              </a:ext>
            </a:extLst>
          </p:cNvPr>
          <p:cNvSpPr txBox="1"/>
          <p:nvPr/>
        </p:nvSpPr>
        <p:spPr>
          <a:xfrm>
            <a:off x="1117855" y="1009894"/>
            <a:ext cx="3254867" cy="323165"/>
          </a:xfrm>
          <a:prstGeom prst="rect">
            <a:avLst/>
          </a:prstGeom>
          <a:noFill/>
        </p:spPr>
        <p:txBody>
          <a:bodyPr wrap="square" rtlCol="0">
            <a:spAutoFit/>
          </a:bodyPr>
          <a:lstStyle/>
          <a:p>
            <a:pPr algn="ctr" rtl="0"/>
            <a:r>
              <a:rPr lang="ja-JP" sz="1500" b="1" spc="-100">
                <a:solidFill>
                  <a:schemeClr val="tx1">
                    <a:lumMod val="65000"/>
                    <a:lumOff val="35000"/>
                  </a:schemeClr>
                </a:solidFill>
                <a:latin typeface="Century Gothic" panose="020B0502020202020204" pitchFamily="34" charset="0"/>
                <a:ea typeface="MS PGothic" panose="020B0600070205080204" pitchFamily="34" charset="-128"/>
              </a:rPr>
              <a:t>20XX – 基盤の設定</a:t>
            </a:r>
          </a:p>
        </p:txBody>
      </p:sp>
      <p:sp>
        <p:nvSpPr>
          <p:cNvPr id="35" name="Rectangle 34">
            <a:extLst>
              <a:ext uri="{FF2B5EF4-FFF2-40B4-BE49-F238E27FC236}">
                <a16:creationId xmlns:a16="http://schemas.microsoft.com/office/drawing/2014/main" id="{D856B6B9-CADB-65A5-132D-6DE5ED1AE9D7}"/>
              </a:ext>
            </a:extLst>
          </p:cNvPr>
          <p:cNvSpPr/>
          <p:nvPr/>
        </p:nvSpPr>
        <p:spPr>
          <a:xfrm>
            <a:off x="4468567" y="936634"/>
            <a:ext cx="3254867"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42" name="Rectangle 41">
            <a:extLst>
              <a:ext uri="{FF2B5EF4-FFF2-40B4-BE49-F238E27FC236}">
                <a16:creationId xmlns:a16="http://schemas.microsoft.com/office/drawing/2014/main" id="{5B08557A-8548-5D7D-6AD2-CD59C42B123E}"/>
              </a:ext>
            </a:extLst>
          </p:cNvPr>
          <p:cNvSpPr/>
          <p:nvPr/>
        </p:nvSpPr>
        <p:spPr>
          <a:xfrm>
            <a:off x="7819278" y="936634"/>
            <a:ext cx="3254866"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 name="Rectangle 4">
            <a:extLst>
              <a:ext uri="{FF2B5EF4-FFF2-40B4-BE49-F238E27FC236}">
                <a16:creationId xmlns:a16="http://schemas.microsoft.com/office/drawing/2014/main" id="{0C4B1F77-B870-3807-ED43-43F3EA7B8C19}"/>
              </a:ext>
            </a:extLst>
          </p:cNvPr>
          <p:cNvSpPr/>
          <p:nvPr/>
        </p:nvSpPr>
        <p:spPr>
          <a:xfrm>
            <a:off x="1117854" y="1554874"/>
            <a:ext cx="3254867" cy="156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8" name="Rectangle 7">
            <a:extLst>
              <a:ext uri="{FF2B5EF4-FFF2-40B4-BE49-F238E27FC236}">
                <a16:creationId xmlns:a16="http://schemas.microsoft.com/office/drawing/2014/main" id="{5367F4BA-422D-345B-B7F1-9F9576D2E9FF}"/>
              </a:ext>
            </a:extLst>
          </p:cNvPr>
          <p:cNvSpPr/>
          <p:nvPr/>
        </p:nvSpPr>
        <p:spPr>
          <a:xfrm>
            <a:off x="1117853" y="3245636"/>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9" name="Rectangle 8">
            <a:extLst>
              <a:ext uri="{FF2B5EF4-FFF2-40B4-BE49-F238E27FC236}">
                <a16:creationId xmlns:a16="http://schemas.microsoft.com/office/drawing/2014/main" id="{E19C63BE-B6B5-4F15-AC6D-365CB650CB19}"/>
              </a:ext>
            </a:extLst>
          </p:cNvPr>
          <p:cNvSpPr/>
          <p:nvPr/>
        </p:nvSpPr>
        <p:spPr>
          <a:xfrm>
            <a:off x="1117856" y="4936398"/>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0" name="Rectangle 9">
            <a:extLst>
              <a:ext uri="{FF2B5EF4-FFF2-40B4-BE49-F238E27FC236}">
                <a16:creationId xmlns:a16="http://schemas.microsoft.com/office/drawing/2014/main" id="{D6CBE402-0604-8E30-E2E5-0CF97940084A}"/>
              </a:ext>
            </a:extLst>
          </p:cNvPr>
          <p:cNvSpPr/>
          <p:nvPr/>
        </p:nvSpPr>
        <p:spPr>
          <a:xfrm>
            <a:off x="4468564" y="1554874"/>
            <a:ext cx="3254867" cy="156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1" name="Rectangle 10">
            <a:extLst>
              <a:ext uri="{FF2B5EF4-FFF2-40B4-BE49-F238E27FC236}">
                <a16:creationId xmlns:a16="http://schemas.microsoft.com/office/drawing/2014/main" id="{037CA97E-153D-240D-155A-497EC698AA90}"/>
              </a:ext>
            </a:extLst>
          </p:cNvPr>
          <p:cNvSpPr/>
          <p:nvPr/>
        </p:nvSpPr>
        <p:spPr>
          <a:xfrm>
            <a:off x="4468563" y="3245636"/>
            <a:ext cx="3254867" cy="15693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2" name="Rectangle 11">
            <a:extLst>
              <a:ext uri="{FF2B5EF4-FFF2-40B4-BE49-F238E27FC236}">
                <a16:creationId xmlns:a16="http://schemas.microsoft.com/office/drawing/2014/main" id="{4FC5F344-0E21-E7D5-6633-1373E6D8E5D6}"/>
              </a:ext>
            </a:extLst>
          </p:cNvPr>
          <p:cNvSpPr/>
          <p:nvPr/>
        </p:nvSpPr>
        <p:spPr>
          <a:xfrm>
            <a:off x="4468566" y="4936398"/>
            <a:ext cx="3254867" cy="15693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3" name="Rectangle 12">
            <a:extLst>
              <a:ext uri="{FF2B5EF4-FFF2-40B4-BE49-F238E27FC236}">
                <a16:creationId xmlns:a16="http://schemas.microsoft.com/office/drawing/2014/main" id="{9D01609A-BAEC-4CFE-0FF9-797D85131480}"/>
              </a:ext>
            </a:extLst>
          </p:cNvPr>
          <p:cNvSpPr/>
          <p:nvPr/>
        </p:nvSpPr>
        <p:spPr>
          <a:xfrm>
            <a:off x="7819279" y="1554874"/>
            <a:ext cx="3254867" cy="156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4" name="Rectangle 13">
            <a:extLst>
              <a:ext uri="{FF2B5EF4-FFF2-40B4-BE49-F238E27FC236}">
                <a16:creationId xmlns:a16="http://schemas.microsoft.com/office/drawing/2014/main" id="{50C1FD44-A422-6909-DEC4-4B65AD83083C}"/>
              </a:ext>
            </a:extLst>
          </p:cNvPr>
          <p:cNvSpPr/>
          <p:nvPr/>
        </p:nvSpPr>
        <p:spPr>
          <a:xfrm>
            <a:off x="7819278" y="3245636"/>
            <a:ext cx="3254867" cy="156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5" name="Rectangle 14">
            <a:extLst>
              <a:ext uri="{FF2B5EF4-FFF2-40B4-BE49-F238E27FC236}">
                <a16:creationId xmlns:a16="http://schemas.microsoft.com/office/drawing/2014/main" id="{A921D494-E212-9D3E-C22C-5FC24DF0A98E}"/>
              </a:ext>
            </a:extLst>
          </p:cNvPr>
          <p:cNvSpPr/>
          <p:nvPr/>
        </p:nvSpPr>
        <p:spPr>
          <a:xfrm>
            <a:off x="7819281" y="4936398"/>
            <a:ext cx="3254867" cy="1569326"/>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6" name="TextBox 25">
            <a:extLst>
              <a:ext uri="{FF2B5EF4-FFF2-40B4-BE49-F238E27FC236}">
                <a16:creationId xmlns:a16="http://schemas.microsoft.com/office/drawing/2014/main" id="{6FF6B838-5238-5F90-F0D0-75D3381A5A3E}"/>
              </a:ext>
            </a:extLst>
          </p:cNvPr>
          <p:cNvSpPr txBox="1"/>
          <p:nvPr/>
        </p:nvSpPr>
        <p:spPr>
          <a:xfrm>
            <a:off x="1117856" y="1554874"/>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役割の定義</a:t>
            </a:r>
          </a:p>
        </p:txBody>
      </p:sp>
      <p:sp>
        <p:nvSpPr>
          <p:cNvPr id="28" name="TextBox 27">
            <a:extLst>
              <a:ext uri="{FF2B5EF4-FFF2-40B4-BE49-F238E27FC236}">
                <a16:creationId xmlns:a16="http://schemas.microsoft.com/office/drawing/2014/main" id="{DCB6B481-7C43-5E1C-DD62-28498D7C836C}"/>
              </a:ext>
            </a:extLst>
          </p:cNvPr>
          <p:cNvSpPr txBox="1"/>
          <p:nvPr/>
        </p:nvSpPr>
        <p:spPr>
          <a:xfrm>
            <a:off x="1130968" y="2264043"/>
            <a:ext cx="3241755" cy="461665"/>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戦略的役割と責任をチーム メンバーに対して明確に割り当てる。</a:t>
            </a:r>
          </a:p>
        </p:txBody>
      </p:sp>
      <p:sp>
        <p:nvSpPr>
          <p:cNvPr id="29" name="TextBox 28">
            <a:extLst>
              <a:ext uri="{FF2B5EF4-FFF2-40B4-BE49-F238E27FC236}">
                <a16:creationId xmlns:a16="http://schemas.microsoft.com/office/drawing/2014/main" id="{BEDE3288-260A-2F9F-25A6-0881D9CB2745}"/>
              </a:ext>
            </a:extLst>
          </p:cNvPr>
          <p:cNvSpPr txBox="1"/>
          <p:nvPr/>
        </p:nvSpPr>
        <p:spPr>
          <a:xfrm>
            <a:off x="1130968" y="3245636"/>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アクション プランの作成</a:t>
            </a:r>
          </a:p>
        </p:txBody>
      </p:sp>
      <p:sp>
        <p:nvSpPr>
          <p:cNvPr id="30" name="TextBox 29">
            <a:extLst>
              <a:ext uri="{FF2B5EF4-FFF2-40B4-BE49-F238E27FC236}">
                <a16:creationId xmlns:a16="http://schemas.microsoft.com/office/drawing/2014/main" id="{0294C3AF-8099-4417-834A-33F4070CDF1B}"/>
              </a:ext>
            </a:extLst>
          </p:cNvPr>
          <p:cNvSpPr txBox="1"/>
          <p:nvPr/>
        </p:nvSpPr>
        <p:spPr>
          <a:xfrm>
            <a:off x="1130968" y="3901187"/>
            <a:ext cx="3241755" cy="461665"/>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具体的なアクションの概要を作成し、戦略目標を始動させる。</a:t>
            </a:r>
          </a:p>
        </p:txBody>
      </p:sp>
      <p:sp>
        <p:nvSpPr>
          <p:cNvPr id="36" name="TextBox 35">
            <a:extLst>
              <a:ext uri="{FF2B5EF4-FFF2-40B4-BE49-F238E27FC236}">
                <a16:creationId xmlns:a16="http://schemas.microsoft.com/office/drawing/2014/main" id="{76E75D81-3857-762A-DBBC-166603C56F58}"/>
              </a:ext>
            </a:extLst>
          </p:cNvPr>
          <p:cNvSpPr txBox="1"/>
          <p:nvPr/>
        </p:nvSpPr>
        <p:spPr>
          <a:xfrm>
            <a:off x="1117852" y="4933794"/>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期限の設定</a:t>
            </a:r>
          </a:p>
        </p:txBody>
      </p:sp>
      <p:sp>
        <p:nvSpPr>
          <p:cNvPr id="37" name="TextBox 36">
            <a:extLst>
              <a:ext uri="{FF2B5EF4-FFF2-40B4-BE49-F238E27FC236}">
                <a16:creationId xmlns:a16="http://schemas.microsoft.com/office/drawing/2014/main" id="{0567FA3B-68C1-36B1-2373-989923C3157D}"/>
              </a:ext>
            </a:extLst>
          </p:cNvPr>
          <p:cNvSpPr txBox="1"/>
          <p:nvPr/>
        </p:nvSpPr>
        <p:spPr>
          <a:xfrm>
            <a:off x="1130968" y="5590176"/>
            <a:ext cx="3241755" cy="461665"/>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アクションごとの明確なタイムラインを確立して、勢いを維持する。</a:t>
            </a:r>
          </a:p>
        </p:txBody>
      </p:sp>
      <p:sp>
        <p:nvSpPr>
          <p:cNvPr id="40" name="TextBox 39">
            <a:extLst>
              <a:ext uri="{FF2B5EF4-FFF2-40B4-BE49-F238E27FC236}">
                <a16:creationId xmlns:a16="http://schemas.microsoft.com/office/drawing/2014/main" id="{481FCC1D-33A9-682E-7596-80DC2312CCF9}"/>
              </a:ext>
            </a:extLst>
          </p:cNvPr>
          <p:cNvSpPr txBox="1"/>
          <p:nvPr/>
        </p:nvSpPr>
        <p:spPr>
          <a:xfrm>
            <a:off x="4464973" y="1560417"/>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レビューと調整</a:t>
            </a:r>
          </a:p>
        </p:txBody>
      </p:sp>
      <p:sp>
        <p:nvSpPr>
          <p:cNvPr id="50" name="TextBox 49">
            <a:extLst>
              <a:ext uri="{FF2B5EF4-FFF2-40B4-BE49-F238E27FC236}">
                <a16:creationId xmlns:a16="http://schemas.microsoft.com/office/drawing/2014/main" id="{E29AFDFE-F6BA-674E-A984-CE3512F18822}"/>
              </a:ext>
            </a:extLst>
          </p:cNvPr>
          <p:cNvSpPr txBox="1"/>
          <p:nvPr/>
        </p:nvSpPr>
        <p:spPr>
          <a:xfrm>
            <a:off x="4478085" y="2269586"/>
            <a:ext cx="3241755"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結果を評価し、それに応じて戦略を調整する。</a:t>
            </a:r>
          </a:p>
        </p:txBody>
      </p:sp>
      <p:sp>
        <p:nvSpPr>
          <p:cNvPr id="51" name="TextBox 50">
            <a:extLst>
              <a:ext uri="{FF2B5EF4-FFF2-40B4-BE49-F238E27FC236}">
                <a16:creationId xmlns:a16="http://schemas.microsoft.com/office/drawing/2014/main" id="{027374DF-AAEE-CB76-3A25-52EC4697F029}"/>
              </a:ext>
            </a:extLst>
          </p:cNvPr>
          <p:cNvSpPr txBox="1"/>
          <p:nvPr/>
        </p:nvSpPr>
        <p:spPr>
          <a:xfrm>
            <a:off x="4478085" y="3251179"/>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取り組みの拡大</a:t>
            </a:r>
          </a:p>
        </p:txBody>
      </p:sp>
      <p:sp>
        <p:nvSpPr>
          <p:cNvPr id="59" name="TextBox 58">
            <a:extLst>
              <a:ext uri="{FF2B5EF4-FFF2-40B4-BE49-F238E27FC236}">
                <a16:creationId xmlns:a16="http://schemas.microsoft.com/office/drawing/2014/main" id="{2FE57F33-BE3B-CD32-BAB7-49A0E5EE3ACA}"/>
              </a:ext>
            </a:extLst>
          </p:cNvPr>
          <p:cNvSpPr txBox="1"/>
          <p:nvPr/>
        </p:nvSpPr>
        <p:spPr>
          <a:xfrm>
            <a:off x="4478085" y="3906730"/>
            <a:ext cx="3241755" cy="461665"/>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成功した戦略を拡大し、成長のための新たな機会を模索する。</a:t>
            </a:r>
          </a:p>
        </p:txBody>
      </p:sp>
      <p:sp>
        <p:nvSpPr>
          <p:cNvPr id="63" name="TextBox 62">
            <a:extLst>
              <a:ext uri="{FF2B5EF4-FFF2-40B4-BE49-F238E27FC236}">
                <a16:creationId xmlns:a16="http://schemas.microsoft.com/office/drawing/2014/main" id="{E4DA5598-8CAE-12CA-D730-B5F7C0D641C4}"/>
              </a:ext>
            </a:extLst>
          </p:cNvPr>
          <p:cNvSpPr txBox="1"/>
          <p:nvPr/>
        </p:nvSpPr>
        <p:spPr>
          <a:xfrm>
            <a:off x="4464969" y="4939337"/>
            <a:ext cx="3241755" cy="646331"/>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エンゲージメントの</a:t>
            </a:r>
            <a:br>
              <a:rPr lang="en-US" i="1" dirty="0">
                <a:solidFill>
                  <a:schemeClr val="tx1">
                    <a:lumMod val="65000"/>
                    <a:lumOff val="35000"/>
                  </a:schemeClr>
                </a:solidFill>
                <a:latin typeface="Century Gothic" panose="020B0502020202020204" pitchFamily="34" charset="0"/>
                <a:ea typeface="MS PGothic" panose="020B0600070205080204" pitchFamily="34" charset="-128"/>
              </a:rPr>
            </a:br>
            <a:r>
              <a:rPr lang="ja-JP" i="1">
                <a:solidFill>
                  <a:schemeClr val="tx1">
                    <a:lumMod val="65000"/>
                    <a:lumOff val="35000"/>
                  </a:schemeClr>
                </a:solidFill>
                <a:latin typeface="Century Gothic" panose="020B0502020202020204" pitchFamily="34" charset="0"/>
                <a:ea typeface="MS PGothic" panose="020B0600070205080204" pitchFamily="34" charset="-128"/>
              </a:rPr>
              <a:t>強化</a:t>
            </a:r>
          </a:p>
        </p:txBody>
      </p:sp>
      <p:sp>
        <p:nvSpPr>
          <p:cNvPr id="64" name="TextBox 63">
            <a:extLst>
              <a:ext uri="{FF2B5EF4-FFF2-40B4-BE49-F238E27FC236}">
                <a16:creationId xmlns:a16="http://schemas.microsoft.com/office/drawing/2014/main" id="{F97121EB-7C89-B70C-A60A-72A65DDDA55F}"/>
              </a:ext>
            </a:extLst>
          </p:cNvPr>
          <p:cNvSpPr txBox="1"/>
          <p:nvPr/>
        </p:nvSpPr>
        <p:spPr>
          <a:xfrm>
            <a:off x="4478085" y="5595719"/>
            <a:ext cx="3241755" cy="461665"/>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定期的な更新やフィードバックにより、関係者の関与を強化する。</a:t>
            </a:r>
          </a:p>
        </p:txBody>
      </p:sp>
      <p:sp>
        <p:nvSpPr>
          <p:cNvPr id="65" name="TextBox 64">
            <a:extLst>
              <a:ext uri="{FF2B5EF4-FFF2-40B4-BE49-F238E27FC236}">
                <a16:creationId xmlns:a16="http://schemas.microsoft.com/office/drawing/2014/main" id="{2CE779DC-8DD4-E7C2-B91C-6921B8BDAB21}"/>
              </a:ext>
            </a:extLst>
          </p:cNvPr>
          <p:cNvSpPr txBox="1"/>
          <p:nvPr/>
        </p:nvSpPr>
        <p:spPr>
          <a:xfrm>
            <a:off x="7819285" y="1564039"/>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成果の確立</a:t>
            </a:r>
          </a:p>
        </p:txBody>
      </p:sp>
      <p:sp>
        <p:nvSpPr>
          <p:cNvPr id="66" name="TextBox 65">
            <a:extLst>
              <a:ext uri="{FF2B5EF4-FFF2-40B4-BE49-F238E27FC236}">
                <a16:creationId xmlns:a16="http://schemas.microsoft.com/office/drawing/2014/main" id="{DC9C512A-A00F-47CC-3FBA-154E927260E3}"/>
              </a:ext>
            </a:extLst>
          </p:cNvPr>
          <p:cNvSpPr txBox="1"/>
          <p:nvPr/>
        </p:nvSpPr>
        <p:spPr>
          <a:xfrm>
            <a:off x="7832397" y="2273208"/>
            <a:ext cx="3241755" cy="461665"/>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それまでの進捗を確固たるものにし、持続可能な成長を実現することに注力する。</a:t>
            </a:r>
          </a:p>
        </p:txBody>
      </p:sp>
      <p:sp>
        <p:nvSpPr>
          <p:cNvPr id="67" name="TextBox 66">
            <a:extLst>
              <a:ext uri="{FF2B5EF4-FFF2-40B4-BE49-F238E27FC236}">
                <a16:creationId xmlns:a16="http://schemas.microsoft.com/office/drawing/2014/main" id="{99BE95CC-B635-6D73-B3E5-1460F8CD6F4B}"/>
              </a:ext>
            </a:extLst>
          </p:cNvPr>
          <p:cNvSpPr txBox="1"/>
          <p:nvPr/>
        </p:nvSpPr>
        <p:spPr>
          <a:xfrm>
            <a:off x="7832397" y="3254801"/>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プロセスの革新</a:t>
            </a:r>
          </a:p>
        </p:txBody>
      </p:sp>
      <p:sp>
        <p:nvSpPr>
          <p:cNvPr id="68" name="TextBox 67">
            <a:extLst>
              <a:ext uri="{FF2B5EF4-FFF2-40B4-BE49-F238E27FC236}">
                <a16:creationId xmlns:a16="http://schemas.microsoft.com/office/drawing/2014/main" id="{B662A693-CB47-83E4-A870-7D6D0A06D1EE}"/>
              </a:ext>
            </a:extLst>
          </p:cNvPr>
          <p:cNvSpPr txBox="1"/>
          <p:nvPr/>
        </p:nvSpPr>
        <p:spPr>
          <a:xfrm>
            <a:off x="7832397" y="3910352"/>
            <a:ext cx="3241755"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革新的な慣行を実施して、効率と効果を高める。</a:t>
            </a:r>
          </a:p>
        </p:txBody>
      </p:sp>
      <p:sp>
        <p:nvSpPr>
          <p:cNvPr id="69" name="TextBox 68">
            <a:extLst>
              <a:ext uri="{FF2B5EF4-FFF2-40B4-BE49-F238E27FC236}">
                <a16:creationId xmlns:a16="http://schemas.microsoft.com/office/drawing/2014/main" id="{7C9F8024-3DA5-BD63-B902-71DF561EBD9A}"/>
              </a:ext>
            </a:extLst>
          </p:cNvPr>
          <p:cNvSpPr txBox="1"/>
          <p:nvPr/>
        </p:nvSpPr>
        <p:spPr>
          <a:xfrm>
            <a:off x="7819281" y="4942959"/>
            <a:ext cx="3241755" cy="646331"/>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次のサイクルに向けた</a:t>
            </a:r>
            <a:br>
              <a:rPr lang="en-US" i="1" dirty="0">
                <a:solidFill>
                  <a:schemeClr val="tx1">
                    <a:lumMod val="65000"/>
                    <a:lumOff val="35000"/>
                  </a:schemeClr>
                </a:solidFill>
                <a:latin typeface="Century Gothic" panose="020B0502020202020204" pitchFamily="34" charset="0"/>
                <a:ea typeface="MS PGothic" panose="020B0600070205080204" pitchFamily="34" charset="-128"/>
              </a:rPr>
            </a:br>
            <a:r>
              <a:rPr lang="ja-JP" i="1">
                <a:solidFill>
                  <a:schemeClr val="tx1">
                    <a:lumMod val="65000"/>
                    <a:lumOff val="35000"/>
                  </a:schemeClr>
                </a:solidFill>
                <a:latin typeface="Century Gothic" panose="020B0502020202020204" pitchFamily="34" charset="0"/>
                <a:ea typeface="MS PGothic" panose="020B0600070205080204" pitchFamily="34" charset="-128"/>
              </a:rPr>
              <a:t>準備</a:t>
            </a:r>
          </a:p>
        </p:txBody>
      </p:sp>
      <p:sp>
        <p:nvSpPr>
          <p:cNvPr id="70" name="TextBox 69">
            <a:extLst>
              <a:ext uri="{FF2B5EF4-FFF2-40B4-BE49-F238E27FC236}">
                <a16:creationId xmlns:a16="http://schemas.microsoft.com/office/drawing/2014/main" id="{6FBCDE24-D2FA-71F4-C4F0-B8522F2C9A68}"/>
              </a:ext>
            </a:extLst>
          </p:cNvPr>
          <p:cNvSpPr txBox="1"/>
          <p:nvPr/>
        </p:nvSpPr>
        <p:spPr>
          <a:xfrm>
            <a:off x="7832397" y="5599341"/>
            <a:ext cx="3241755" cy="461665"/>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次の戦略的プランニング サイクルに向けて基礎作りを始める。</a:t>
            </a:r>
          </a:p>
        </p:txBody>
      </p:sp>
      <p:sp>
        <p:nvSpPr>
          <p:cNvPr id="71" name="TextBox 70">
            <a:extLst>
              <a:ext uri="{FF2B5EF4-FFF2-40B4-BE49-F238E27FC236}">
                <a16:creationId xmlns:a16="http://schemas.microsoft.com/office/drawing/2014/main" id="{62DE4270-B7ED-54C6-3409-441B2E781A5E}"/>
              </a:ext>
            </a:extLst>
          </p:cNvPr>
          <p:cNvSpPr txBox="1"/>
          <p:nvPr/>
        </p:nvSpPr>
        <p:spPr>
          <a:xfrm>
            <a:off x="4451857" y="1036838"/>
            <a:ext cx="3254867" cy="323165"/>
          </a:xfrm>
          <a:prstGeom prst="rect">
            <a:avLst/>
          </a:prstGeom>
          <a:noFill/>
        </p:spPr>
        <p:txBody>
          <a:bodyPr wrap="square" rtlCol="0">
            <a:spAutoFit/>
          </a:bodyPr>
          <a:lstStyle/>
          <a:p>
            <a:pPr algn="ctr" rtl="0"/>
            <a:r>
              <a:rPr lang="ja-JP" sz="1500" b="1" spc="-100">
                <a:solidFill>
                  <a:schemeClr val="tx1">
                    <a:lumMod val="65000"/>
                    <a:lumOff val="35000"/>
                  </a:schemeClr>
                </a:solidFill>
                <a:latin typeface="Century Gothic" panose="020B0502020202020204" pitchFamily="34" charset="0"/>
                <a:ea typeface="MS PGothic" panose="020B0600070205080204" pitchFamily="34" charset="-128"/>
              </a:rPr>
              <a:t>20XX – 成長と適応</a:t>
            </a:r>
          </a:p>
        </p:txBody>
      </p:sp>
      <p:sp>
        <p:nvSpPr>
          <p:cNvPr id="72" name="TextBox 71">
            <a:extLst>
              <a:ext uri="{FF2B5EF4-FFF2-40B4-BE49-F238E27FC236}">
                <a16:creationId xmlns:a16="http://schemas.microsoft.com/office/drawing/2014/main" id="{7B4AFA62-8C7D-CF00-4DED-1571CE4D7A3A}"/>
              </a:ext>
            </a:extLst>
          </p:cNvPr>
          <p:cNvSpPr txBox="1"/>
          <p:nvPr/>
        </p:nvSpPr>
        <p:spPr>
          <a:xfrm>
            <a:off x="7806169" y="1027528"/>
            <a:ext cx="3254867" cy="323165"/>
          </a:xfrm>
          <a:prstGeom prst="rect">
            <a:avLst/>
          </a:prstGeom>
          <a:noFill/>
        </p:spPr>
        <p:txBody>
          <a:bodyPr wrap="square" rtlCol="0">
            <a:spAutoFit/>
          </a:bodyPr>
          <a:lstStyle/>
          <a:p>
            <a:pPr algn="ctr" rtl="0"/>
            <a:r>
              <a:rPr lang="ja-JP" sz="1500" b="1" spc="-100">
                <a:solidFill>
                  <a:schemeClr val="tx1">
                    <a:lumMod val="65000"/>
                    <a:lumOff val="35000"/>
                  </a:schemeClr>
                </a:solidFill>
                <a:latin typeface="Century Gothic" panose="020B0502020202020204" pitchFamily="34" charset="0"/>
                <a:ea typeface="MS PGothic" panose="020B0600070205080204" pitchFamily="34" charset="-128"/>
              </a:rPr>
              <a:t>20XX – 確立とイノベーション</a:t>
            </a:r>
          </a:p>
        </p:txBody>
      </p:sp>
      <p:grpSp>
        <p:nvGrpSpPr>
          <p:cNvPr id="2" name="Group 1">
            <a:extLst>
              <a:ext uri="{FF2B5EF4-FFF2-40B4-BE49-F238E27FC236}">
                <a16:creationId xmlns:a16="http://schemas.microsoft.com/office/drawing/2014/main" id="{88F5FF4E-A8E0-AB70-C827-F6A4DA1EA563}"/>
              </a:ext>
            </a:extLst>
          </p:cNvPr>
          <p:cNvGrpSpPr/>
          <p:nvPr/>
        </p:nvGrpSpPr>
        <p:grpSpPr>
          <a:xfrm>
            <a:off x="4603000" y="2760914"/>
            <a:ext cx="1492996" cy="274320"/>
            <a:chOff x="6794355" y="1840094"/>
            <a:chExt cx="1492996" cy="274320"/>
          </a:xfrm>
        </p:grpSpPr>
        <p:sp>
          <p:nvSpPr>
            <p:cNvPr id="4" name="Arrow: Pentagon 3">
              <a:extLst>
                <a:ext uri="{FF2B5EF4-FFF2-40B4-BE49-F238E27FC236}">
                  <a16:creationId xmlns:a16="http://schemas.microsoft.com/office/drawing/2014/main" id="{B5B13D5F-A70C-AD3D-1233-809322D90B19}"/>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900" b="1">
                  <a:solidFill>
                    <a:schemeClr val="tx1">
                      <a:lumMod val="65000"/>
                      <a:lumOff val="35000"/>
                    </a:schemeClr>
                  </a:solidFill>
                  <a:latin typeface="Century Gothic" panose="020B0502020202020204" pitchFamily="34" charset="0"/>
                  <a:ea typeface="MS PGothic" panose="020B0600070205080204" pitchFamily="34" charset="-128"/>
                </a:rPr>
                <a:t>期限 月/日</a:t>
              </a:r>
            </a:p>
          </p:txBody>
        </p:sp>
        <p:sp>
          <p:nvSpPr>
            <p:cNvPr id="6" name="Diamond 5">
              <a:extLst>
                <a:ext uri="{FF2B5EF4-FFF2-40B4-BE49-F238E27FC236}">
                  <a16:creationId xmlns:a16="http://schemas.microsoft.com/office/drawing/2014/main" id="{86E52556-E0A9-C562-C06A-D16DA3E0991C}"/>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grpSp>
      <p:grpSp>
        <p:nvGrpSpPr>
          <p:cNvPr id="7" name="Group 6">
            <a:extLst>
              <a:ext uri="{FF2B5EF4-FFF2-40B4-BE49-F238E27FC236}">
                <a16:creationId xmlns:a16="http://schemas.microsoft.com/office/drawing/2014/main" id="{859CB1AB-FC85-EB2E-B060-CBD240BFF110}"/>
              </a:ext>
            </a:extLst>
          </p:cNvPr>
          <p:cNvGrpSpPr/>
          <p:nvPr/>
        </p:nvGrpSpPr>
        <p:grpSpPr>
          <a:xfrm>
            <a:off x="7847275" y="4420012"/>
            <a:ext cx="1492996" cy="274320"/>
            <a:chOff x="6794355" y="1840094"/>
            <a:chExt cx="1492996" cy="274320"/>
          </a:xfrm>
        </p:grpSpPr>
        <p:sp>
          <p:nvSpPr>
            <p:cNvPr id="16" name="Arrow: Pentagon 15">
              <a:extLst>
                <a:ext uri="{FF2B5EF4-FFF2-40B4-BE49-F238E27FC236}">
                  <a16:creationId xmlns:a16="http://schemas.microsoft.com/office/drawing/2014/main" id="{884D8CC5-F1F7-2D11-AA4C-51E812767635}"/>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900" b="1">
                  <a:solidFill>
                    <a:schemeClr val="tx1">
                      <a:lumMod val="65000"/>
                      <a:lumOff val="35000"/>
                    </a:schemeClr>
                  </a:solidFill>
                  <a:latin typeface="Century Gothic" panose="020B0502020202020204" pitchFamily="34" charset="0"/>
                  <a:ea typeface="MS PGothic" panose="020B0600070205080204" pitchFamily="34" charset="-128"/>
                </a:rPr>
                <a:t>期限 月/日</a:t>
              </a:r>
            </a:p>
          </p:txBody>
        </p:sp>
        <p:sp>
          <p:nvSpPr>
            <p:cNvPr id="17" name="Diamond 16">
              <a:extLst>
                <a:ext uri="{FF2B5EF4-FFF2-40B4-BE49-F238E27FC236}">
                  <a16:creationId xmlns:a16="http://schemas.microsoft.com/office/drawing/2014/main" id="{36DE93E5-C55C-E7BF-5202-56B0F9EEF26E}"/>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grpSp>
      <p:pic>
        <p:nvPicPr>
          <p:cNvPr id="18" name="Graphic 17" descr="単色塗りつぶしの時計">
            <a:extLst>
              <a:ext uri="{FF2B5EF4-FFF2-40B4-BE49-F238E27FC236}">
                <a16:creationId xmlns:a16="http://schemas.microsoft.com/office/drawing/2014/main" id="{3483917E-5016-1D1E-2C8A-A7A4172E27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7827" y="4967446"/>
            <a:ext cx="501294" cy="501294"/>
          </a:xfrm>
          <a:prstGeom prst="rect">
            <a:avLst/>
          </a:prstGeom>
        </p:spPr>
      </p:pic>
      <p:pic>
        <p:nvPicPr>
          <p:cNvPr id="19" name="Graphic 18" descr="単色塗りつぶしの虫眼鏡">
            <a:extLst>
              <a:ext uri="{FF2B5EF4-FFF2-40B4-BE49-F238E27FC236}">
                <a16:creationId xmlns:a16="http://schemas.microsoft.com/office/drawing/2014/main" id="{13B00657-40E8-B30A-73AF-DDA8FD49C6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7334" y="1589849"/>
            <a:ext cx="501294" cy="501294"/>
          </a:xfrm>
          <a:prstGeom prst="rect">
            <a:avLst/>
          </a:prstGeom>
        </p:spPr>
      </p:pic>
      <p:pic>
        <p:nvPicPr>
          <p:cNvPr id="20" name="Graphic 19" descr="単色塗りつぶしの循環矢印">
            <a:extLst>
              <a:ext uri="{FF2B5EF4-FFF2-40B4-BE49-F238E27FC236}">
                <a16:creationId xmlns:a16="http://schemas.microsoft.com/office/drawing/2014/main" id="{0E70CF05-D43C-AA70-CC87-B1A6714B35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91259" y="4967446"/>
            <a:ext cx="501294" cy="501294"/>
          </a:xfrm>
          <a:prstGeom prst="rect">
            <a:avLst/>
          </a:prstGeom>
        </p:spPr>
      </p:pic>
      <p:pic>
        <p:nvPicPr>
          <p:cNvPr id="22" name="Graphic 21" descr="単色塗りつぶしのユーザー">
            <a:extLst>
              <a:ext uri="{FF2B5EF4-FFF2-40B4-BE49-F238E27FC236}">
                <a16:creationId xmlns:a16="http://schemas.microsoft.com/office/drawing/2014/main" id="{317DC56C-C8C2-B253-9AB0-3CDDAE68AC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13971" y="1576144"/>
            <a:ext cx="593350" cy="593350"/>
          </a:xfrm>
          <a:prstGeom prst="rect">
            <a:avLst/>
          </a:prstGeom>
        </p:spPr>
      </p:pic>
      <p:pic>
        <p:nvPicPr>
          <p:cNvPr id="24" name="Graphic 23" descr="単色塗りつぶしの上昇トレンド">
            <a:extLst>
              <a:ext uri="{FF2B5EF4-FFF2-40B4-BE49-F238E27FC236}">
                <a16:creationId xmlns:a16="http://schemas.microsoft.com/office/drawing/2014/main" id="{44F704E1-3101-6BF2-16E8-F75D1551BF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12113" y="1576144"/>
            <a:ext cx="418772" cy="418772"/>
          </a:xfrm>
          <a:prstGeom prst="rect">
            <a:avLst/>
          </a:prstGeom>
        </p:spPr>
      </p:pic>
      <p:pic>
        <p:nvPicPr>
          <p:cNvPr id="27" name="Graphic 26" descr="単色塗りつぶしのカチンコ">
            <a:extLst>
              <a:ext uri="{FF2B5EF4-FFF2-40B4-BE49-F238E27FC236}">
                <a16:creationId xmlns:a16="http://schemas.microsoft.com/office/drawing/2014/main" id="{2666924E-583F-D84F-D6E7-39B4574BB34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63696" y="3318463"/>
            <a:ext cx="327454" cy="327454"/>
          </a:xfrm>
          <a:prstGeom prst="rect">
            <a:avLst/>
          </a:prstGeom>
        </p:spPr>
      </p:pic>
      <p:pic>
        <p:nvPicPr>
          <p:cNvPr id="34" name="Graphic 33" descr="単色塗りつぶしの最大化">
            <a:extLst>
              <a:ext uri="{FF2B5EF4-FFF2-40B4-BE49-F238E27FC236}">
                <a16:creationId xmlns:a16="http://schemas.microsoft.com/office/drawing/2014/main" id="{75F5EEAF-AF85-1E99-01BA-6081824677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14098" y="3287981"/>
            <a:ext cx="361364" cy="361364"/>
          </a:xfrm>
          <a:prstGeom prst="rect">
            <a:avLst/>
          </a:prstGeom>
        </p:spPr>
      </p:pic>
      <p:pic>
        <p:nvPicPr>
          <p:cNvPr id="39" name="Graphic 38" descr="単色塗りつぶしの筋肉質な腕">
            <a:extLst>
              <a:ext uri="{FF2B5EF4-FFF2-40B4-BE49-F238E27FC236}">
                <a16:creationId xmlns:a16="http://schemas.microsoft.com/office/drawing/2014/main" id="{F2EAB863-CBB1-A52A-A372-7865804A90B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282216" y="5010600"/>
            <a:ext cx="361364" cy="361364"/>
          </a:xfrm>
          <a:prstGeom prst="rect">
            <a:avLst/>
          </a:prstGeom>
        </p:spPr>
      </p:pic>
      <p:pic>
        <p:nvPicPr>
          <p:cNvPr id="43" name="Graphic 42" descr="単色塗りつぶしの接続">
            <a:extLst>
              <a:ext uri="{FF2B5EF4-FFF2-40B4-BE49-F238E27FC236}">
                <a16:creationId xmlns:a16="http://schemas.microsoft.com/office/drawing/2014/main" id="{A16FC822-C29D-EEA9-2CCB-2473D19053F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612113" y="3288531"/>
            <a:ext cx="409785" cy="409785"/>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87919"/>
            <a:ext cx="11845251" cy="523220"/>
          </a:xfrm>
          <a:prstGeom prst="rect">
            <a:avLst/>
          </a:prstGeom>
          <a:noFill/>
        </p:spPr>
        <p:txBody>
          <a:bodyPr wrap="square" rtlCol="0">
            <a:spAutoFit/>
          </a:bodyPr>
          <a:lstStyle/>
          <a:p>
            <a:pPr algn="ctr" rtl="0"/>
            <a:r>
              <a:rPr lang="ja-JP" sz="2800" dirty="0">
                <a:solidFill>
                  <a:schemeClr val="tx1">
                    <a:lumMod val="65000"/>
                    <a:lumOff val="35000"/>
                  </a:schemeClr>
                </a:solidFill>
                <a:latin typeface="Century Gothic" panose="020B0502020202020204" pitchFamily="34" charset="0"/>
                <a:ea typeface="MS PGothic" panose="020B0600070205080204" pitchFamily="34" charset="-128"/>
              </a:rPr>
              <a:t>3 年間の戦略計画</a:t>
            </a:r>
          </a:p>
        </p:txBody>
      </p:sp>
      <p:sp>
        <p:nvSpPr>
          <p:cNvPr id="31" name="Rectangle 30">
            <a:extLst>
              <a:ext uri="{FF2B5EF4-FFF2-40B4-BE49-F238E27FC236}">
                <a16:creationId xmlns:a16="http://schemas.microsoft.com/office/drawing/2014/main" id="{86A1C244-7385-9D40-A252-4E75C440C3DE}"/>
              </a:ext>
            </a:extLst>
          </p:cNvPr>
          <p:cNvSpPr/>
          <p:nvPr/>
        </p:nvSpPr>
        <p:spPr>
          <a:xfrm>
            <a:off x="1117856" y="936634"/>
            <a:ext cx="3254867" cy="49680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32" name="TextBox 31">
            <a:extLst>
              <a:ext uri="{FF2B5EF4-FFF2-40B4-BE49-F238E27FC236}">
                <a16:creationId xmlns:a16="http://schemas.microsoft.com/office/drawing/2014/main" id="{2839D9D0-F434-7847-AEA3-F6E1D6952262}"/>
              </a:ext>
            </a:extLst>
          </p:cNvPr>
          <p:cNvSpPr txBox="1"/>
          <p:nvPr/>
        </p:nvSpPr>
        <p:spPr>
          <a:xfrm>
            <a:off x="1117855" y="1009894"/>
            <a:ext cx="3254867" cy="323165"/>
          </a:xfrm>
          <a:prstGeom prst="rect">
            <a:avLst/>
          </a:prstGeom>
          <a:noFill/>
        </p:spPr>
        <p:txBody>
          <a:bodyPr wrap="square" rtlCol="0">
            <a:spAutoFit/>
          </a:bodyPr>
          <a:lstStyle/>
          <a:p>
            <a:pPr algn="ctr" rtl="0"/>
            <a:r>
              <a:rPr lang="ja-JP" sz="1500" b="1" spc="-100">
                <a:solidFill>
                  <a:schemeClr val="tx1">
                    <a:lumMod val="65000"/>
                    <a:lumOff val="35000"/>
                  </a:schemeClr>
                </a:solidFill>
                <a:latin typeface="Century Gothic" panose="020B0502020202020204" pitchFamily="34" charset="0"/>
                <a:ea typeface="MS PGothic" panose="020B0600070205080204" pitchFamily="34" charset="-128"/>
              </a:rPr>
              <a:t>20XX – 重点事項</a:t>
            </a:r>
          </a:p>
        </p:txBody>
      </p:sp>
      <p:sp>
        <p:nvSpPr>
          <p:cNvPr id="35" name="Rectangle 34">
            <a:extLst>
              <a:ext uri="{FF2B5EF4-FFF2-40B4-BE49-F238E27FC236}">
                <a16:creationId xmlns:a16="http://schemas.microsoft.com/office/drawing/2014/main" id="{D856B6B9-CADB-65A5-132D-6DE5ED1AE9D7}"/>
              </a:ext>
            </a:extLst>
          </p:cNvPr>
          <p:cNvSpPr/>
          <p:nvPr/>
        </p:nvSpPr>
        <p:spPr>
          <a:xfrm>
            <a:off x="4468567" y="936634"/>
            <a:ext cx="3254867"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42" name="Rectangle 41">
            <a:extLst>
              <a:ext uri="{FF2B5EF4-FFF2-40B4-BE49-F238E27FC236}">
                <a16:creationId xmlns:a16="http://schemas.microsoft.com/office/drawing/2014/main" id="{5B08557A-8548-5D7D-6AD2-CD59C42B123E}"/>
              </a:ext>
            </a:extLst>
          </p:cNvPr>
          <p:cNvSpPr/>
          <p:nvPr/>
        </p:nvSpPr>
        <p:spPr>
          <a:xfrm>
            <a:off x="7819278" y="936634"/>
            <a:ext cx="3254866"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 name="Rectangle 4">
            <a:extLst>
              <a:ext uri="{FF2B5EF4-FFF2-40B4-BE49-F238E27FC236}">
                <a16:creationId xmlns:a16="http://schemas.microsoft.com/office/drawing/2014/main" id="{0C4B1F77-B870-3807-ED43-43F3EA7B8C19}"/>
              </a:ext>
            </a:extLst>
          </p:cNvPr>
          <p:cNvSpPr/>
          <p:nvPr/>
        </p:nvSpPr>
        <p:spPr>
          <a:xfrm>
            <a:off x="1117854" y="1554874"/>
            <a:ext cx="3254867" cy="156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8" name="Rectangle 7">
            <a:extLst>
              <a:ext uri="{FF2B5EF4-FFF2-40B4-BE49-F238E27FC236}">
                <a16:creationId xmlns:a16="http://schemas.microsoft.com/office/drawing/2014/main" id="{5367F4BA-422D-345B-B7F1-9F9576D2E9FF}"/>
              </a:ext>
            </a:extLst>
          </p:cNvPr>
          <p:cNvSpPr/>
          <p:nvPr/>
        </p:nvSpPr>
        <p:spPr>
          <a:xfrm>
            <a:off x="1117853" y="3245636"/>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9" name="Rectangle 8">
            <a:extLst>
              <a:ext uri="{FF2B5EF4-FFF2-40B4-BE49-F238E27FC236}">
                <a16:creationId xmlns:a16="http://schemas.microsoft.com/office/drawing/2014/main" id="{E19C63BE-B6B5-4F15-AC6D-365CB650CB19}"/>
              </a:ext>
            </a:extLst>
          </p:cNvPr>
          <p:cNvSpPr/>
          <p:nvPr/>
        </p:nvSpPr>
        <p:spPr>
          <a:xfrm>
            <a:off x="1117856" y="4936398"/>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0" name="Rectangle 9">
            <a:extLst>
              <a:ext uri="{FF2B5EF4-FFF2-40B4-BE49-F238E27FC236}">
                <a16:creationId xmlns:a16="http://schemas.microsoft.com/office/drawing/2014/main" id="{D6CBE402-0604-8E30-E2E5-0CF97940084A}"/>
              </a:ext>
            </a:extLst>
          </p:cNvPr>
          <p:cNvSpPr/>
          <p:nvPr/>
        </p:nvSpPr>
        <p:spPr>
          <a:xfrm>
            <a:off x="4468564" y="1554874"/>
            <a:ext cx="3254867" cy="156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1" name="Rectangle 10">
            <a:extLst>
              <a:ext uri="{FF2B5EF4-FFF2-40B4-BE49-F238E27FC236}">
                <a16:creationId xmlns:a16="http://schemas.microsoft.com/office/drawing/2014/main" id="{037CA97E-153D-240D-155A-497EC698AA90}"/>
              </a:ext>
            </a:extLst>
          </p:cNvPr>
          <p:cNvSpPr/>
          <p:nvPr/>
        </p:nvSpPr>
        <p:spPr>
          <a:xfrm>
            <a:off x="4468563" y="3245636"/>
            <a:ext cx="3254867" cy="15693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2" name="Rectangle 11">
            <a:extLst>
              <a:ext uri="{FF2B5EF4-FFF2-40B4-BE49-F238E27FC236}">
                <a16:creationId xmlns:a16="http://schemas.microsoft.com/office/drawing/2014/main" id="{4FC5F344-0E21-E7D5-6633-1373E6D8E5D6}"/>
              </a:ext>
            </a:extLst>
          </p:cNvPr>
          <p:cNvSpPr/>
          <p:nvPr/>
        </p:nvSpPr>
        <p:spPr>
          <a:xfrm>
            <a:off x="4468566" y="4936398"/>
            <a:ext cx="3254867" cy="15693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3" name="Rectangle 12">
            <a:extLst>
              <a:ext uri="{FF2B5EF4-FFF2-40B4-BE49-F238E27FC236}">
                <a16:creationId xmlns:a16="http://schemas.microsoft.com/office/drawing/2014/main" id="{9D01609A-BAEC-4CFE-0FF9-797D85131480}"/>
              </a:ext>
            </a:extLst>
          </p:cNvPr>
          <p:cNvSpPr/>
          <p:nvPr/>
        </p:nvSpPr>
        <p:spPr>
          <a:xfrm>
            <a:off x="7819279" y="1554874"/>
            <a:ext cx="3254867" cy="156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4" name="Rectangle 13">
            <a:extLst>
              <a:ext uri="{FF2B5EF4-FFF2-40B4-BE49-F238E27FC236}">
                <a16:creationId xmlns:a16="http://schemas.microsoft.com/office/drawing/2014/main" id="{50C1FD44-A422-6909-DEC4-4B65AD83083C}"/>
              </a:ext>
            </a:extLst>
          </p:cNvPr>
          <p:cNvSpPr/>
          <p:nvPr/>
        </p:nvSpPr>
        <p:spPr>
          <a:xfrm>
            <a:off x="7819278" y="3245636"/>
            <a:ext cx="3254867" cy="156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5" name="Rectangle 14">
            <a:extLst>
              <a:ext uri="{FF2B5EF4-FFF2-40B4-BE49-F238E27FC236}">
                <a16:creationId xmlns:a16="http://schemas.microsoft.com/office/drawing/2014/main" id="{A921D494-E212-9D3E-C22C-5FC24DF0A98E}"/>
              </a:ext>
            </a:extLst>
          </p:cNvPr>
          <p:cNvSpPr/>
          <p:nvPr/>
        </p:nvSpPr>
        <p:spPr>
          <a:xfrm>
            <a:off x="7819281" y="4936398"/>
            <a:ext cx="3254867" cy="1569326"/>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6" name="TextBox 25">
            <a:extLst>
              <a:ext uri="{FF2B5EF4-FFF2-40B4-BE49-F238E27FC236}">
                <a16:creationId xmlns:a16="http://schemas.microsoft.com/office/drawing/2014/main" id="{6FF6B838-5238-5F90-F0D0-75D3381A5A3E}"/>
              </a:ext>
            </a:extLst>
          </p:cNvPr>
          <p:cNvSpPr txBox="1"/>
          <p:nvPr/>
        </p:nvSpPr>
        <p:spPr>
          <a:xfrm>
            <a:off x="1117856" y="1554874"/>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アクティビティ</a:t>
            </a:r>
          </a:p>
        </p:txBody>
      </p:sp>
      <p:sp>
        <p:nvSpPr>
          <p:cNvPr id="28" name="TextBox 27">
            <a:extLst>
              <a:ext uri="{FF2B5EF4-FFF2-40B4-BE49-F238E27FC236}">
                <a16:creationId xmlns:a16="http://schemas.microsoft.com/office/drawing/2014/main" id="{DCB6B481-7C43-5E1C-DD62-28498D7C836C}"/>
              </a:ext>
            </a:extLst>
          </p:cNvPr>
          <p:cNvSpPr txBox="1"/>
          <p:nvPr/>
        </p:nvSpPr>
        <p:spPr>
          <a:xfrm>
            <a:off x="1130968" y="2264043"/>
            <a:ext cx="3241755"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説明</a:t>
            </a:r>
          </a:p>
        </p:txBody>
      </p:sp>
      <p:sp>
        <p:nvSpPr>
          <p:cNvPr id="29" name="TextBox 28">
            <a:extLst>
              <a:ext uri="{FF2B5EF4-FFF2-40B4-BE49-F238E27FC236}">
                <a16:creationId xmlns:a16="http://schemas.microsoft.com/office/drawing/2014/main" id="{BEDE3288-260A-2F9F-25A6-0881D9CB2745}"/>
              </a:ext>
            </a:extLst>
          </p:cNvPr>
          <p:cNvSpPr txBox="1"/>
          <p:nvPr/>
        </p:nvSpPr>
        <p:spPr>
          <a:xfrm>
            <a:off x="1130968" y="3245636"/>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アクティビティ</a:t>
            </a:r>
          </a:p>
        </p:txBody>
      </p:sp>
      <p:sp>
        <p:nvSpPr>
          <p:cNvPr id="30" name="TextBox 29">
            <a:extLst>
              <a:ext uri="{FF2B5EF4-FFF2-40B4-BE49-F238E27FC236}">
                <a16:creationId xmlns:a16="http://schemas.microsoft.com/office/drawing/2014/main" id="{0294C3AF-8099-4417-834A-33F4070CDF1B}"/>
              </a:ext>
            </a:extLst>
          </p:cNvPr>
          <p:cNvSpPr txBox="1"/>
          <p:nvPr/>
        </p:nvSpPr>
        <p:spPr>
          <a:xfrm>
            <a:off x="1130968" y="3901187"/>
            <a:ext cx="3241755"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説明</a:t>
            </a:r>
          </a:p>
        </p:txBody>
      </p:sp>
      <p:sp>
        <p:nvSpPr>
          <p:cNvPr id="36" name="TextBox 35">
            <a:extLst>
              <a:ext uri="{FF2B5EF4-FFF2-40B4-BE49-F238E27FC236}">
                <a16:creationId xmlns:a16="http://schemas.microsoft.com/office/drawing/2014/main" id="{76E75D81-3857-762A-DBBC-166603C56F58}"/>
              </a:ext>
            </a:extLst>
          </p:cNvPr>
          <p:cNvSpPr txBox="1"/>
          <p:nvPr/>
        </p:nvSpPr>
        <p:spPr>
          <a:xfrm>
            <a:off x="1117852" y="4933794"/>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アクティビティ</a:t>
            </a:r>
          </a:p>
        </p:txBody>
      </p:sp>
      <p:sp>
        <p:nvSpPr>
          <p:cNvPr id="37" name="TextBox 36">
            <a:extLst>
              <a:ext uri="{FF2B5EF4-FFF2-40B4-BE49-F238E27FC236}">
                <a16:creationId xmlns:a16="http://schemas.microsoft.com/office/drawing/2014/main" id="{0567FA3B-68C1-36B1-2373-989923C3157D}"/>
              </a:ext>
            </a:extLst>
          </p:cNvPr>
          <p:cNvSpPr txBox="1"/>
          <p:nvPr/>
        </p:nvSpPr>
        <p:spPr>
          <a:xfrm>
            <a:off x="1130968" y="5590176"/>
            <a:ext cx="3241755"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説明</a:t>
            </a:r>
          </a:p>
        </p:txBody>
      </p:sp>
      <p:sp>
        <p:nvSpPr>
          <p:cNvPr id="40" name="TextBox 39">
            <a:extLst>
              <a:ext uri="{FF2B5EF4-FFF2-40B4-BE49-F238E27FC236}">
                <a16:creationId xmlns:a16="http://schemas.microsoft.com/office/drawing/2014/main" id="{481FCC1D-33A9-682E-7596-80DC2312CCF9}"/>
              </a:ext>
            </a:extLst>
          </p:cNvPr>
          <p:cNvSpPr txBox="1"/>
          <p:nvPr/>
        </p:nvSpPr>
        <p:spPr>
          <a:xfrm>
            <a:off x="4464973" y="1560417"/>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アクティビティ</a:t>
            </a:r>
          </a:p>
        </p:txBody>
      </p:sp>
      <p:sp>
        <p:nvSpPr>
          <p:cNvPr id="50" name="TextBox 49">
            <a:extLst>
              <a:ext uri="{FF2B5EF4-FFF2-40B4-BE49-F238E27FC236}">
                <a16:creationId xmlns:a16="http://schemas.microsoft.com/office/drawing/2014/main" id="{E29AFDFE-F6BA-674E-A984-CE3512F18822}"/>
              </a:ext>
            </a:extLst>
          </p:cNvPr>
          <p:cNvSpPr txBox="1"/>
          <p:nvPr/>
        </p:nvSpPr>
        <p:spPr>
          <a:xfrm>
            <a:off x="4478085" y="2269586"/>
            <a:ext cx="3241755"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説明</a:t>
            </a:r>
          </a:p>
        </p:txBody>
      </p:sp>
      <p:sp>
        <p:nvSpPr>
          <p:cNvPr id="51" name="TextBox 50">
            <a:extLst>
              <a:ext uri="{FF2B5EF4-FFF2-40B4-BE49-F238E27FC236}">
                <a16:creationId xmlns:a16="http://schemas.microsoft.com/office/drawing/2014/main" id="{027374DF-AAEE-CB76-3A25-52EC4697F029}"/>
              </a:ext>
            </a:extLst>
          </p:cNvPr>
          <p:cNvSpPr txBox="1"/>
          <p:nvPr/>
        </p:nvSpPr>
        <p:spPr>
          <a:xfrm>
            <a:off x="4478085" y="3251179"/>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アクティビティ</a:t>
            </a:r>
          </a:p>
        </p:txBody>
      </p:sp>
      <p:sp>
        <p:nvSpPr>
          <p:cNvPr id="59" name="TextBox 58">
            <a:extLst>
              <a:ext uri="{FF2B5EF4-FFF2-40B4-BE49-F238E27FC236}">
                <a16:creationId xmlns:a16="http://schemas.microsoft.com/office/drawing/2014/main" id="{2FE57F33-BE3B-CD32-BAB7-49A0E5EE3ACA}"/>
              </a:ext>
            </a:extLst>
          </p:cNvPr>
          <p:cNvSpPr txBox="1"/>
          <p:nvPr/>
        </p:nvSpPr>
        <p:spPr>
          <a:xfrm>
            <a:off x="4478085" y="3906730"/>
            <a:ext cx="3241755"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説明</a:t>
            </a:r>
          </a:p>
        </p:txBody>
      </p:sp>
      <p:sp>
        <p:nvSpPr>
          <p:cNvPr id="63" name="TextBox 62">
            <a:extLst>
              <a:ext uri="{FF2B5EF4-FFF2-40B4-BE49-F238E27FC236}">
                <a16:creationId xmlns:a16="http://schemas.microsoft.com/office/drawing/2014/main" id="{E4DA5598-8CAE-12CA-D730-B5F7C0D641C4}"/>
              </a:ext>
            </a:extLst>
          </p:cNvPr>
          <p:cNvSpPr txBox="1"/>
          <p:nvPr/>
        </p:nvSpPr>
        <p:spPr>
          <a:xfrm>
            <a:off x="4464969" y="4939337"/>
            <a:ext cx="3241755"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アクティビティ</a:t>
            </a:r>
          </a:p>
        </p:txBody>
      </p:sp>
      <p:sp>
        <p:nvSpPr>
          <p:cNvPr id="64" name="TextBox 63">
            <a:extLst>
              <a:ext uri="{FF2B5EF4-FFF2-40B4-BE49-F238E27FC236}">
                <a16:creationId xmlns:a16="http://schemas.microsoft.com/office/drawing/2014/main" id="{F97121EB-7C89-B70C-A60A-72A65DDDA55F}"/>
              </a:ext>
            </a:extLst>
          </p:cNvPr>
          <p:cNvSpPr txBox="1"/>
          <p:nvPr/>
        </p:nvSpPr>
        <p:spPr>
          <a:xfrm>
            <a:off x="4478085" y="5595719"/>
            <a:ext cx="3241755"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説明</a:t>
            </a:r>
          </a:p>
        </p:txBody>
      </p:sp>
      <p:sp>
        <p:nvSpPr>
          <p:cNvPr id="65" name="TextBox 64">
            <a:extLst>
              <a:ext uri="{FF2B5EF4-FFF2-40B4-BE49-F238E27FC236}">
                <a16:creationId xmlns:a16="http://schemas.microsoft.com/office/drawing/2014/main" id="{2CE779DC-8DD4-E7C2-B91C-6921B8BDAB21}"/>
              </a:ext>
            </a:extLst>
          </p:cNvPr>
          <p:cNvSpPr txBox="1"/>
          <p:nvPr/>
        </p:nvSpPr>
        <p:spPr>
          <a:xfrm>
            <a:off x="7819285" y="1564039"/>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アクティビティ</a:t>
            </a:r>
          </a:p>
        </p:txBody>
      </p:sp>
      <p:sp>
        <p:nvSpPr>
          <p:cNvPr id="66" name="TextBox 65">
            <a:extLst>
              <a:ext uri="{FF2B5EF4-FFF2-40B4-BE49-F238E27FC236}">
                <a16:creationId xmlns:a16="http://schemas.microsoft.com/office/drawing/2014/main" id="{DC9C512A-A00F-47CC-3FBA-154E927260E3}"/>
              </a:ext>
            </a:extLst>
          </p:cNvPr>
          <p:cNvSpPr txBox="1"/>
          <p:nvPr/>
        </p:nvSpPr>
        <p:spPr>
          <a:xfrm>
            <a:off x="7832397" y="2273208"/>
            <a:ext cx="3241755"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説明</a:t>
            </a:r>
          </a:p>
        </p:txBody>
      </p:sp>
      <p:sp>
        <p:nvSpPr>
          <p:cNvPr id="67" name="TextBox 66">
            <a:extLst>
              <a:ext uri="{FF2B5EF4-FFF2-40B4-BE49-F238E27FC236}">
                <a16:creationId xmlns:a16="http://schemas.microsoft.com/office/drawing/2014/main" id="{99BE95CC-B635-6D73-B3E5-1460F8CD6F4B}"/>
              </a:ext>
            </a:extLst>
          </p:cNvPr>
          <p:cNvSpPr txBox="1"/>
          <p:nvPr/>
        </p:nvSpPr>
        <p:spPr>
          <a:xfrm>
            <a:off x="7832397" y="3254801"/>
            <a:ext cx="2804131"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アクティビティ</a:t>
            </a:r>
          </a:p>
        </p:txBody>
      </p:sp>
      <p:sp>
        <p:nvSpPr>
          <p:cNvPr id="68" name="TextBox 67">
            <a:extLst>
              <a:ext uri="{FF2B5EF4-FFF2-40B4-BE49-F238E27FC236}">
                <a16:creationId xmlns:a16="http://schemas.microsoft.com/office/drawing/2014/main" id="{B662A693-CB47-83E4-A870-7D6D0A06D1EE}"/>
              </a:ext>
            </a:extLst>
          </p:cNvPr>
          <p:cNvSpPr txBox="1"/>
          <p:nvPr/>
        </p:nvSpPr>
        <p:spPr>
          <a:xfrm>
            <a:off x="7832397" y="3910352"/>
            <a:ext cx="3241755"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説明</a:t>
            </a:r>
          </a:p>
        </p:txBody>
      </p:sp>
      <p:sp>
        <p:nvSpPr>
          <p:cNvPr id="69" name="TextBox 68">
            <a:extLst>
              <a:ext uri="{FF2B5EF4-FFF2-40B4-BE49-F238E27FC236}">
                <a16:creationId xmlns:a16="http://schemas.microsoft.com/office/drawing/2014/main" id="{7C9F8024-3DA5-BD63-B902-71DF561EBD9A}"/>
              </a:ext>
            </a:extLst>
          </p:cNvPr>
          <p:cNvSpPr txBox="1"/>
          <p:nvPr/>
        </p:nvSpPr>
        <p:spPr>
          <a:xfrm>
            <a:off x="7819281" y="4942959"/>
            <a:ext cx="3241755" cy="369332"/>
          </a:xfrm>
          <a:prstGeom prst="rect">
            <a:avLst/>
          </a:prstGeom>
          <a:noFill/>
        </p:spPr>
        <p:txBody>
          <a:bodyPr wrap="square" rtlCol="0">
            <a:spAutoFit/>
          </a:bodyPr>
          <a:lstStyle/>
          <a:p>
            <a:pPr rtl="0"/>
            <a:r>
              <a:rPr lang="ja-JP" i="1">
                <a:solidFill>
                  <a:schemeClr val="tx1">
                    <a:lumMod val="65000"/>
                    <a:lumOff val="35000"/>
                  </a:schemeClr>
                </a:solidFill>
                <a:latin typeface="Century Gothic" panose="020B0502020202020204" pitchFamily="34" charset="0"/>
                <a:ea typeface="MS PGothic" panose="020B0600070205080204" pitchFamily="34" charset="-128"/>
              </a:rPr>
              <a:t>アクティビティ</a:t>
            </a:r>
          </a:p>
        </p:txBody>
      </p:sp>
      <p:sp>
        <p:nvSpPr>
          <p:cNvPr id="70" name="TextBox 69">
            <a:extLst>
              <a:ext uri="{FF2B5EF4-FFF2-40B4-BE49-F238E27FC236}">
                <a16:creationId xmlns:a16="http://schemas.microsoft.com/office/drawing/2014/main" id="{6FBCDE24-D2FA-71F4-C4F0-B8522F2C9A68}"/>
              </a:ext>
            </a:extLst>
          </p:cNvPr>
          <p:cNvSpPr txBox="1"/>
          <p:nvPr/>
        </p:nvSpPr>
        <p:spPr>
          <a:xfrm>
            <a:off x="7832397" y="5599341"/>
            <a:ext cx="3241755"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説明</a:t>
            </a:r>
          </a:p>
        </p:txBody>
      </p:sp>
      <p:sp>
        <p:nvSpPr>
          <p:cNvPr id="71" name="TextBox 70">
            <a:extLst>
              <a:ext uri="{FF2B5EF4-FFF2-40B4-BE49-F238E27FC236}">
                <a16:creationId xmlns:a16="http://schemas.microsoft.com/office/drawing/2014/main" id="{62DE4270-B7ED-54C6-3409-441B2E781A5E}"/>
              </a:ext>
            </a:extLst>
          </p:cNvPr>
          <p:cNvSpPr txBox="1"/>
          <p:nvPr/>
        </p:nvSpPr>
        <p:spPr>
          <a:xfrm>
            <a:off x="4451857" y="1036838"/>
            <a:ext cx="3254867" cy="323165"/>
          </a:xfrm>
          <a:prstGeom prst="rect">
            <a:avLst/>
          </a:prstGeom>
          <a:noFill/>
        </p:spPr>
        <p:txBody>
          <a:bodyPr wrap="square" rtlCol="0">
            <a:spAutoFit/>
          </a:bodyPr>
          <a:lstStyle/>
          <a:p>
            <a:pPr algn="ctr" rtl="0"/>
            <a:r>
              <a:rPr lang="ja-JP" sz="1500" b="1" spc="-100">
                <a:solidFill>
                  <a:schemeClr val="tx1">
                    <a:lumMod val="65000"/>
                    <a:lumOff val="35000"/>
                  </a:schemeClr>
                </a:solidFill>
                <a:latin typeface="Century Gothic" panose="020B0502020202020204" pitchFamily="34" charset="0"/>
                <a:ea typeface="MS PGothic" panose="020B0600070205080204" pitchFamily="34" charset="-128"/>
              </a:rPr>
              <a:t>20XX – 重点事項</a:t>
            </a:r>
          </a:p>
        </p:txBody>
      </p:sp>
      <p:sp>
        <p:nvSpPr>
          <p:cNvPr id="72" name="TextBox 71">
            <a:extLst>
              <a:ext uri="{FF2B5EF4-FFF2-40B4-BE49-F238E27FC236}">
                <a16:creationId xmlns:a16="http://schemas.microsoft.com/office/drawing/2014/main" id="{7B4AFA62-8C7D-CF00-4DED-1571CE4D7A3A}"/>
              </a:ext>
            </a:extLst>
          </p:cNvPr>
          <p:cNvSpPr txBox="1"/>
          <p:nvPr/>
        </p:nvSpPr>
        <p:spPr>
          <a:xfrm>
            <a:off x="7806169" y="1027528"/>
            <a:ext cx="3254867" cy="323165"/>
          </a:xfrm>
          <a:prstGeom prst="rect">
            <a:avLst/>
          </a:prstGeom>
          <a:noFill/>
        </p:spPr>
        <p:txBody>
          <a:bodyPr wrap="square" rtlCol="0">
            <a:spAutoFit/>
          </a:bodyPr>
          <a:lstStyle/>
          <a:p>
            <a:pPr algn="ctr" rtl="0"/>
            <a:r>
              <a:rPr lang="ja-JP" sz="1500" b="1" spc="-100">
                <a:solidFill>
                  <a:schemeClr val="tx1">
                    <a:lumMod val="65000"/>
                    <a:lumOff val="35000"/>
                  </a:schemeClr>
                </a:solidFill>
                <a:latin typeface="Century Gothic" panose="020B0502020202020204" pitchFamily="34" charset="0"/>
                <a:ea typeface="MS PGothic" panose="020B0600070205080204" pitchFamily="34" charset="-128"/>
              </a:rPr>
              <a:t>20XX – 重点事項</a:t>
            </a:r>
          </a:p>
        </p:txBody>
      </p:sp>
    </p:spTree>
    <p:extLst>
      <p:ext uri="{BB962C8B-B14F-4D97-AF65-F5344CB8AC3E}">
        <p14:creationId xmlns:p14="http://schemas.microsoft.com/office/powerpoint/2010/main" val="34894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042053529"/>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6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1084</TotalTime>
  <Words>720</Words>
  <Application>Microsoft Office PowerPoint</Application>
  <PresentationFormat>Widescreen</PresentationFormat>
  <Paragraphs>81</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46</cp:revision>
  <dcterms:created xsi:type="dcterms:W3CDTF">2022-05-22T18:55:25Z</dcterms:created>
  <dcterms:modified xsi:type="dcterms:W3CDTF">2024-09-17T01:49:32Z</dcterms:modified>
</cp:coreProperties>
</file>