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0PSf+DTYiG0ki3HS0mgDCdw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Guimond"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AFA38E-0B6D-4897-B49B-B09D38636E5F}">
  <a:tblStyle styleId="{58AFA38E-0B6D-4897-B49B-B09D38636E5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8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7" name="Google Shape;47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8" name="Google Shape;5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jp.smartsheet.com/try-it?trp=78048"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7808" y="0"/>
            <a:ext cx="12209807" cy="6895099"/>
          </a:xfrm>
          <a:prstGeom prst="rect">
            <a:avLst/>
          </a:prstGeom>
          <a:noFill/>
          <a:ln>
            <a:noFill/>
          </a:ln>
        </p:spPr>
      </p:pic>
      <p:cxnSp>
        <p:nvCxnSpPr>
          <p:cNvPr id="90" name="Google Shape;90;p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91" name="Google Shape;91;p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92" name="Google Shape;92;p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93" name="Google Shape;93;p1"/>
          <p:cNvSpPr txBox="1"/>
          <p:nvPr/>
        </p:nvSpPr>
        <p:spPr>
          <a:xfrm>
            <a:off x="249647" y="157864"/>
            <a:ext cx="784333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i="0" u="none" strike="noStrike" cap="none" dirty="0">
                <a:solidFill>
                  <a:schemeClr val="lt1"/>
                </a:solidFill>
                <a:latin typeface="Century Gothic" panose="020B0502020202020204" pitchFamily="34" charset="0"/>
                <a:ea typeface="MS PGothic" panose="020B0600070205080204" pitchFamily="34" charset="-128"/>
                <a:cs typeface="Century Gothic"/>
                <a:sym typeface="Century Gothic"/>
              </a:rPr>
              <a:t>概念実証プレゼンテーション テンプレート</a:t>
            </a:r>
          </a:p>
        </p:txBody>
      </p:sp>
      <p:pic>
        <p:nvPicPr>
          <p:cNvPr id="94" name="Google Shape;94;p1">
            <a:hlinkClick r:id="rId4"/>
          </p:cNvPr>
          <p:cNvPicPr preferRelativeResize="0"/>
          <p:nvPr/>
        </p:nvPicPr>
        <p:blipFill>
          <a:blip r:embed="rId5"/>
          <a:srcRect/>
          <a:stretch/>
        </p:blipFill>
        <p:spPr>
          <a:xfrm>
            <a:off x="8943056" y="140515"/>
            <a:ext cx="2805423" cy="557985"/>
          </a:xfrm>
          <a:prstGeom prst="rect">
            <a:avLst/>
          </a:prstGeom>
          <a:noFill/>
          <a:ln>
            <a:noFill/>
          </a:ln>
        </p:spPr>
      </p:pic>
      <p:sp>
        <p:nvSpPr>
          <p:cNvPr id="114" name="Google Shape;114;p1"/>
          <p:cNvSpPr txBox="1"/>
          <p:nvPr/>
        </p:nvSpPr>
        <p:spPr>
          <a:xfrm>
            <a:off x="434387" y="1476919"/>
            <a:ext cx="5000498" cy="216978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概念実証 (POC) とは、ビジネスのアイデアが実行可能かどうかを検証するプロセスです。POC は、調査とテストを通じて、製品、機能、サービス、またはその他のソリューションが実現できることを示し、今後開発を進めるための正当な根拠となります。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1"/>
        <p:cNvGrpSpPr/>
        <p:nvPr/>
      </p:nvGrpSpPr>
      <p:grpSpPr>
        <a:xfrm>
          <a:off x="0" y="0"/>
          <a:ext cx="0" cy="0"/>
          <a:chOff x="0" y="0"/>
          <a:chExt cx="0" cy="0"/>
        </a:xfrm>
      </p:grpSpPr>
      <p:pic>
        <p:nvPicPr>
          <p:cNvPr id="392" name="Google Shape;392;p10"/>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93" name="Google Shape;393;p10"/>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94" name="Google Shape;394;p10"/>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95" name="Google Shape;395;p10"/>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96" name="Google Shape;396;p10"/>
          <p:cNvSpPr/>
          <p:nvPr/>
        </p:nvSpPr>
        <p:spPr>
          <a:xfrm>
            <a:off x="-1" y="1"/>
            <a:ext cx="3616059"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416" name="Google Shape;416;p10"/>
          <p:cNvSpPr txBox="1"/>
          <p:nvPr/>
        </p:nvSpPr>
        <p:spPr>
          <a:xfrm>
            <a:off x="334197" y="1088575"/>
            <a:ext cx="5931136"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POC の範囲、重要な進捗の日程、プロジェクトの完了要件に基づいて期間を見積もります。</a:t>
            </a:r>
          </a:p>
        </p:txBody>
      </p:sp>
      <p:sp>
        <p:nvSpPr>
          <p:cNvPr id="417" name="Google Shape;417;p10"/>
          <p:cNvSpPr txBox="1"/>
          <p:nvPr/>
        </p:nvSpPr>
        <p:spPr>
          <a:xfrm>
            <a:off x="182553" y="51074"/>
            <a:ext cx="3390203"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dirty="0">
                <a:solidFill>
                  <a:schemeClr val="lt1"/>
                </a:solidFill>
                <a:latin typeface="Century Gothic" panose="020B0502020202020204" pitchFamily="34" charset="0"/>
                <a:ea typeface="MS PGothic" panose="020B0600070205080204" pitchFamily="34" charset="-128"/>
                <a:cs typeface="Century Gothic"/>
                <a:sym typeface="Century Gothic"/>
              </a:rPr>
              <a:t>タイムライン</a:t>
            </a:r>
          </a:p>
        </p:txBody>
      </p:sp>
      <p:sp>
        <p:nvSpPr>
          <p:cNvPr id="418" name="Google Shape;418;p10"/>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1</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2</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3</a:t>
            </a:r>
          </a:p>
        </p:txBody>
      </p:sp>
      <p:sp>
        <p:nvSpPr>
          <p:cNvPr id="419" name="Google Shape;419;p10"/>
          <p:cNvSpPr/>
          <p:nvPr/>
        </p:nvSpPr>
        <p:spPr>
          <a:xfrm>
            <a:off x="0" y="2"/>
            <a:ext cx="3616058" cy="51072"/>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nvGrpSpPr>
          <p:cNvPr id="420" name="Google Shape;420;p10"/>
          <p:cNvGrpSpPr/>
          <p:nvPr/>
        </p:nvGrpSpPr>
        <p:grpSpPr>
          <a:xfrm>
            <a:off x="9977746" y="419562"/>
            <a:ext cx="1715287" cy="1715287"/>
            <a:chOff x="4030972" y="4315010"/>
            <a:chExt cx="1662450" cy="1662450"/>
          </a:xfrm>
        </p:grpSpPr>
        <p:sp>
          <p:nvSpPr>
            <p:cNvPr id="421" name="Google Shape;421;p10"/>
            <p:cNvSpPr/>
            <p:nvPr/>
          </p:nvSpPr>
          <p:spPr>
            <a:xfrm>
              <a:off x="4258899" y="5020365"/>
              <a:ext cx="1238940" cy="247483"/>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nvGrpSpPr>
            <p:cNvPr id="422" name="Google Shape;422;p10"/>
            <p:cNvGrpSpPr/>
            <p:nvPr/>
          </p:nvGrpSpPr>
          <p:grpSpPr>
            <a:xfrm>
              <a:off x="4030972" y="4315010"/>
              <a:ext cx="1662450" cy="1662450"/>
              <a:chOff x="6141466" y="3474466"/>
              <a:chExt cx="2441524" cy="2441524"/>
            </a:xfrm>
          </p:grpSpPr>
          <p:grpSp>
            <p:nvGrpSpPr>
              <p:cNvPr id="423" name="Google Shape;423;p10" descr="Monthly calendar outline"/>
              <p:cNvGrpSpPr/>
              <p:nvPr/>
            </p:nvGrpSpPr>
            <p:grpSpPr>
              <a:xfrm>
                <a:off x="6141466" y="3474466"/>
                <a:ext cx="2441524" cy="2441524"/>
                <a:chOff x="6141466" y="3474466"/>
                <a:chExt cx="2441524" cy="2441524"/>
              </a:xfrm>
            </p:grpSpPr>
            <p:sp>
              <p:nvSpPr>
                <p:cNvPr id="424" name="Google Shape;424;p10"/>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25" name="Google Shape;425;p10"/>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426" name="Google Shape;426;p10"/>
              <p:cNvSpPr/>
              <p:nvPr/>
            </p:nvSpPr>
            <p:spPr>
              <a:xfrm>
                <a:off x="6203106" y="3483356"/>
                <a:ext cx="2379884"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427" name="Google Shape;427;p10"/>
              <p:cNvSpPr/>
              <p:nvPr/>
            </p:nvSpPr>
            <p:spPr>
              <a:xfrm>
                <a:off x="6476206" y="4873832"/>
                <a:ext cx="693077"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31"/>
        <p:cNvGrpSpPr/>
        <p:nvPr/>
      </p:nvGrpSpPr>
      <p:grpSpPr>
        <a:xfrm>
          <a:off x="0" y="0"/>
          <a:ext cx="0" cy="0"/>
          <a:chOff x="0" y="0"/>
          <a:chExt cx="0" cy="0"/>
        </a:xfrm>
      </p:grpSpPr>
      <p:pic>
        <p:nvPicPr>
          <p:cNvPr id="432" name="Google Shape;432;p11"/>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33" name="Google Shape;433;p1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34" name="Google Shape;434;p1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35" name="Google Shape;435;p1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436" name="Google Shape;436;p11"/>
          <p:cNvSpPr/>
          <p:nvPr/>
        </p:nvSpPr>
        <p:spPr>
          <a:xfrm>
            <a:off x="-1" y="1"/>
            <a:ext cx="10007554" cy="843970"/>
          </a:xfrm>
          <a:prstGeom prst="rect">
            <a:avLst/>
          </a:prstGeom>
          <a:solidFill>
            <a:srgbClr val="B555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456" name="Google Shape;456;p11"/>
          <p:cNvSpPr txBox="1"/>
          <p:nvPr/>
        </p:nvSpPr>
        <p:spPr>
          <a:xfrm>
            <a:off x="334196" y="1088575"/>
            <a:ext cx="8258957"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POC が成功した場合に実施するアクション ステップの提案を作成します。</a:t>
            </a:r>
          </a:p>
        </p:txBody>
      </p:sp>
      <p:sp>
        <p:nvSpPr>
          <p:cNvPr id="457" name="Google Shape;457;p11"/>
          <p:cNvSpPr txBox="1"/>
          <p:nvPr/>
        </p:nvSpPr>
        <p:spPr>
          <a:xfrm>
            <a:off x="182553" y="51074"/>
            <a:ext cx="9931536"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dirty="0">
                <a:solidFill>
                  <a:schemeClr val="lt1"/>
                </a:solidFill>
                <a:latin typeface="Century Gothic" panose="020B0502020202020204" pitchFamily="34" charset="0"/>
                <a:ea typeface="MS PGothic" panose="020B0600070205080204" pitchFamily="34" charset="-128"/>
                <a:cs typeface="Century Gothic"/>
                <a:sym typeface="Century Gothic"/>
              </a:rPr>
              <a:t>POC が成功した場合の次のステップ</a:t>
            </a:r>
          </a:p>
        </p:txBody>
      </p:sp>
      <p:sp>
        <p:nvSpPr>
          <p:cNvPr id="458" name="Google Shape;458;p11"/>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アクション ステップ 1</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アクション ステップ 2</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アクション ステップ 3</a:t>
            </a:r>
          </a:p>
        </p:txBody>
      </p:sp>
      <p:grpSp>
        <p:nvGrpSpPr>
          <p:cNvPr id="459" name="Google Shape;459;p11"/>
          <p:cNvGrpSpPr/>
          <p:nvPr/>
        </p:nvGrpSpPr>
        <p:grpSpPr>
          <a:xfrm>
            <a:off x="10394649" y="279558"/>
            <a:ext cx="1236187" cy="1612737"/>
            <a:chOff x="5511511" y="2665268"/>
            <a:chExt cx="1165513" cy="1520535"/>
          </a:xfrm>
        </p:grpSpPr>
        <p:sp>
          <p:nvSpPr>
            <p:cNvPr id="460" name="Google Shape;460;p11"/>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1" name="Google Shape;461;p11"/>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2" name="Google Shape;462;p11"/>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3" name="Google Shape;463;p11"/>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4" name="Google Shape;464;p11"/>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5" name="Google Shape;465;p11"/>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6" name="Google Shape;466;p11"/>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7" name="Google Shape;467;p11"/>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8" name="Google Shape;468;p11"/>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69" name="Google Shape;469;p11"/>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70" name="Google Shape;470;p11"/>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71" name="Google Shape;471;p11"/>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72" name="Google Shape;472;p11"/>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73" name="Google Shape;473;p11"/>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474" name="Google Shape;474;p11"/>
          <p:cNvSpPr/>
          <p:nvPr/>
        </p:nvSpPr>
        <p:spPr>
          <a:xfrm>
            <a:off x="-1" y="2"/>
            <a:ext cx="10007554" cy="51072"/>
          </a:xfrm>
          <a:prstGeom prst="rect">
            <a:avLst/>
          </a:prstGeom>
          <a:solidFill>
            <a:srgbClr val="EB6E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79"/>
        <p:cNvGrpSpPr/>
        <p:nvPr/>
      </p:nvGrpSpPr>
      <p:grpSpPr>
        <a:xfrm>
          <a:off x="0" y="0"/>
          <a:ext cx="0" cy="0"/>
          <a:chOff x="0" y="0"/>
          <a:chExt cx="0" cy="0"/>
        </a:xfrm>
      </p:grpSpPr>
      <p:pic>
        <p:nvPicPr>
          <p:cNvPr id="480" name="Google Shape;480;p12"/>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81" name="Google Shape;481;p1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82" name="Google Shape;482;p1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83" name="Google Shape;483;p1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grpSp>
        <p:nvGrpSpPr>
          <p:cNvPr id="484" name="Google Shape;484;p12"/>
          <p:cNvGrpSpPr/>
          <p:nvPr/>
        </p:nvGrpSpPr>
        <p:grpSpPr>
          <a:xfrm>
            <a:off x="477243" y="5537414"/>
            <a:ext cx="9021958" cy="1017334"/>
            <a:chOff x="477243" y="5537414"/>
            <a:chExt cx="9021958" cy="1017334"/>
          </a:xfrm>
        </p:grpSpPr>
        <p:grpSp>
          <p:nvGrpSpPr>
            <p:cNvPr id="485" name="Google Shape;485;p12"/>
            <p:cNvGrpSpPr/>
            <p:nvPr/>
          </p:nvGrpSpPr>
          <p:grpSpPr>
            <a:xfrm>
              <a:off x="477243" y="5608731"/>
              <a:ext cx="548404" cy="874698"/>
              <a:chOff x="5444836" y="2387311"/>
              <a:chExt cx="1298863" cy="2071670"/>
            </a:xfrm>
          </p:grpSpPr>
          <p:sp>
            <p:nvSpPr>
              <p:cNvPr id="486" name="Google Shape;486;p12"/>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87" name="Google Shape;487;p12"/>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88" name="Google Shape;488;p12"/>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89" name="Google Shape;489;p12"/>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0" name="Google Shape;490;p12"/>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1" name="Google Shape;491;p12"/>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2" name="Google Shape;492;p12"/>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3" name="Google Shape;493;p12"/>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grpSp>
          <p:nvGrpSpPr>
            <p:cNvPr id="494" name="Google Shape;494;p12"/>
            <p:cNvGrpSpPr/>
            <p:nvPr/>
          </p:nvGrpSpPr>
          <p:grpSpPr>
            <a:xfrm>
              <a:off x="1659937" y="5622079"/>
              <a:ext cx="848416" cy="848005"/>
              <a:chOff x="5445957" y="2686915"/>
              <a:chExt cx="1386419" cy="1385746"/>
            </a:xfrm>
          </p:grpSpPr>
          <p:sp>
            <p:nvSpPr>
              <p:cNvPr id="495" name="Google Shape;495;p12"/>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6" name="Google Shape;496;p12"/>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7" name="Google Shape;497;p12"/>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8" name="Google Shape;498;p12"/>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499" name="Google Shape;499;p12"/>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0" name="Google Shape;500;p12"/>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1" name="Google Shape;501;p12"/>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grpSp>
          <p:nvGrpSpPr>
            <p:cNvPr id="502" name="Google Shape;502;p12"/>
            <p:cNvGrpSpPr/>
            <p:nvPr/>
          </p:nvGrpSpPr>
          <p:grpSpPr>
            <a:xfrm>
              <a:off x="4428805" y="5580836"/>
              <a:ext cx="713233" cy="930488"/>
              <a:chOff x="5511511" y="2665268"/>
              <a:chExt cx="1165513" cy="1520535"/>
            </a:xfrm>
          </p:grpSpPr>
          <p:sp>
            <p:nvSpPr>
              <p:cNvPr id="503" name="Google Shape;503;p12"/>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4" name="Google Shape;504;p12"/>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5" name="Google Shape;505;p12"/>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6" name="Google Shape;506;p12"/>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7" name="Google Shape;507;p12"/>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2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8" name="Google Shape;508;p12"/>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09" name="Google Shape;509;p12"/>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0" name="Google Shape;510;p12"/>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1" name="Google Shape;511;p12"/>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2" name="Google Shape;512;p12"/>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3" name="Google Shape;513;p12"/>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4" name="Google Shape;514;p12"/>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5" name="Google Shape;515;p12"/>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6" name="Google Shape;516;p12"/>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grpSp>
          <p:nvGrpSpPr>
            <p:cNvPr id="517" name="Google Shape;517;p12" descr="Tic Tac Toe outline"/>
            <p:cNvGrpSpPr/>
            <p:nvPr/>
          </p:nvGrpSpPr>
          <p:grpSpPr>
            <a:xfrm>
              <a:off x="3055032" y="5660634"/>
              <a:ext cx="812562" cy="770892"/>
              <a:chOff x="4798996" y="910783"/>
              <a:chExt cx="1485891" cy="1409691"/>
            </a:xfrm>
          </p:grpSpPr>
          <p:sp>
            <p:nvSpPr>
              <p:cNvPr id="518" name="Google Shape;518;p12"/>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19" name="Google Shape;519;p12"/>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20" name="Google Shape;520;p12"/>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21" name="Google Shape;521;p12"/>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22" name="Google Shape;522;p12"/>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grpSp>
          <p:nvGrpSpPr>
            <p:cNvPr id="523" name="Google Shape;523;p12"/>
            <p:cNvGrpSpPr/>
            <p:nvPr/>
          </p:nvGrpSpPr>
          <p:grpSpPr>
            <a:xfrm>
              <a:off x="5806770" y="5618950"/>
              <a:ext cx="917126" cy="854262"/>
              <a:chOff x="4030972" y="4315010"/>
              <a:chExt cx="1662450" cy="1662450"/>
            </a:xfrm>
          </p:grpSpPr>
          <p:sp>
            <p:nvSpPr>
              <p:cNvPr id="524" name="Google Shape;524;p12"/>
              <p:cNvSpPr/>
              <p:nvPr/>
            </p:nvSpPr>
            <p:spPr>
              <a:xfrm>
                <a:off x="4258899" y="5020365"/>
                <a:ext cx="1238940" cy="247483"/>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nvGrpSpPr>
              <p:cNvPr id="525" name="Google Shape;525;p12"/>
              <p:cNvGrpSpPr/>
              <p:nvPr/>
            </p:nvGrpSpPr>
            <p:grpSpPr>
              <a:xfrm>
                <a:off x="4030972" y="4315010"/>
                <a:ext cx="1662450" cy="1662450"/>
                <a:chOff x="6141466" y="3474466"/>
                <a:chExt cx="2441524" cy="2441524"/>
              </a:xfrm>
            </p:grpSpPr>
            <p:grpSp>
              <p:nvGrpSpPr>
                <p:cNvPr id="526" name="Google Shape;526;p12" descr="Monthly calendar outline"/>
                <p:cNvGrpSpPr/>
                <p:nvPr/>
              </p:nvGrpSpPr>
              <p:grpSpPr>
                <a:xfrm>
                  <a:off x="6141466" y="3474466"/>
                  <a:ext cx="2441524" cy="2441524"/>
                  <a:chOff x="6141466" y="3474466"/>
                  <a:chExt cx="2441524" cy="2441524"/>
                </a:xfrm>
              </p:grpSpPr>
              <p:sp>
                <p:nvSpPr>
                  <p:cNvPr id="527" name="Google Shape;527;p12"/>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28" name="Google Shape;528;p12"/>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529" name="Google Shape;529;p12"/>
                <p:cNvSpPr/>
                <p:nvPr/>
              </p:nvSpPr>
              <p:spPr>
                <a:xfrm>
                  <a:off x="6203106" y="3483356"/>
                  <a:ext cx="2379884" cy="364309"/>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530" name="Google Shape;530;p12"/>
                <p:cNvSpPr/>
                <p:nvPr/>
              </p:nvSpPr>
              <p:spPr>
                <a:xfrm>
                  <a:off x="6476206" y="4873832"/>
                  <a:ext cx="693077" cy="364309"/>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grpSp>
        <p:grpSp>
          <p:nvGrpSpPr>
            <p:cNvPr id="531" name="Google Shape;531;p12"/>
            <p:cNvGrpSpPr/>
            <p:nvPr/>
          </p:nvGrpSpPr>
          <p:grpSpPr>
            <a:xfrm>
              <a:off x="7270575" y="5646820"/>
              <a:ext cx="798521" cy="798521"/>
              <a:chOff x="7272253" y="918028"/>
              <a:chExt cx="1437477" cy="1437477"/>
            </a:xfrm>
          </p:grpSpPr>
          <p:grpSp>
            <p:nvGrpSpPr>
              <p:cNvPr id="532" name="Google Shape;532;p12" descr="Bar graph with upward trend outline"/>
              <p:cNvGrpSpPr/>
              <p:nvPr/>
            </p:nvGrpSpPr>
            <p:grpSpPr>
              <a:xfrm>
                <a:off x="7272253" y="918028"/>
                <a:ext cx="1437477" cy="1437477"/>
                <a:chOff x="7272253" y="918028"/>
                <a:chExt cx="1437477" cy="1437477"/>
              </a:xfrm>
            </p:grpSpPr>
            <p:sp>
              <p:nvSpPr>
                <p:cNvPr id="533" name="Google Shape;533;p12"/>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34" name="Google Shape;534;p12"/>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35" name="Google Shape;535;p12"/>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36" name="Google Shape;536;p12"/>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537" name="Google Shape;537;p12"/>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538" name="Google Shape;538;p12"/>
              <p:cNvSpPr/>
              <p:nvPr/>
            </p:nvSpPr>
            <p:spPr>
              <a:xfrm>
                <a:off x="7463118" y="1791820"/>
                <a:ext cx="292473" cy="375307"/>
              </a:xfrm>
              <a:prstGeom prst="rect">
                <a:avLst/>
              </a:prstGeom>
              <a:solidFill>
                <a:srgbClr val="595959">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539" name="Google Shape;539;p12"/>
              <p:cNvSpPr/>
              <p:nvPr/>
            </p:nvSpPr>
            <p:spPr>
              <a:xfrm>
                <a:off x="7918357" y="1413027"/>
                <a:ext cx="292473" cy="771254"/>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540" name="Google Shape;540;p12"/>
              <p:cNvSpPr/>
              <p:nvPr/>
            </p:nvSpPr>
            <p:spPr>
              <a:xfrm>
                <a:off x="8396710" y="941294"/>
                <a:ext cx="292473" cy="1223637"/>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pic>
          <p:nvPicPr>
            <p:cNvPr id="541" name="Google Shape;541;p12" descr="Workflow outline"/>
            <p:cNvPicPr preferRelativeResize="0"/>
            <p:nvPr/>
          </p:nvPicPr>
          <p:blipFill rotWithShape="1">
            <a:blip r:embed="rId4">
              <a:alphaModFix/>
            </a:blip>
            <a:srcRect/>
            <a:stretch/>
          </p:blipFill>
          <p:spPr>
            <a:xfrm>
              <a:off x="8481868" y="5537414"/>
              <a:ext cx="1017333" cy="1017334"/>
            </a:xfrm>
            <a:prstGeom prst="rect">
              <a:avLst/>
            </a:prstGeom>
            <a:noFill/>
            <a:ln>
              <a:noFill/>
            </a:ln>
          </p:spPr>
        </p:pic>
      </p:grpSp>
      <p:sp>
        <p:nvSpPr>
          <p:cNvPr id="542" name="Google Shape;542;p12"/>
          <p:cNvSpPr/>
          <p:nvPr/>
        </p:nvSpPr>
        <p:spPr>
          <a:xfrm>
            <a:off x="0" y="1"/>
            <a:ext cx="2264979"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562" name="Google Shape;562;p12"/>
          <p:cNvSpPr txBox="1"/>
          <p:nvPr/>
        </p:nvSpPr>
        <p:spPr>
          <a:xfrm>
            <a:off x="182554" y="51074"/>
            <a:ext cx="25860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a:solidFill>
                  <a:schemeClr val="lt1"/>
                </a:solidFill>
                <a:latin typeface="Century Gothic" panose="020B0502020202020204" pitchFamily="34" charset="0"/>
                <a:ea typeface="MS PGothic" panose="020B0600070205080204" pitchFamily="34" charset="-128"/>
                <a:cs typeface="Century Gothic"/>
                <a:sym typeface="Century Gothic"/>
              </a:rPr>
              <a:t>備考</a:t>
            </a:r>
          </a:p>
        </p:txBody>
      </p:sp>
      <p:sp>
        <p:nvSpPr>
          <p:cNvPr id="563" name="Google Shape;563;p12"/>
          <p:cNvSpPr/>
          <p:nvPr/>
        </p:nvSpPr>
        <p:spPr>
          <a:xfrm>
            <a:off x="0" y="2"/>
            <a:ext cx="2264979"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564" name="Google Shape;564;p12"/>
          <p:cNvSpPr txBox="1"/>
          <p:nvPr/>
        </p:nvSpPr>
        <p:spPr>
          <a:xfrm>
            <a:off x="334197" y="1088575"/>
            <a:ext cx="5931136"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追加コメント。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9"/>
        <p:cNvGrpSpPr/>
        <p:nvPr/>
      </p:nvGrpSpPr>
      <p:grpSpPr>
        <a:xfrm>
          <a:off x="0" y="0"/>
          <a:ext cx="0" cy="0"/>
          <a:chOff x="0" y="0"/>
          <a:chExt cx="0" cy="0"/>
        </a:xfrm>
      </p:grpSpPr>
      <p:graphicFrame>
        <p:nvGraphicFramePr>
          <p:cNvPr id="570" name="Google Shape;570;p13"/>
          <p:cNvGraphicFramePr/>
          <p:nvPr>
            <p:extLst>
              <p:ext uri="{D42A27DB-BD31-4B8C-83A1-F6EECF244321}">
                <p14:modId xmlns:p14="http://schemas.microsoft.com/office/powerpoint/2010/main" val="2040615484"/>
              </p:ext>
            </p:extLst>
          </p:nvPr>
        </p:nvGraphicFramePr>
        <p:xfrm>
          <a:off x="787790" y="1050352"/>
          <a:ext cx="10439534" cy="2468350"/>
        </p:xfrm>
        <a:graphic>
          <a:graphicData uri="http://schemas.openxmlformats.org/drawingml/2006/table">
            <a:tbl>
              <a:tblPr firstRow="1" firstCol="1" bandRow="1">
                <a:noFill/>
                <a:tableStyleId>{58AFA38E-0B6D-4897-B49B-B09D38636E5F}</a:tableStyleId>
              </a:tblPr>
              <a:tblGrid>
                <a:gridCol w="10439534">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ja-JP" sz="1600" b="1" u="none" strike="noStrike" cap="none" baseline="0" dirty="0">
                          <a:solidFill>
                            <a:schemeClr val="dk1"/>
                          </a:solidFill>
                          <a:latin typeface="Century Gothic" panose="020B0502020202020204" pitchFamily="34" charset="0"/>
                          <a:ea typeface="MS PGothic" panose="020B0600070205080204" pitchFamily="34" charset="-128"/>
                          <a:cs typeface="Century Gothic"/>
                          <a:sym typeface="Century Gothic"/>
                        </a:rPr>
                        <a:t>免責条項</a:t>
                      </a:r>
                    </a:p>
                    <a:p>
                      <a:pPr marL="0" marR="0" lvl="0" indent="0" algn="l" rtl="0">
                        <a:spcBef>
                          <a:spcPts val="0"/>
                        </a:spcBef>
                        <a:spcAft>
                          <a:spcPts val="0"/>
                        </a:spcAft>
                        <a:buNone/>
                      </a:pPr>
                      <a:r>
                        <a:rPr lang="ja-JP" sz="1200" b="0" u="none" strike="noStrike" cap="none" baseline="0" dirty="0">
                          <a:solidFill>
                            <a:schemeClr val="dk1"/>
                          </a:solidFill>
                          <a:latin typeface="Century Gothic" panose="020B0502020202020204" pitchFamily="34" charset="0"/>
                          <a:ea typeface="MS PGothic" panose="020B0600070205080204" pitchFamily="34" charset="-128"/>
                          <a:cs typeface="Century Gothic"/>
                          <a:sym typeface="Century Gothic"/>
                        </a:rPr>
                        <a:t> </a:t>
                      </a:r>
                    </a:p>
                    <a:p>
                      <a:pPr marL="0" marR="0" lvl="0" indent="0" algn="l" rtl="0">
                        <a:spcBef>
                          <a:spcPts val="0"/>
                        </a:spcBef>
                        <a:spcAft>
                          <a:spcPts val="0"/>
                        </a:spcAft>
                        <a:buNone/>
                      </a:pPr>
                      <a:r>
                        <a:rPr lang="ja-JP" sz="1400" b="0" u="none" strike="noStrike" cap="none" baseline="0" dirty="0">
                          <a:solidFill>
                            <a:schemeClr val="dk1"/>
                          </a:solidFill>
                          <a:latin typeface="Century Gothic" panose="020B0502020202020204" pitchFamily="34" charset="0"/>
                          <a:ea typeface="MS PGothic" panose="020B0600070205080204" pitchFamily="34" charset="-128"/>
                          <a:cs typeface="Century Gothic"/>
                          <a:sym typeface="Century Gothic"/>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18"/>
        <p:cNvGrpSpPr/>
        <p:nvPr/>
      </p:nvGrpSpPr>
      <p:grpSpPr>
        <a:xfrm>
          <a:off x="0" y="0"/>
          <a:ext cx="0" cy="0"/>
          <a:chOff x="0" y="0"/>
          <a:chExt cx="0" cy="0"/>
        </a:xfrm>
      </p:grpSpPr>
      <p:pic>
        <p:nvPicPr>
          <p:cNvPr id="119" name="Google Shape;119;p2"/>
          <p:cNvPicPr preferRelativeResize="0"/>
          <p:nvPr/>
        </p:nvPicPr>
        <p:blipFill rotWithShape="1">
          <a:blip r:embed="rId3">
            <a:alphaModFix/>
          </a:blip>
          <a:srcRect/>
          <a:stretch/>
        </p:blipFill>
        <p:spPr>
          <a:xfrm>
            <a:off x="0" y="1"/>
            <a:ext cx="12192000" cy="6858000"/>
          </a:xfrm>
          <a:prstGeom prst="rect">
            <a:avLst/>
          </a:prstGeom>
          <a:noFill/>
          <a:ln>
            <a:noFill/>
          </a:ln>
        </p:spPr>
      </p:pic>
      <p:sp>
        <p:nvSpPr>
          <p:cNvPr id="120" name="Google Shape;120;p2"/>
          <p:cNvSpPr txBox="1"/>
          <p:nvPr/>
        </p:nvSpPr>
        <p:spPr>
          <a:xfrm>
            <a:off x="434386" y="471374"/>
            <a:ext cx="4803819" cy="424727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概念実証プレゼンテーションを作成します。このプレゼンテーションを POC 提案の一部として使用するか、結果を関係者に提示するために使用します。グラフやその他の視覚素材などのデータをスライドに追加してください。製品の必要性、アイデアの実行可能性、その製品が顧客の要求とビジネス要件を満たす方法を示すための要素を追加することに専念しましょう。見出しを調整したり、スライドを追加または削除したりして、明確で説得力のあるプレゼンテーションを作成します。</a:t>
            </a:r>
          </a:p>
        </p:txBody>
      </p:sp>
      <p:cxnSp>
        <p:nvCxnSpPr>
          <p:cNvPr id="121" name="Google Shape;121;p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22" name="Google Shape;122;p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23" name="Google Shape;123;p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17808" y="0"/>
            <a:ext cx="12209807" cy="6895099"/>
          </a:xfrm>
          <a:prstGeom prst="rect">
            <a:avLst/>
          </a:prstGeom>
          <a:noFill/>
          <a:ln>
            <a:noFill/>
          </a:ln>
        </p:spPr>
      </p:pic>
      <p:sp>
        <p:nvSpPr>
          <p:cNvPr id="130" name="Google Shape;130;p3"/>
          <p:cNvSpPr txBox="1"/>
          <p:nvPr/>
        </p:nvSpPr>
        <p:spPr>
          <a:xfrm>
            <a:off x="610256" y="1274651"/>
            <a:ext cx="4360989" cy="30469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b="1" i="0" u="none" strike="noStrike" dirty="0">
                <a:solidFill>
                  <a:schemeClr val="lt1"/>
                </a:solidFill>
                <a:latin typeface="MS PGothic" panose="020B0600070205080204" pitchFamily="34" charset="-128"/>
                <a:ea typeface="MS PGothic" panose="020B0600070205080204" pitchFamily="34" charset="-128"/>
                <a:cs typeface="Century Gothic"/>
                <a:sym typeface="Century Gothic"/>
              </a:rPr>
              <a:t>プロジェクト、</a:t>
            </a:r>
            <a:br>
              <a:rPr lang="en-US" altLang="ja-JP" sz="4800" b="1" i="0" u="none" strike="noStrike" dirty="0">
                <a:solidFill>
                  <a:schemeClr val="lt1"/>
                </a:solidFill>
                <a:latin typeface="MS PGothic" panose="020B0600070205080204" pitchFamily="34" charset="-128"/>
                <a:ea typeface="MS PGothic" panose="020B0600070205080204" pitchFamily="34" charset="-128"/>
                <a:cs typeface="Century Gothic"/>
                <a:sym typeface="Century Gothic"/>
              </a:rPr>
            </a:br>
            <a:r>
              <a:rPr lang="ja-JP" sz="4800" b="1" i="0" u="none" strike="noStrike" dirty="0">
                <a:solidFill>
                  <a:schemeClr val="lt1"/>
                </a:solidFill>
                <a:latin typeface="MS PGothic" panose="020B0600070205080204" pitchFamily="34" charset="-128"/>
                <a:ea typeface="MS PGothic" panose="020B0600070205080204" pitchFamily="34" charset="-128"/>
                <a:cs typeface="Century Gothic"/>
                <a:sym typeface="Century Gothic"/>
              </a:rPr>
              <a:t>製品、機能、</a:t>
            </a:r>
          </a:p>
          <a:p>
            <a:pPr marL="0" marR="0" lvl="0" indent="0" algn="l" rtl="0">
              <a:spcBef>
                <a:spcPts val="0"/>
              </a:spcBef>
              <a:spcAft>
                <a:spcPts val="0"/>
              </a:spcAft>
              <a:buNone/>
            </a:pPr>
            <a:r>
              <a:rPr lang="ja-JP" sz="4800" b="1" i="0" u="none" strike="noStrike" dirty="0">
                <a:solidFill>
                  <a:schemeClr val="lt1"/>
                </a:solidFill>
                <a:latin typeface="MS PGothic" panose="020B0600070205080204" pitchFamily="34" charset="-128"/>
                <a:ea typeface="MS PGothic" panose="020B0600070205080204" pitchFamily="34" charset="-128"/>
                <a:cs typeface="Century Gothic"/>
                <a:sym typeface="Century Gothic"/>
              </a:rPr>
              <a:t>または</a:t>
            </a:r>
            <a:r>
              <a:rPr lang="ja-JP" sz="4800" b="1" dirty="0">
                <a:solidFill>
                  <a:schemeClr val="lt1"/>
                </a:solidFill>
                <a:latin typeface="MS PGothic" panose="020B0600070205080204" pitchFamily="34" charset="-128"/>
                <a:ea typeface="MS PGothic" panose="020B0600070205080204" pitchFamily="34" charset="-128"/>
                <a:cs typeface="Century Gothic"/>
                <a:sym typeface="Century Gothic"/>
              </a:rPr>
              <a:t> </a:t>
            </a:r>
            <a:br>
              <a:rPr lang="en-US" altLang="ja-JP" sz="4800" b="1" dirty="0">
                <a:solidFill>
                  <a:schemeClr val="lt1"/>
                </a:solidFill>
                <a:latin typeface="MS PGothic" panose="020B0600070205080204" pitchFamily="34" charset="-128"/>
                <a:ea typeface="MS PGothic" panose="020B0600070205080204" pitchFamily="34" charset="-128"/>
                <a:cs typeface="Century Gothic"/>
                <a:sym typeface="Century Gothic"/>
              </a:rPr>
            </a:br>
            <a:r>
              <a:rPr lang="ja-JP" sz="4800" b="1" i="0" u="none" strike="noStrike" dirty="0">
                <a:solidFill>
                  <a:schemeClr val="lt1"/>
                </a:solidFill>
                <a:latin typeface="MS PGothic" panose="020B0600070205080204" pitchFamily="34" charset="-128"/>
                <a:ea typeface="MS PGothic" panose="020B0600070205080204" pitchFamily="34" charset="-128"/>
                <a:cs typeface="Century Gothic"/>
                <a:sym typeface="Century Gothic"/>
              </a:rPr>
              <a:t>サービスの名前</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1"/>
            <a:ext cx="12192000" cy="6858000"/>
          </a:xfrm>
          <a:prstGeom prst="rect">
            <a:avLst/>
          </a:prstGeom>
          <a:noFill/>
          <a:ln>
            <a:noFill/>
          </a:ln>
        </p:spPr>
      </p:pic>
      <p:cxnSp>
        <p:nvCxnSpPr>
          <p:cNvPr id="155" name="Google Shape;155;p4"/>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56" name="Google Shape;156;p4"/>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57" name="Google Shape;157;p4"/>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77" name="Google Shape;177;p4"/>
          <p:cNvSpPr txBox="1"/>
          <p:nvPr/>
        </p:nvSpPr>
        <p:spPr>
          <a:xfrm>
            <a:off x="643283" y="773907"/>
            <a:ext cx="6200576" cy="492438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ビジネス ケース</a:t>
            </a:r>
          </a:p>
          <a:p>
            <a:pPr marL="800100" marR="0" lvl="1" indent="-342900" algn="l" rtl="0">
              <a:spcBef>
                <a:spcPts val="600"/>
              </a:spcBef>
              <a:spcAft>
                <a:spcPts val="0"/>
              </a:spcAft>
              <a:buClr>
                <a:schemeClr val="lt1"/>
              </a:buClr>
              <a:buSzPts val="2400"/>
              <a:buFont typeface="Arial"/>
              <a:buChar char="•"/>
            </a:pPr>
            <a:r>
              <a:rPr lang="ja-JP" sz="2400" b="0" i="0" u="none" strike="noStrike" cap="none" dirty="0">
                <a:solidFill>
                  <a:srgbClr val="595959"/>
                </a:solidFill>
                <a:latin typeface="Century Gothic" panose="020B0502020202020204" pitchFamily="34" charset="0"/>
                <a:ea typeface="MS PGothic" panose="020B0600070205080204" pitchFamily="34" charset="-128"/>
                <a:cs typeface="Century Gothic"/>
                <a:sym typeface="Century Gothic"/>
              </a:rPr>
              <a:t>問題提示</a:t>
            </a:r>
          </a:p>
          <a:p>
            <a:pPr marL="800100" marR="0" lvl="1" indent="-342900" algn="l" rtl="0">
              <a:spcBef>
                <a:spcPts val="600"/>
              </a:spcBef>
              <a:spcAft>
                <a:spcPts val="0"/>
              </a:spcAft>
              <a:buClr>
                <a:schemeClr val="lt1"/>
              </a:buClr>
              <a:buSzPts val="2400"/>
              <a:buFont typeface="Arial"/>
              <a:buChar char="•"/>
            </a:pPr>
            <a:r>
              <a:rPr lang="ja-JP" sz="2400" b="0" i="0" u="none" strike="noStrike" cap="none" dirty="0">
                <a:solidFill>
                  <a:srgbClr val="595959"/>
                </a:solidFill>
                <a:latin typeface="Century Gothic" panose="020B0502020202020204" pitchFamily="34" charset="0"/>
                <a:ea typeface="MS PGothic" panose="020B0600070205080204" pitchFamily="34" charset="-128"/>
                <a:cs typeface="Century Gothic"/>
                <a:sym typeface="Century Gothic"/>
              </a:rPr>
              <a:t>ビジネス機会</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POC 目標</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POC アプローチ</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必要なリソース</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成功基準</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タイムライン</a:t>
            </a:r>
          </a:p>
          <a:p>
            <a:pPr marL="342900" marR="0" lvl="0" indent="-342900" algn="l" rtl="0">
              <a:spcBef>
                <a:spcPts val="1200"/>
              </a:spcBef>
              <a:spcAft>
                <a:spcPts val="0"/>
              </a:spcAft>
              <a:buClr>
                <a:schemeClr val="lt1"/>
              </a:buClr>
              <a:buSzPts val="2800"/>
              <a:buFont typeface="Arial"/>
              <a:buChar char="•"/>
            </a:pPr>
            <a:r>
              <a:rPr lang="ja-JP" sz="2800" dirty="0">
                <a:solidFill>
                  <a:srgbClr val="595959"/>
                </a:solidFill>
                <a:latin typeface="Century Gothic" panose="020B0502020202020204" pitchFamily="34" charset="0"/>
                <a:ea typeface="MS PGothic" panose="020B0600070205080204" pitchFamily="34" charset="-128"/>
                <a:cs typeface="Century Gothic"/>
                <a:sym typeface="Century Gothic"/>
              </a:rPr>
              <a:t>POC が成功した場合の次のステップ</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81"/>
        <p:cNvGrpSpPr/>
        <p:nvPr/>
      </p:nvGrpSpPr>
      <p:grpSpPr>
        <a:xfrm>
          <a:off x="0" y="0"/>
          <a:ext cx="0" cy="0"/>
          <a:chOff x="0" y="0"/>
          <a:chExt cx="0" cy="0"/>
        </a:xfrm>
      </p:grpSpPr>
      <p:pic>
        <p:nvPicPr>
          <p:cNvPr id="182" name="Google Shape;182;p5"/>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183" name="Google Shape;183;p5"/>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84" name="Google Shape;184;p5"/>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85" name="Google Shape;185;p5"/>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86" name="Google Shape;186;p5"/>
          <p:cNvSpPr/>
          <p:nvPr/>
        </p:nvSpPr>
        <p:spPr>
          <a:xfrm>
            <a:off x="-489" y="1"/>
            <a:ext cx="4911853" cy="843970"/>
          </a:xfrm>
          <a:prstGeom prst="rect">
            <a:avLst/>
          </a:prstGeom>
          <a:solidFill>
            <a:srgbClr val="CE8A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txBox="1"/>
          <p:nvPr/>
        </p:nvSpPr>
        <p:spPr>
          <a:xfrm>
            <a:off x="1130064" y="1923570"/>
            <a:ext cx="8075105"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MS PGothic" panose="020B0600070205080204" pitchFamily="34" charset="-128"/>
                <a:ea typeface="MS PGothic" panose="020B0600070205080204" pitchFamily="34" charset="-128"/>
                <a:cs typeface="Century Gothic"/>
                <a:sym typeface="Century Gothic"/>
              </a:rPr>
              <a:t>解決しようとしている問題や、製品の存在意義を説明します。ターゲット市場のサンプル グループにインタビューして、顧客の抱える問題点を特定します。</a:t>
            </a:r>
          </a:p>
        </p:txBody>
      </p:sp>
      <p:sp>
        <p:nvSpPr>
          <p:cNvPr id="207" name="Google Shape;207;p5"/>
          <p:cNvSpPr txBox="1"/>
          <p:nvPr/>
        </p:nvSpPr>
        <p:spPr>
          <a:xfrm>
            <a:off x="182553" y="51074"/>
            <a:ext cx="542639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dirty="0">
                <a:solidFill>
                  <a:schemeClr val="lt1"/>
                </a:solidFill>
                <a:latin typeface="Century Gothic"/>
                <a:ea typeface="Century Gothic"/>
                <a:cs typeface="Century Gothic"/>
                <a:sym typeface="Century Gothic"/>
              </a:rPr>
              <a:t>ビジネス ケース</a:t>
            </a:r>
          </a:p>
        </p:txBody>
      </p:sp>
      <p:sp>
        <p:nvSpPr>
          <p:cNvPr id="208" name="Google Shape;208;p5"/>
          <p:cNvSpPr txBox="1"/>
          <p:nvPr/>
        </p:nvSpPr>
        <p:spPr>
          <a:xfrm>
            <a:off x="182552" y="1241937"/>
            <a:ext cx="5913448"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000" i="0" u="none" strike="noStrike">
                <a:solidFill>
                  <a:schemeClr val="lt1"/>
                </a:solidFill>
                <a:latin typeface="MS PGothic" panose="020B0600070205080204" pitchFamily="34" charset="-128"/>
                <a:ea typeface="MS PGothic" panose="020B0600070205080204" pitchFamily="34" charset="-128"/>
                <a:cs typeface="Century Gothic"/>
                <a:sym typeface="Century Gothic"/>
              </a:rPr>
              <a:t>問題提示</a:t>
            </a:r>
          </a:p>
        </p:txBody>
      </p:sp>
      <p:sp>
        <p:nvSpPr>
          <p:cNvPr id="209" name="Google Shape;209;p5"/>
          <p:cNvSpPr txBox="1"/>
          <p:nvPr/>
        </p:nvSpPr>
        <p:spPr>
          <a:xfrm>
            <a:off x="1130064" y="4084123"/>
            <a:ext cx="5379020" cy="216978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MS PGothic" panose="020B0600070205080204" pitchFamily="34" charset="-128"/>
                <a:ea typeface="MS PGothic" panose="020B0600070205080204" pitchFamily="34" charset="-128"/>
                <a:cs typeface="Century Gothic"/>
                <a:sym typeface="Century Gothic"/>
              </a:rPr>
              <a:t>顧客からのフィードバックを使って、ソリューションのブレインストーミングを行います。実行可能なソリューションを明らかにするために、時間、コスト、リソース、テクノロジー要件などの制約に基づいてアイデアを評価します。</a:t>
            </a:r>
          </a:p>
        </p:txBody>
      </p:sp>
      <p:sp>
        <p:nvSpPr>
          <p:cNvPr id="210" name="Google Shape;210;p5"/>
          <p:cNvSpPr txBox="1"/>
          <p:nvPr/>
        </p:nvSpPr>
        <p:spPr>
          <a:xfrm>
            <a:off x="182552" y="3402490"/>
            <a:ext cx="5913448"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000" i="0" u="none" strike="noStrike">
                <a:solidFill>
                  <a:schemeClr val="lt1"/>
                </a:solidFill>
                <a:latin typeface="MS PGothic" panose="020B0600070205080204" pitchFamily="34" charset="-128"/>
                <a:ea typeface="MS PGothic" panose="020B0600070205080204" pitchFamily="34" charset="-128"/>
                <a:cs typeface="Century Gothic"/>
                <a:sym typeface="Century Gothic"/>
              </a:rPr>
              <a:t>ビジネス機会</a:t>
            </a:r>
          </a:p>
        </p:txBody>
      </p:sp>
      <p:grpSp>
        <p:nvGrpSpPr>
          <p:cNvPr id="211" name="Google Shape;211;p5"/>
          <p:cNvGrpSpPr/>
          <p:nvPr/>
        </p:nvGrpSpPr>
        <p:grpSpPr>
          <a:xfrm>
            <a:off x="10593502" y="196532"/>
            <a:ext cx="1106961" cy="1765589"/>
            <a:chOff x="5444836" y="2387311"/>
            <a:chExt cx="1298863" cy="2071670"/>
          </a:xfrm>
        </p:grpSpPr>
        <p:sp>
          <p:nvSpPr>
            <p:cNvPr id="212" name="Google Shape;212;p5"/>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p5"/>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4" name="Google Shape;214;p5"/>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5"/>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6" name="Google Shape;216;p5"/>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7" name="Google Shape;217;p5"/>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5"/>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9" name="Google Shape;219;p5"/>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0" name="Google Shape;220;p5"/>
          <p:cNvSpPr/>
          <p:nvPr/>
        </p:nvSpPr>
        <p:spPr>
          <a:xfrm>
            <a:off x="-1" y="2"/>
            <a:ext cx="4911853" cy="51072"/>
          </a:xfrm>
          <a:prstGeom prst="rect">
            <a:avLst/>
          </a:prstGeom>
          <a:solidFill>
            <a:srgbClr val="F6A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24"/>
        <p:cNvGrpSpPr/>
        <p:nvPr/>
      </p:nvGrpSpPr>
      <p:grpSpPr>
        <a:xfrm>
          <a:off x="0" y="0"/>
          <a:ext cx="0" cy="0"/>
          <a:chOff x="0" y="0"/>
          <a:chExt cx="0" cy="0"/>
        </a:xfrm>
      </p:grpSpPr>
      <p:pic>
        <p:nvPicPr>
          <p:cNvPr id="225" name="Google Shape;225;p6"/>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226" name="Google Shape;226;p6"/>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27" name="Google Shape;227;p6"/>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28" name="Google Shape;228;p6"/>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29" name="Google Shape;229;p6"/>
          <p:cNvSpPr/>
          <p:nvPr/>
        </p:nvSpPr>
        <p:spPr>
          <a:xfrm>
            <a:off x="1" y="1"/>
            <a:ext cx="3877732"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249" name="Google Shape;249;p6"/>
          <p:cNvSpPr txBox="1"/>
          <p:nvPr/>
        </p:nvSpPr>
        <p:spPr>
          <a:xfrm>
            <a:off x="334197" y="1088575"/>
            <a:ext cx="5931136"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POC プロジェクトで達成しようとしていることは何でしょうか。社内の関係者とコミュニケーションをとり、目標と期待事項を把握し、一致させましょう。</a:t>
            </a:r>
          </a:p>
        </p:txBody>
      </p:sp>
      <p:sp>
        <p:nvSpPr>
          <p:cNvPr id="250" name="Google Shape;250;p6"/>
          <p:cNvSpPr txBox="1"/>
          <p:nvPr/>
        </p:nvSpPr>
        <p:spPr>
          <a:xfrm>
            <a:off x="182553" y="51074"/>
            <a:ext cx="35131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a:solidFill>
                  <a:schemeClr val="lt1"/>
                </a:solidFill>
                <a:latin typeface="Century Gothic" panose="020B0502020202020204" pitchFamily="34" charset="0"/>
                <a:ea typeface="MS PGothic" panose="020B0600070205080204" pitchFamily="34" charset="-128"/>
                <a:cs typeface="Century Gothic"/>
                <a:sym typeface="Century Gothic"/>
              </a:rPr>
              <a:t>POC 目標</a:t>
            </a:r>
          </a:p>
        </p:txBody>
      </p:sp>
      <p:grpSp>
        <p:nvGrpSpPr>
          <p:cNvPr id="251" name="Google Shape;251;p6"/>
          <p:cNvGrpSpPr/>
          <p:nvPr/>
        </p:nvGrpSpPr>
        <p:grpSpPr>
          <a:xfrm>
            <a:off x="10477440" y="279558"/>
            <a:ext cx="1386419" cy="1385746"/>
            <a:chOff x="5445957" y="2686915"/>
            <a:chExt cx="1386419" cy="1385746"/>
          </a:xfrm>
        </p:grpSpPr>
        <p:sp>
          <p:nvSpPr>
            <p:cNvPr id="252" name="Google Shape;252;p6"/>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3" name="Google Shape;253;p6"/>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4" name="Google Shape;254;p6"/>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5" name="Google Shape;255;p6"/>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6" name="Google Shape;256;p6"/>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7" name="Google Shape;257;p6"/>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58" name="Google Shape;258;p6"/>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259" name="Google Shape;259;p6"/>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目標 1</a:t>
            </a:r>
          </a:p>
          <a:p>
            <a:pPr marL="342900" marR="0" lvl="0" indent="-342900" algn="l" rtl="0">
              <a:spcBef>
                <a:spcPts val="120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目標 2</a:t>
            </a:r>
          </a:p>
          <a:p>
            <a:pPr marL="342900" marR="0" lvl="0" indent="-342900" algn="l" rtl="0">
              <a:spcBef>
                <a:spcPts val="120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目標 3</a:t>
            </a:r>
          </a:p>
        </p:txBody>
      </p:sp>
      <p:sp>
        <p:nvSpPr>
          <p:cNvPr id="260" name="Google Shape;260;p6"/>
          <p:cNvSpPr/>
          <p:nvPr/>
        </p:nvSpPr>
        <p:spPr>
          <a:xfrm>
            <a:off x="0" y="2"/>
            <a:ext cx="3877056"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64"/>
        <p:cNvGrpSpPr/>
        <p:nvPr/>
      </p:nvGrpSpPr>
      <p:grpSpPr>
        <a:xfrm>
          <a:off x="0" y="0"/>
          <a:ext cx="0" cy="0"/>
          <a:chOff x="0" y="0"/>
          <a:chExt cx="0" cy="0"/>
        </a:xfrm>
      </p:grpSpPr>
      <p:pic>
        <p:nvPicPr>
          <p:cNvPr id="265" name="Google Shape;265;p7"/>
          <p:cNvPicPr preferRelativeResize="0"/>
          <p:nvPr/>
        </p:nvPicPr>
        <p:blipFill rotWithShape="1">
          <a:blip r:embed="rId3">
            <a:alphaModFix/>
          </a:blip>
          <a:srcRect r="51434"/>
          <a:stretch/>
        </p:blipFill>
        <p:spPr>
          <a:xfrm>
            <a:off x="0" y="1"/>
            <a:ext cx="12192000" cy="6858000"/>
          </a:xfrm>
          <a:prstGeom prst="rect">
            <a:avLst/>
          </a:prstGeom>
          <a:noFill/>
          <a:ln>
            <a:noFill/>
          </a:ln>
        </p:spPr>
      </p:pic>
      <p:grpSp>
        <p:nvGrpSpPr>
          <p:cNvPr id="266" name="Google Shape;266;p7" descr="Tic Tac Toe outline"/>
          <p:cNvGrpSpPr/>
          <p:nvPr/>
        </p:nvGrpSpPr>
        <p:grpSpPr>
          <a:xfrm>
            <a:off x="10410543" y="279558"/>
            <a:ext cx="1485891" cy="1409691"/>
            <a:chOff x="4798996" y="910783"/>
            <a:chExt cx="1485891" cy="1409691"/>
          </a:xfrm>
        </p:grpSpPr>
        <p:sp>
          <p:nvSpPr>
            <p:cNvPr id="267" name="Google Shape;267;p7"/>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68" name="Google Shape;268;p7"/>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69" name="Google Shape;269;p7"/>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70" name="Google Shape;270;p7"/>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271" name="Google Shape;271;p7"/>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cxnSp>
        <p:nvCxnSpPr>
          <p:cNvPr id="272" name="Google Shape;272;p7"/>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73" name="Google Shape;273;p7"/>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74" name="Google Shape;274;p7"/>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75" name="Google Shape;275;p7"/>
          <p:cNvSpPr/>
          <p:nvPr/>
        </p:nvSpPr>
        <p:spPr>
          <a:xfrm>
            <a:off x="0" y="1"/>
            <a:ext cx="5130799"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295" name="Google Shape;295;p7"/>
          <p:cNvSpPr txBox="1"/>
          <p:nvPr/>
        </p:nvSpPr>
        <p:spPr>
          <a:xfrm>
            <a:off x="334197" y="1088575"/>
            <a:ext cx="5931136"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アプローチの詳細。</a:t>
            </a:r>
          </a:p>
        </p:txBody>
      </p:sp>
      <p:sp>
        <p:nvSpPr>
          <p:cNvPr id="296" name="Google Shape;296;p7"/>
          <p:cNvSpPr txBox="1"/>
          <p:nvPr/>
        </p:nvSpPr>
        <p:spPr>
          <a:xfrm>
            <a:off x="182554" y="51074"/>
            <a:ext cx="481278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a:solidFill>
                  <a:schemeClr val="lt1"/>
                </a:solidFill>
                <a:latin typeface="Century Gothic" panose="020B0502020202020204" pitchFamily="34" charset="0"/>
                <a:ea typeface="MS PGothic" panose="020B0600070205080204" pitchFamily="34" charset="-128"/>
                <a:cs typeface="Century Gothic"/>
                <a:sym typeface="Century Gothic"/>
              </a:rPr>
              <a:t>POC アプローチ</a:t>
            </a:r>
          </a:p>
        </p:txBody>
      </p:sp>
      <p:sp>
        <p:nvSpPr>
          <p:cNvPr id="297" name="Google Shape;297;p7"/>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1</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2</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ステージ 3</a:t>
            </a:r>
          </a:p>
        </p:txBody>
      </p:sp>
      <p:sp>
        <p:nvSpPr>
          <p:cNvPr id="298" name="Google Shape;298;p7"/>
          <p:cNvSpPr/>
          <p:nvPr/>
        </p:nvSpPr>
        <p:spPr>
          <a:xfrm>
            <a:off x="0" y="2"/>
            <a:ext cx="5129784"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02"/>
        <p:cNvGrpSpPr/>
        <p:nvPr/>
      </p:nvGrpSpPr>
      <p:grpSpPr>
        <a:xfrm>
          <a:off x="0" y="0"/>
          <a:ext cx="0" cy="0"/>
          <a:chOff x="0" y="0"/>
          <a:chExt cx="0" cy="0"/>
        </a:xfrm>
      </p:grpSpPr>
      <p:pic>
        <p:nvPicPr>
          <p:cNvPr id="303" name="Google Shape;303;p8"/>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04" name="Google Shape;304;p8"/>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05" name="Google Shape;305;p8"/>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06" name="Google Shape;306;p8"/>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07" name="Google Shape;307;p8"/>
          <p:cNvSpPr/>
          <p:nvPr/>
        </p:nvSpPr>
        <p:spPr>
          <a:xfrm>
            <a:off x="0" y="1"/>
            <a:ext cx="6388100" cy="843970"/>
          </a:xfrm>
          <a:prstGeom prst="rect">
            <a:avLst/>
          </a:prstGeom>
          <a:solidFill>
            <a:srgbClr val="B57D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327" name="Google Shape;327;p8"/>
          <p:cNvSpPr txBox="1"/>
          <p:nvPr/>
        </p:nvSpPr>
        <p:spPr>
          <a:xfrm>
            <a:off x="334197" y="1088575"/>
            <a:ext cx="5931136"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リソースの詳細。</a:t>
            </a:r>
          </a:p>
        </p:txBody>
      </p:sp>
      <p:sp>
        <p:nvSpPr>
          <p:cNvPr id="328" name="Google Shape;328;p8"/>
          <p:cNvSpPr txBox="1"/>
          <p:nvPr/>
        </p:nvSpPr>
        <p:spPr>
          <a:xfrm>
            <a:off x="182553" y="51074"/>
            <a:ext cx="6082779"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a:solidFill>
                  <a:schemeClr val="lt1"/>
                </a:solidFill>
                <a:latin typeface="Century Gothic" panose="020B0502020202020204" pitchFamily="34" charset="0"/>
                <a:ea typeface="MS PGothic" panose="020B0600070205080204" pitchFamily="34" charset="-128"/>
                <a:cs typeface="Century Gothic"/>
                <a:sym typeface="Century Gothic"/>
              </a:rPr>
              <a:t>必要なリソース</a:t>
            </a:r>
          </a:p>
        </p:txBody>
      </p:sp>
      <p:sp>
        <p:nvSpPr>
          <p:cNvPr id="329" name="Google Shape;329;p8"/>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リソース 1</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リソース 2</a:t>
            </a:r>
          </a:p>
          <a:p>
            <a:pPr marL="342900" marR="0" lvl="0" indent="-342900" algn="l" rtl="0">
              <a:spcBef>
                <a:spcPts val="1200"/>
              </a:spcBef>
              <a:spcAft>
                <a:spcPts val="0"/>
              </a:spcAft>
              <a:buClr>
                <a:schemeClr val="lt1"/>
              </a:buClr>
              <a:buSzPts val="1800"/>
              <a:buFont typeface="Arial"/>
              <a:buChar char="•"/>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リソース 3</a:t>
            </a:r>
          </a:p>
        </p:txBody>
      </p:sp>
      <p:grpSp>
        <p:nvGrpSpPr>
          <p:cNvPr id="330" name="Google Shape;330;p8"/>
          <p:cNvGrpSpPr/>
          <p:nvPr/>
        </p:nvGrpSpPr>
        <p:grpSpPr>
          <a:xfrm>
            <a:off x="10394649" y="279558"/>
            <a:ext cx="1236187" cy="1612737"/>
            <a:chOff x="5511511" y="2665268"/>
            <a:chExt cx="1165513" cy="1520535"/>
          </a:xfrm>
        </p:grpSpPr>
        <p:sp>
          <p:nvSpPr>
            <p:cNvPr id="331" name="Google Shape;331;p8"/>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2" name="Google Shape;332;p8"/>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3" name="Google Shape;333;p8"/>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4" name="Google Shape;334;p8"/>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5" name="Google Shape;335;p8"/>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6" name="Google Shape;336;p8"/>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7" name="Google Shape;337;p8"/>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8" name="Google Shape;338;p8"/>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39" name="Google Shape;339;p8"/>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40" name="Google Shape;340;p8"/>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41" name="Google Shape;341;p8"/>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42" name="Google Shape;342;p8"/>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43" name="Google Shape;343;p8"/>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44" name="Google Shape;344;p8"/>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345" name="Google Shape;345;p8"/>
          <p:cNvSpPr/>
          <p:nvPr/>
        </p:nvSpPr>
        <p:spPr>
          <a:xfrm>
            <a:off x="0" y="2"/>
            <a:ext cx="6388100" cy="47158"/>
          </a:xfrm>
          <a:prstGeom prst="rect">
            <a:avLst/>
          </a:prstGeom>
          <a:solidFill>
            <a:srgbClr val="DF9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49"/>
        <p:cNvGrpSpPr/>
        <p:nvPr/>
      </p:nvGrpSpPr>
      <p:grpSpPr>
        <a:xfrm>
          <a:off x="0" y="0"/>
          <a:ext cx="0" cy="0"/>
          <a:chOff x="0" y="0"/>
          <a:chExt cx="0" cy="0"/>
        </a:xfrm>
      </p:grpSpPr>
      <p:pic>
        <p:nvPicPr>
          <p:cNvPr id="350" name="Google Shape;350;p9"/>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51" name="Google Shape;351;p9"/>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52" name="Google Shape;352;p9"/>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53" name="Google Shape;353;p9"/>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54" name="Google Shape;354;p9"/>
          <p:cNvSpPr/>
          <p:nvPr/>
        </p:nvSpPr>
        <p:spPr>
          <a:xfrm>
            <a:off x="0" y="1"/>
            <a:ext cx="5194300"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374" name="Google Shape;374;p9"/>
          <p:cNvSpPr txBox="1"/>
          <p:nvPr/>
        </p:nvSpPr>
        <p:spPr>
          <a:xfrm>
            <a:off x="334196" y="1088575"/>
            <a:ext cx="6536493"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目標達成をどのように検証しますか。</a:t>
            </a:r>
          </a:p>
          <a:p>
            <a:pPr marL="0" marR="0" lvl="0" indent="0" algn="l" rtl="0">
              <a:lnSpc>
                <a:spcPct val="150000"/>
              </a:lnSpc>
              <a:spcBef>
                <a:spcPts val="0"/>
              </a:spcBef>
              <a:spcAft>
                <a:spcPts val="0"/>
              </a:spcAft>
              <a:buNone/>
            </a:pPr>
            <a:r>
              <a:rPr lang="ja-JP" sz="1800">
                <a:solidFill>
                  <a:schemeClr val="dk1"/>
                </a:solidFill>
                <a:latin typeface="Century Gothic" panose="020B0502020202020204" pitchFamily="34" charset="0"/>
                <a:ea typeface="MS PGothic" panose="020B0600070205080204" pitchFamily="34" charset="-128"/>
                <a:cs typeface="Century Gothic"/>
                <a:sym typeface="Century Gothic"/>
              </a:rPr>
              <a:t>どのようなメトリックを使ってアイデアを評価しますか。</a:t>
            </a:r>
          </a:p>
        </p:txBody>
      </p:sp>
      <p:sp>
        <p:nvSpPr>
          <p:cNvPr id="375" name="Google Shape;375;p9"/>
          <p:cNvSpPr txBox="1"/>
          <p:nvPr/>
        </p:nvSpPr>
        <p:spPr>
          <a:xfrm>
            <a:off x="182553" y="51074"/>
            <a:ext cx="49101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i="0" u="none" strike="noStrike">
                <a:solidFill>
                  <a:schemeClr val="lt1"/>
                </a:solidFill>
                <a:latin typeface="Century Gothic" panose="020B0502020202020204" pitchFamily="34" charset="0"/>
                <a:ea typeface="MS PGothic" panose="020B0600070205080204" pitchFamily="34" charset="-128"/>
                <a:cs typeface="Century Gothic"/>
                <a:sym typeface="Century Gothic"/>
              </a:rPr>
              <a:t>成功基準</a:t>
            </a:r>
          </a:p>
        </p:txBody>
      </p:sp>
      <p:sp>
        <p:nvSpPr>
          <p:cNvPr id="376" name="Google Shape;376;p9"/>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基準 1</a:t>
            </a:r>
          </a:p>
          <a:p>
            <a:pPr marL="342900" marR="0" lvl="0" indent="-342900" algn="l" rtl="0">
              <a:spcBef>
                <a:spcPts val="120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基準 2</a:t>
            </a:r>
          </a:p>
          <a:p>
            <a:pPr marL="342900" marR="0" lvl="0" indent="-342900" algn="l" rtl="0">
              <a:spcBef>
                <a:spcPts val="1200"/>
              </a:spcBef>
              <a:spcAft>
                <a:spcPts val="0"/>
              </a:spcAft>
              <a:buClr>
                <a:schemeClr val="lt1"/>
              </a:buClr>
              <a:buSzPts val="1800"/>
              <a:buFont typeface="Arial"/>
              <a:buChar char="•"/>
            </a:pPr>
            <a:r>
              <a:rPr lang="ja-JP" sz="1800" dirty="0">
                <a:solidFill>
                  <a:schemeClr val="dk1"/>
                </a:solidFill>
                <a:latin typeface="Century Gothic" panose="020B0502020202020204" pitchFamily="34" charset="0"/>
                <a:ea typeface="MS PGothic" panose="020B0600070205080204" pitchFamily="34" charset="-128"/>
                <a:cs typeface="Century Gothic"/>
                <a:sym typeface="Century Gothic"/>
              </a:rPr>
              <a:t>基準 3</a:t>
            </a:r>
          </a:p>
        </p:txBody>
      </p:sp>
      <p:sp>
        <p:nvSpPr>
          <p:cNvPr id="377" name="Google Shape;377;p9"/>
          <p:cNvSpPr/>
          <p:nvPr/>
        </p:nvSpPr>
        <p:spPr>
          <a:xfrm>
            <a:off x="0" y="2"/>
            <a:ext cx="5193792"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nvGrpSpPr>
          <p:cNvPr id="378" name="Google Shape;378;p9"/>
          <p:cNvGrpSpPr/>
          <p:nvPr/>
        </p:nvGrpSpPr>
        <p:grpSpPr>
          <a:xfrm>
            <a:off x="9937656" y="467412"/>
            <a:ext cx="1704335" cy="1704335"/>
            <a:chOff x="7272253" y="918028"/>
            <a:chExt cx="1437477" cy="1437477"/>
          </a:xfrm>
        </p:grpSpPr>
        <p:grpSp>
          <p:nvGrpSpPr>
            <p:cNvPr id="379" name="Google Shape;379;p9" descr="Bar graph with upward trend outline"/>
            <p:cNvGrpSpPr/>
            <p:nvPr/>
          </p:nvGrpSpPr>
          <p:grpSpPr>
            <a:xfrm>
              <a:off x="7272253" y="918028"/>
              <a:ext cx="1437477" cy="1437477"/>
              <a:chOff x="7272253" y="918028"/>
              <a:chExt cx="1437477" cy="1437477"/>
            </a:xfrm>
          </p:grpSpPr>
          <p:sp>
            <p:nvSpPr>
              <p:cNvPr id="380" name="Google Shape;380;p9"/>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81" name="Google Shape;381;p9"/>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82" name="Google Shape;382;p9"/>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83" name="Google Shape;383;p9"/>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sp>
            <p:nvSpPr>
              <p:cNvPr id="384" name="Google Shape;384;p9"/>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panose="020B0502020202020204" pitchFamily="34" charset="0"/>
                  <a:ea typeface="MS PGothic" panose="020B0600070205080204" pitchFamily="34" charset="-128"/>
                  <a:cs typeface="Calibri"/>
                  <a:sym typeface="Calibri"/>
                </a:endParaRPr>
              </a:p>
            </p:txBody>
          </p:sp>
        </p:grpSp>
        <p:sp>
          <p:nvSpPr>
            <p:cNvPr id="385" name="Google Shape;385;p9"/>
            <p:cNvSpPr/>
            <p:nvPr/>
          </p:nvSpPr>
          <p:spPr>
            <a:xfrm>
              <a:off x="7463118" y="1791820"/>
              <a:ext cx="292473" cy="375307"/>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386" name="Google Shape;386;p9"/>
            <p:cNvSpPr/>
            <p:nvPr/>
          </p:nvSpPr>
          <p:spPr>
            <a:xfrm>
              <a:off x="7918357" y="1413027"/>
              <a:ext cx="292473" cy="771254"/>
            </a:xfrm>
            <a:prstGeom prst="rect">
              <a:avLst/>
            </a:prstGeom>
            <a:solidFill>
              <a:schemeClr val="lt1">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sp>
          <p:nvSpPr>
            <p:cNvPr id="387" name="Google Shape;387;p9"/>
            <p:cNvSpPr/>
            <p:nvPr/>
          </p:nvSpPr>
          <p:spPr>
            <a:xfrm>
              <a:off x="8396710" y="941294"/>
              <a:ext cx="292473" cy="1223637"/>
            </a:xfrm>
            <a:prstGeom prst="rect">
              <a:avLst/>
            </a:pr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panose="020B0502020202020204" pitchFamily="34" charset="0"/>
                <a:ea typeface="MS PGothic" panose="020B0600070205080204" pitchFamily="34" charset="-128"/>
                <a:cs typeface="Calibri"/>
                <a:sym typeface="Calibri"/>
              </a:endParaRPr>
            </a:p>
          </p:txBody>
        </p:sp>
      </p:gr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575</Words>
  <Application>Microsoft Office PowerPoint</Application>
  <PresentationFormat>Widescreen</PresentationFormat>
  <Paragraphs>59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MS PGothic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cp:revision>
  <dcterms:created xsi:type="dcterms:W3CDTF">2021-07-07T23:54:57Z</dcterms:created>
  <dcterms:modified xsi:type="dcterms:W3CDTF">2024-05-20T10:45:32Z</dcterms:modified>
</cp:coreProperties>
</file>