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embeddedFontLst>
    <p:embeddedFont>
      <p:font typeface="Century Gothic" panose="020B050202020202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i0PSf+DTYiG0ki3HS0mgDCdwD8Y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ttany Guimond" initials=""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8AFA38E-0B6D-4897-B49B-B09D38636E5F}">
  <a:tblStyle styleId="{58AFA38E-0B6D-4897-B49B-B09D38636E5F}"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87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1.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0" name="Google Shape;39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0" name="Google Shape;43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77" name="Google Shape;477;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8" name="Google Shape;47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7" name="Google Shape;567;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8" name="Google Shape;568;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13</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6" name="Google Shape;12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2" name="Google Shape;15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8" name="Google Shape;34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Пустой слайд" type="blank">
  <p:cSld name="BLANK">
    <p:spTree>
      <p:nvGrpSpPr>
        <p:cNvPr id="1" name="Shape 15"/>
        <p:cNvGrpSpPr/>
        <p:nvPr/>
      </p:nvGrpSpPr>
      <p:grpSpPr>
        <a:xfrm>
          <a:off x="0" y="0"/>
          <a:ext cx="0" cy="0"/>
          <a:chOff x="0" y="0"/>
          <a:chExt cx="0" cy="0"/>
        </a:xfrm>
      </p:grpSpPr>
      <p:sp>
        <p:nvSpPr>
          <p:cNvPr id="16" name="Google Shape;1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Заголовок и вертикальный текст"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Вертикальный заголовок и текст"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Заголовок и объект" type="obj">
  <p:cSld name="OBJECT">
    <p:spTree>
      <p:nvGrpSpPr>
        <p:cNvPr id="1" name="Shape 19"/>
        <p:cNvGrpSpPr/>
        <p:nvPr/>
      </p:nvGrpSpPr>
      <p:grpSpPr>
        <a:xfrm>
          <a:off x="0" y="0"/>
          <a:ext cx="0" cy="0"/>
          <a:chOff x="0" y="0"/>
          <a:chExt cx="0" cy="0"/>
        </a:xfrm>
      </p:grpSpPr>
      <p:sp>
        <p:nvSpPr>
          <p:cNvPr id="20" name="Google Shape;2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Титульный слайд" type="title">
  <p:cSld name="TITLE">
    <p:spTree>
      <p:nvGrpSpPr>
        <p:cNvPr id="1" name="Shape 25"/>
        <p:cNvGrpSpPr/>
        <p:nvPr/>
      </p:nvGrpSpPr>
      <p:grpSpPr>
        <a:xfrm>
          <a:off x="0" y="0"/>
          <a:ext cx="0" cy="0"/>
          <a:chOff x="0" y="0"/>
          <a:chExt cx="0" cy="0"/>
        </a:xfrm>
      </p:grpSpPr>
      <p:sp>
        <p:nvSpPr>
          <p:cNvPr id="26" name="Google Shape;26;p1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1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Заголовок раздела" type="secHead">
  <p:cSld name="SECTION_HEADER">
    <p:spTree>
      <p:nvGrpSpPr>
        <p:cNvPr id="1" name="Shape 31"/>
        <p:cNvGrpSpPr/>
        <p:nvPr/>
      </p:nvGrpSpPr>
      <p:grpSpPr>
        <a:xfrm>
          <a:off x="0" y="0"/>
          <a:ext cx="0" cy="0"/>
          <a:chOff x="0" y="0"/>
          <a:chExt cx="0" cy="0"/>
        </a:xfrm>
      </p:grpSpPr>
      <p:sp>
        <p:nvSpPr>
          <p:cNvPr id="32" name="Google Shape;32;p1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1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Два объекта" type="twoObj">
  <p:cSld name="TWO_OBJECTS">
    <p:spTree>
      <p:nvGrpSpPr>
        <p:cNvPr id="1" name="Shape 37"/>
        <p:cNvGrpSpPr/>
        <p:nvPr/>
      </p:nvGrpSpPr>
      <p:grpSpPr>
        <a:xfrm>
          <a:off x="0" y="0"/>
          <a:ext cx="0" cy="0"/>
          <a:chOff x="0" y="0"/>
          <a:chExt cx="0" cy="0"/>
        </a:xfrm>
      </p:grpSpPr>
      <p:sp>
        <p:nvSpPr>
          <p:cNvPr id="38" name="Google Shape;38;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Сравнение" type="twoTxTwoObj">
  <p:cSld name="TWO_OBJECTS_WITH_TEXT">
    <p:spTree>
      <p:nvGrpSpPr>
        <p:cNvPr id="1" name="Shape 44"/>
        <p:cNvGrpSpPr/>
        <p:nvPr/>
      </p:nvGrpSpPr>
      <p:grpSpPr>
        <a:xfrm>
          <a:off x="0" y="0"/>
          <a:ext cx="0" cy="0"/>
          <a:chOff x="0" y="0"/>
          <a:chExt cx="0" cy="0"/>
        </a:xfrm>
      </p:grpSpPr>
      <p:sp>
        <p:nvSpPr>
          <p:cNvPr id="45" name="Google Shape;45;p2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2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2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Только заголовок" type="titleOnly">
  <p:cSld name="TITLE_ONLY">
    <p:spTree>
      <p:nvGrpSpPr>
        <p:cNvPr id="1" name="Shape 53"/>
        <p:cNvGrpSpPr/>
        <p:nvPr/>
      </p:nvGrpSpPr>
      <p:grpSpPr>
        <a:xfrm>
          <a:off x="0" y="0"/>
          <a:ext cx="0" cy="0"/>
          <a:chOff x="0" y="0"/>
          <a:chExt cx="0" cy="0"/>
        </a:xfrm>
      </p:grpSpPr>
      <p:sp>
        <p:nvSpPr>
          <p:cNvPr id="54" name="Google Shape;54;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Объект с подписью"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Рисунок с подписью"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3"/>
          <p:cNvSpPr>
            <a:spLocks noGrp="1"/>
          </p:cNvSpPr>
          <p:nvPr>
            <p:ph type="pic" idx="2"/>
          </p:nvPr>
        </p:nvSpPr>
        <p:spPr>
          <a:xfrm>
            <a:off x="5183188" y="987425"/>
            <a:ext cx="6172200" cy="4873625"/>
          </a:xfrm>
          <a:prstGeom prst="rect">
            <a:avLst/>
          </a:prstGeom>
          <a:noFill/>
          <a:ln>
            <a:noFill/>
          </a:ln>
        </p:spPr>
      </p:sp>
      <p:sp>
        <p:nvSpPr>
          <p:cNvPr id="68" name="Google Shape;68;p2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2F2F2">
                <a:alpha val="40000"/>
              </a:srgbClr>
            </a:gs>
            <a:gs pos="100000">
              <a:srgbClr val="BFBFBF"/>
            </a:gs>
          </a:gsLst>
          <a:lin ang="13500000" scaled="0"/>
        </a:gra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jp.smartsheet.com/try-it?trp=78048"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0E3DF"/>
        </a:solidFill>
        <a:effectLst/>
      </p:bgPr>
    </p:bg>
    <p:spTree>
      <p:nvGrpSpPr>
        <p:cNvPr id="1"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a:stretch/>
        </p:blipFill>
        <p:spPr>
          <a:xfrm>
            <a:off x="-17808" y="0"/>
            <a:ext cx="12209807" cy="6895099"/>
          </a:xfrm>
          <a:prstGeom prst="rect">
            <a:avLst/>
          </a:prstGeom>
          <a:noFill/>
          <a:ln>
            <a:noFill/>
          </a:ln>
        </p:spPr>
      </p:pic>
      <p:cxnSp>
        <p:nvCxnSpPr>
          <p:cNvPr id="90" name="Google Shape;90;p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91" name="Google Shape;91;p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92" name="Google Shape;92;p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93" name="Google Shape;93;p1"/>
          <p:cNvSpPr txBox="1"/>
          <p:nvPr/>
        </p:nvSpPr>
        <p:spPr>
          <a:xfrm>
            <a:off x="249647" y="157864"/>
            <a:ext cx="7843330"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3200" b="1" i="0" u="none" strike="noStrike" cap="none" dirty="0">
                <a:solidFill>
                  <a:schemeClr val="lt1"/>
                </a:solidFill>
                <a:latin typeface="Century Gothic" panose="020B0502020202020204" pitchFamily="34" charset="0"/>
                <a:ea typeface="MS PGothic" panose="020B0600070205080204" pitchFamily="34" charset="-128"/>
                <a:cs typeface="Century Gothic"/>
                <a:sym typeface="Century Gothic"/>
              </a:rPr>
              <a:t>概念実証プレゼンテーション テンプレート</a:t>
            </a:r>
          </a:p>
        </p:txBody>
      </p:sp>
      <p:pic>
        <p:nvPicPr>
          <p:cNvPr id="94" name="Google Shape;94;p1">
            <a:hlinkClick r:id="rId4"/>
          </p:cNvPr>
          <p:cNvPicPr preferRelativeResize="0"/>
          <p:nvPr/>
        </p:nvPicPr>
        <p:blipFill>
          <a:blip r:embed="rId5"/>
          <a:srcRect/>
          <a:stretch/>
        </p:blipFill>
        <p:spPr>
          <a:xfrm>
            <a:off x="8943056" y="140515"/>
            <a:ext cx="2805423" cy="557985"/>
          </a:xfrm>
          <a:prstGeom prst="rect">
            <a:avLst/>
          </a:prstGeom>
          <a:noFill/>
          <a:ln>
            <a:noFill/>
          </a:ln>
        </p:spPr>
      </p:pic>
      <p:sp>
        <p:nvSpPr>
          <p:cNvPr id="114" name="Google Shape;114;p1"/>
          <p:cNvSpPr txBox="1"/>
          <p:nvPr/>
        </p:nvSpPr>
        <p:spPr>
          <a:xfrm>
            <a:off x="434387" y="1476919"/>
            <a:ext cx="5000498" cy="216978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概念実証 (POC) とは、ビジネスのアイデアが実行可能かどうかを検証するプロセスです。POC は、調査とテストを通じて、製品、機能、サービス、またはその他のソリューションが実現できることを示し、今後開発を進めるための正当な根拠となります。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91"/>
        <p:cNvGrpSpPr/>
        <p:nvPr/>
      </p:nvGrpSpPr>
      <p:grpSpPr>
        <a:xfrm>
          <a:off x="0" y="0"/>
          <a:ext cx="0" cy="0"/>
          <a:chOff x="0" y="0"/>
          <a:chExt cx="0" cy="0"/>
        </a:xfrm>
      </p:grpSpPr>
      <p:pic>
        <p:nvPicPr>
          <p:cNvPr id="392" name="Google Shape;392;p10"/>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93" name="Google Shape;393;p10"/>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94" name="Google Shape;394;p10"/>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95" name="Google Shape;395;p10"/>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96" name="Google Shape;396;p10"/>
          <p:cNvSpPr/>
          <p:nvPr/>
        </p:nvSpPr>
        <p:spPr>
          <a:xfrm>
            <a:off x="-1" y="1"/>
            <a:ext cx="3616059"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416" name="Google Shape;416;p10"/>
          <p:cNvSpPr txBox="1"/>
          <p:nvPr/>
        </p:nvSpPr>
        <p:spPr>
          <a:xfrm>
            <a:off x="334197" y="1088575"/>
            <a:ext cx="5931136" cy="9232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POC の範囲、重要な進捗の日程、プロジェクトの完了要件に基づいて期間を見積もります。</a:t>
            </a:r>
          </a:p>
        </p:txBody>
      </p:sp>
      <p:sp>
        <p:nvSpPr>
          <p:cNvPr id="417" name="Google Shape;417;p10"/>
          <p:cNvSpPr txBox="1"/>
          <p:nvPr/>
        </p:nvSpPr>
        <p:spPr>
          <a:xfrm>
            <a:off x="182553" y="51074"/>
            <a:ext cx="3390203"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i="0" u="none" strike="noStrike" dirty="0">
                <a:solidFill>
                  <a:schemeClr val="lt1"/>
                </a:solidFill>
                <a:latin typeface="Century Gothic" panose="020B0502020202020204" pitchFamily="34" charset="0"/>
                <a:ea typeface="MS PGothic" panose="020B0600070205080204" pitchFamily="34" charset="-128"/>
                <a:cs typeface="Century Gothic"/>
                <a:sym typeface="Century Gothic"/>
              </a:rPr>
              <a:t>タイムライン</a:t>
            </a:r>
          </a:p>
        </p:txBody>
      </p:sp>
      <p:sp>
        <p:nvSpPr>
          <p:cNvPr id="418" name="Google Shape;418;p10"/>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ステージ 1</a:t>
            </a:r>
          </a:p>
          <a:p>
            <a:pPr marL="342900" marR="0" lvl="0" indent="-342900" algn="l" rtl="0">
              <a:spcBef>
                <a:spcPts val="120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ステージ 2</a:t>
            </a:r>
          </a:p>
          <a:p>
            <a:pPr marL="342900" marR="0" lvl="0" indent="-342900" algn="l" rtl="0">
              <a:spcBef>
                <a:spcPts val="120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ステージ 3</a:t>
            </a:r>
          </a:p>
        </p:txBody>
      </p:sp>
      <p:sp>
        <p:nvSpPr>
          <p:cNvPr id="419" name="Google Shape;419;p10"/>
          <p:cNvSpPr/>
          <p:nvPr/>
        </p:nvSpPr>
        <p:spPr>
          <a:xfrm>
            <a:off x="0" y="2"/>
            <a:ext cx="3616058" cy="51072"/>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grpSp>
        <p:nvGrpSpPr>
          <p:cNvPr id="420" name="Google Shape;420;p10"/>
          <p:cNvGrpSpPr/>
          <p:nvPr/>
        </p:nvGrpSpPr>
        <p:grpSpPr>
          <a:xfrm>
            <a:off x="9977746" y="419562"/>
            <a:ext cx="1715287" cy="1715287"/>
            <a:chOff x="4030972" y="4315010"/>
            <a:chExt cx="1662450" cy="1662450"/>
          </a:xfrm>
        </p:grpSpPr>
        <p:sp>
          <p:nvSpPr>
            <p:cNvPr id="421" name="Google Shape;421;p10"/>
            <p:cNvSpPr/>
            <p:nvPr/>
          </p:nvSpPr>
          <p:spPr>
            <a:xfrm>
              <a:off x="4258899" y="5020365"/>
              <a:ext cx="1238940" cy="247483"/>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grpSp>
          <p:nvGrpSpPr>
            <p:cNvPr id="422" name="Google Shape;422;p10"/>
            <p:cNvGrpSpPr/>
            <p:nvPr/>
          </p:nvGrpSpPr>
          <p:grpSpPr>
            <a:xfrm>
              <a:off x="4030972" y="4315010"/>
              <a:ext cx="1662450" cy="1662450"/>
              <a:chOff x="6141466" y="3474466"/>
              <a:chExt cx="2441524" cy="2441524"/>
            </a:xfrm>
          </p:grpSpPr>
          <p:grpSp>
            <p:nvGrpSpPr>
              <p:cNvPr id="423" name="Google Shape;423;p10" descr="Monthly calendar outline"/>
              <p:cNvGrpSpPr/>
              <p:nvPr/>
            </p:nvGrpSpPr>
            <p:grpSpPr>
              <a:xfrm>
                <a:off x="6141466" y="3474466"/>
                <a:ext cx="2441524" cy="2441524"/>
                <a:chOff x="6141466" y="3474466"/>
                <a:chExt cx="2441524" cy="2441524"/>
              </a:xfrm>
            </p:grpSpPr>
            <p:sp>
              <p:nvSpPr>
                <p:cNvPr id="424" name="Google Shape;424;p10"/>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25" name="Google Shape;425;p10"/>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sp>
            <p:nvSpPr>
              <p:cNvPr id="426" name="Google Shape;426;p10"/>
              <p:cNvSpPr/>
              <p:nvPr/>
            </p:nvSpPr>
            <p:spPr>
              <a:xfrm>
                <a:off x="6203106" y="3483356"/>
                <a:ext cx="2379884"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427" name="Google Shape;427;p10"/>
              <p:cNvSpPr/>
              <p:nvPr/>
            </p:nvSpPr>
            <p:spPr>
              <a:xfrm>
                <a:off x="6476206" y="4873832"/>
                <a:ext cx="693077" cy="364309"/>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31"/>
        <p:cNvGrpSpPr/>
        <p:nvPr/>
      </p:nvGrpSpPr>
      <p:grpSpPr>
        <a:xfrm>
          <a:off x="0" y="0"/>
          <a:ext cx="0" cy="0"/>
          <a:chOff x="0" y="0"/>
          <a:chExt cx="0" cy="0"/>
        </a:xfrm>
      </p:grpSpPr>
      <p:pic>
        <p:nvPicPr>
          <p:cNvPr id="432" name="Google Shape;432;p11"/>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33" name="Google Shape;433;p11"/>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34" name="Google Shape;434;p11"/>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35" name="Google Shape;435;p11"/>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436" name="Google Shape;436;p11"/>
          <p:cNvSpPr/>
          <p:nvPr/>
        </p:nvSpPr>
        <p:spPr>
          <a:xfrm>
            <a:off x="-1" y="1"/>
            <a:ext cx="10007554" cy="843970"/>
          </a:xfrm>
          <a:prstGeom prst="rect">
            <a:avLst/>
          </a:prstGeom>
          <a:solidFill>
            <a:srgbClr val="B5551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456" name="Google Shape;456;p11"/>
          <p:cNvSpPr txBox="1"/>
          <p:nvPr/>
        </p:nvSpPr>
        <p:spPr>
          <a:xfrm>
            <a:off x="334196" y="1088575"/>
            <a:ext cx="8258957"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POC が成功した場合に実施するアクション ステップの提案を作成します。</a:t>
            </a:r>
          </a:p>
        </p:txBody>
      </p:sp>
      <p:sp>
        <p:nvSpPr>
          <p:cNvPr id="457" name="Google Shape;457;p11"/>
          <p:cNvSpPr txBox="1"/>
          <p:nvPr/>
        </p:nvSpPr>
        <p:spPr>
          <a:xfrm>
            <a:off x="182553" y="51074"/>
            <a:ext cx="9931536"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i="0" u="none" strike="noStrike" dirty="0">
                <a:solidFill>
                  <a:schemeClr val="lt1"/>
                </a:solidFill>
                <a:latin typeface="Century Gothic" panose="020B0502020202020204" pitchFamily="34" charset="0"/>
                <a:ea typeface="MS PGothic" panose="020B0600070205080204" pitchFamily="34" charset="-128"/>
                <a:cs typeface="Century Gothic"/>
                <a:sym typeface="Century Gothic"/>
              </a:rPr>
              <a:t>POC が成功した場合の次のステップ</a:t>
            </a:r>
          </a:p>
        </p:txBody>
      </p:sp>
      <p:sp>
        <p:nvSpPr>
          <p:cNvPr id="458" name="Google Shape;458;p11"/>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アクション ステップ 1</a:t>
            </a:r>
          </a:p>
          <a:p>
            <a:pPr marL="342900" marR="0" lvl="0" indent="-342900" algn="l" rtl="0">
              <a:spcBef>
                <a:spcPts val="120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アクション ステップ 2</a:t>
            </a:r>
          </a:p>
          <a:p>
            <a:pPr marL="342900" marR="0" lvl="0" indent="-342900" algn="l" rtl="0">
              <a:spcBef>
                <a:spcPts val="120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アクション ステップ 3</a:t>
            </a:r>
          </a:p>
        </p:txBody>
      </p:sp>
      <p:grpSp>
        <p:nvGrpSpPr>
          <p:cNvPr id="459" name="Google Shape;459;p11"/>
          <p:cNvGrpSpPr/>
          <p:nvPr/>
        </p:nvGrpSpPr>
        <p:grpSpPr>
          <a:xfrm>
            <a:off x="10394649" y="279558"/>
            <a:ext cx="1236187" cy="1612737"/>
            <a:chOff x="5511511" y="2665268"/>
            <a:chExt cx="1165513" cy="1520535"/>
          </a:xfrm>
        </p:grpSpPr>
        <p:sp>
          <p:nvSpPr>
            <p:cNvPr id="460" name="Google Shape;460;p11"/>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61" name="Google Shape;461;p11"/>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62" name="Google Shape;462;p11"/>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63" name="Google Shape;463;p11"/>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64" name="Google Shape;464;p11"/>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65" name="Google Shape;465;p11"/>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66" name="Google Shape;466;p11"/>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67" name="Google Shape;467;p11"/>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68" name="Google Shape;468;p11"/>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69" name="Google Shape;469;p11"/>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70" name="Google Shape;470;p11"/>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71" name="Google Shape;471;p11"/>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72" name="Google Shape;472;p11"/>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73" name="Google Shape;473;p11"/>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sp>
        <p:nvSpPr>
          <p:cNvPr id="474" name="Google Shape;474;p11"/>
          <p:cNvSpPr/>
          <p:nvPr/>
        </p:nvSpPr>
        <p:spPr>
          <a:xfrm>
            <a:off x="-1" y="2"/>
            <a:ext cx="10007554" cy="51072"/>
          </a:xfrm>
          <a:prstGeom prst="rect">
            <a:avLst/>
          </a:prstGeom>
          <a:solidFill>
            <a:srgbClr val="EB6E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479"/>
        <p:cNvGrpSpPr/>
        <p:nvPr/>
      </p:nvGrpSpPr>
      <p:grpSpPr>
        <a:xfrm>
          <a:off x="0" y="0"/>
          <a:ext cx="0" cy="0"/>
          <a:chOff x="0" y="0"/>
          <a:chExt cx="0" cy="0"/>
        </a:xfrm>
      </p:grpSpPr>
      <p:pic>
        <p:nvPicPr>
          <p:cNvPr id="480" name="Google Shape;480;p12"/>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481" name="Google Shape;481;p1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482" name="Google Shape;482;p1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483" name="Google Shape;483;p1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grpSp>
        <p:nvGrpSpPr>
          <p:cNvPr id="484" name="Google Shape;484;p12"/>
          <p:cNvGrpSpPr/>
          <p:nvPr/>
        </p:nvGrpSpPr>
        <p:grpSpPr>
          <a:xfrm>
            <a:off x="477243" y="5537414"/>
            <a:ext cx="9021958" cy="1017334"/>
            <a:chOff x="477243" y="5537414"/>
            <a:chExt cx="9021958" cy="1017334"/>
          </a:xfrm>
        </p:grpSpPr>
        <p:grpSp>
          <p:nvGrpSpPr>
            <p:cNvPr id="485" name="Google Shape;485;p12"/>
            <p:cNvGrpSpPr/>
            <p:nvPr/>
          </p:nvGrpSpPr>
          <p:grpSpPr>
            <a:xfrm>
              <a:off x="477243" y="5608731"/>
              <a:ext cx="548404" cy="874698"/>
              <a:chOff x="5444836" y="2387311"/>
              <a:chExt cx="1298863" cy="2071670"/>
            </a:xfrm>
          </p:grpSpPr>
          <p:sp>
            <p:nvSpPr>
              <p:cNvPr id="486" name="Google Shape;486;p12"/>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87" name="Google Shape;487;p12"/>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88" name="Google Shape;488;p12"/>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89" name="Google Shape;489;p12"/>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90" name="Google Shape;490;p12"/>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91" name="Google Shape;491;p12"/>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92" name="Google Shape;492;p12"/>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93" name="Google Shape;493;p12"/>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grpSp>
          <p:nvGrpSpPr>
            <p:cNvPr id="494" name="Google Shape;494;p12"/>
            <p:cNvGrpSpPr/>
            <p:nvPr/>
          </p:nvGrpSpPr>
          <p:grpSpPr>
            <a:xfrm>
              <a:off x="1659937" y="5622079"/>
              <a:ext cx="848416" cy="848005"/>
              <a:chOff x="5445957" y="2686915"/>
              <a:chExt cx="1386419" cy="1385746"/>
            </a:xfrm>
          </p:grpSpPr>
          <p:sp>
            <p:nvSpPr>
              <p:cNvPr id="495" name="Google Shape;495;p12"/>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96" name="Google Shape;496;p12"/>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97" name="Google Shape;497;p12"/>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98" name="Google Shape;498;p12"/>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499" name="Google Shape;499;p12"/>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00" name="Google Shape;500;p12"/>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01" name="Google Shape;501;p12"/>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grpSp>
          <p:nvGrpSpPr>
            <p:cNvPr id="502" name="Google Shape;502;p12"/>
            <p:cNvGrpSpPr/>
            <p:nvPr/>
          </p:nvGrpSpPr>
          <p:grpSpPr>
            <a:xfrm>
              <a:off x="4428805" y="5580836"/>
              <a:ext cx="713233" cy="930488"/>
              <a:chOff x="5511511" y="2665268"/>
              <a:chExt cx="1165513" cy="1520535"/>
            </a:xfrm>
          </p:grpSpPr>
          <p:sp>
            <p:nvSpPr>
              <p:cNvPr id="503" name="Google Shape;503;p12"/>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04" name="Google Shape;504;p12"/>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05" name="Google Shape;505;p12"/>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06" name="Google Shape;506;p12"/>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07" name="Google Shape;507;p12"/>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rgbClr val="595959">
                  <a:alpha val="24705"/>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08" name="Google Shape;508;p12"/>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09" name="Google Shape;509;p12"/>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rgbClr val="595959">
                  <a:alpha val="40000"/>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10" name="Google Shape;510;p12"/>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11" name="Google Shape;511;p12"/>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12" name="Google Shape;512;p12"/>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13" name="Google Shape;513;p12"/>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14" name="Google Shape;514;p12"/>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15" name="Google Shape;515;p12"/>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16" name="Google Shape;516;p12"/>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grpSp>
          <p:nvGrpSpPr>
            <p:cNvPr id="517" name="Google Shape;517;p12" descr="Tic Tac Toe outline"/>
            <p:cNvGrpSpPr/>
            <p:nvPr/>
          </p:nvGrpSpPr>
          <p:grpSpPr>
            <a:xfrm>
              <a:off x="3055032" y="5660634"/>
              <a:ext cx="812562" cy="770892"/>
              <a:chOff x="4798996" y="910783"/>
              <a:chExt cx="1485891" cy="1409691"/>
            </a:xfrm>
          </p:grpSpPr>
          <p:sp>
            <p:nvSpPr>
              <p:cNvPr id="518" name="Google Shape;518;p12"/>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rgbClr val="595959">
                  <a:alpha val="49803"/>
                </a:srgb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19" name="Google Shape;519;p12"/>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20" name="Google Shape;520;p12"/>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21" name="Google Shape;521;p12"/>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22" name="Google Shape;522;p12"/>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grpSp>
          <p:nvGrpSpPr>
            <p:cNvPr id="523" name="Google Shape;523;p12"/>
            <p:cNvGrpSpPr/>
            <p:nvPr/>
          </p:nvGrpSpPr>
          <p:grpSpPr>
            <a:xfrm>
              <a:off x="5806770" y="5618950"/>
              <a:ext cx="917126" cy="854262"/>
              <a:chOff x="4030972" y="4315010"/>
              <a:chExt cx="1662450" cy="1662450"/>
            </a:xfrm>
          </p:grpSpPr>
          <p:sp>
            <p:nvSpPr>
              <p:cNvPr id="524" name="Google Shape;524;p12"/>
              <p:cNvSpPr/>
              <p:nvPr/>
            </p:nvSpPr>
            <p:spPr>
              <a:xfrm>
                <a:off x="4258899" y="5020365"/>
                <a:ext cx="1238940" cy="247483"/>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grpSp>
            <p:nvGrpSpPr>
              <p:cNvPr id="525" name="Google Shape;525;p12"/>
              <p:cNvGrpSpPr/>
              <p:nvPr/>
            </p:nvGrpSpPr>
            <p:grpSpPr>
              <a:xfrm>
                <a:off x="4030972" y="4315010"/>
                <a:ext cx="1662450" cy="1662450"/>
                <a:chOff x="6141466" y="3474466"/>
                <a:chExt cx="2441524" cy="2441524"/>
              </a:xfrm>
            </p:grpSpPr>
            <p:grpSp>
              <p:nvGrpSpPr>
                <p:cNvPr id="526" name="Google Shape;526;p12" descr="Monthly calendar outline"/>
                <p:cNvGrpSpPr/>
                <p:nvPr/>
              </p:nvGrpSpPr>
              <p:grpSpPr>
                <a:xfrm>
                  <a:off x="6141466" y="3474466"/>
                  <a:ext cx="2441524" cy="2441524"/>
                  <a:chOff x="6141466" y="3474466"/>
                  <a:chExt cx="2441524" cy="2441524"/>
                </a:xfrm>
              </p:grpSpPr>
              <p:sp>
                <p:nvSpPr>
                  <p:cNvPr id="527" name="Google Shape;527;p12"/>
                  <p:cNvSpPr/>
                  <p:nvPr/>
                </p:nvSpPr>
                <p:spPr>
                  <a:xfrm>
                    <a:off x="6141466" y="3474466"/>
                    <a:ext cx="2441524" cy="2441524"/>
                  </a:xfrm>
                  <a:custGeom>
                    <a:avLst/>
                    <a:gdLst/>
                    <a:ahLst/>
                    <a:cxnLst/>
                    <a:rect l="l" t="t" r="r" b="b"/>
                    <a:pathLst>
                      <a:path w="2441524" h="2441524" extrusionOk="0">
                        <a:moveTo>
                          <a:pt x="0" y="2441525"/>
                        </a:moveTo>
                        <a:lnTo>
                          <a:pt x="2441525" y="2441525"/>
                        </a:lnTo>
                        <a:lnTo>
                          <a:pt x="2441525" y="0"/>
                        </a:lnTo>
                        <a:lnTo>
                          <a:pt x="0" y="0"/>
                        </a:lnTo>
                        <a:close/>
                        <a:moveTo>
                          <a:pt x="71810" y="71810"/>
                        </a:moveTo>
                        <a:lnTo>
                          <a:pt x="2369715" y="71810"/>
                        </a:lnTo>
                        <a:lnTo>
                          <a:pt x="2369715" y="359048"/>
                        </a:lnTo>
                        <a:lnTo>
                          <a:pt x="71810" y="359048"/>
                        </a:lnTo>
                        <a:close/>
                        <a:moveTo>
                          <a:pt x="71810" y="430857"/>
                        </a:moveTo>
                        <a:lnTo>
                          <a:pt x="2369715" y="430857"/>
                        </a:lnTo>
                        <a:lnTo>
                          <a:pt x="2369715" y="2369715"/>
                        </a:lnTo>
                        <a:lnTo>
                          <a:pt x="71810" y="2369715"/>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28" name="Google Shape;528;p12"/>
                  <p:cNvSpPr/>
                  <p:nvPr/>
                </p:nvSpPr>
                <p:spPr>
                  <a:xfrm>
                    <a:off x="6428704" y="4120752"/>
                    <a:ext cx="1867048" cy="1508000"/>
                  </a:xfrm>
                  <a:custGeom>
                    <a:avLst/>
                    <a:gdLst/>
                    <a:ahLst/>
                    <a:cxnLst/>
                    <a:rect l="l" t="t" r="r" b="b"/>
                    <a:pathLst>
                      <a:path w="1867048" h="1508000" extrusionOk="0">
                        <a:moveTo>
                          <a:pt x="359048" y="359048"/>
                        </a:moveTo>
                        <a:lnTo>
                          <a:pt x="0" y="359048"/>
                        </a:lnTo>
                        <a:lnTo>
                          <a:pt x="0" y="1508000"/>
                        </a:lnTo>
                        <a:lnTo>
                          <a:pt x="1148953" y="1508000"/>
                        </a:lnTo>
                        <a:lnTo>
                          <a:pt x="1148953" y="1148953"/>
                        </a:lnTo>
                        <a:lnTo>
                          <a:pt x="1867048" y="1148953"/>
                        </a:lnTo>
                        <a:lnTo>
                          <a:pt x="1867048" y="0"/>
                        </a:lnTo>
                        <a:lnTo>
                          <a:pt x="359048" y="0"/>
                        </a:lnTo>
                        <a:close/>
                        <a:moveTo>
                          <a:pt x="359048" y="1436191"/>
                        </a:moveTo>
                        <a:lnTo>
                          <a:pt x="71810" y="1436191"/>
                        </a:lnTo>
                        <a:lnTo>
                          <a:pt x="71810" y="1148953"/>
                        </a:lnTo>
                        <a:lnTo>
                          <a:pt x="359048" y="1148953"/>
                        </a:lnTo>
                        <a:close/>
                        <a:moveTo>
                          <a:pt x="359048" y="1077143"/>
                        </a:moveTo>
                        <a:lnTo>
                          <a:pt x="71810" y="1077143"/>
                        </a:lnTo>
                        <a:lnTo>
                          <a:pt x="71810" y="789905"/>
                        </a:lnTo>
                        <a:lnTo>
                          <a:pt x="359048" y="789905"/>
                        </a:lnTo>
                        <a:close/>
                        <a:moveTo>
                          <a:pt x="359048" y="718095"/>
                        </a:moveTo>
                        <a:lnTo>
                          <a:pt x="71810" y="718095"/>
                        </a:lnTo>
                        <a:lnTo>
                          <a:pt x="71810" y="430857"/>
                        </a:lnTo>
                        <a:lnTo>
                          <a:pt x="359048" y="430857"/>
                        </a:lnTo>
                        <a:close/>
                        <a:moveTo>
                          <a:pt x="1508000" y="71810"/>
                        </a:moveTo>
                        <a:lnTo>
                          <a:pt x="1795239" y="71810"/>
                        </a:lnTo>
                        <a:lnTo>
                          <a:pt x="1795239" y="359048"/>
                        </a:lnTo>
                        <a:lnTo>
                          <a:pt x="1508000" y="359048"/>
                        </a:lnTo>
                        <a:close/>
                        <a:moveTo>
                          <a:pt x="1508000" y="430857"/>
                        </a:moveTo>
                        <a:lnTo>
                          <a:pt x="1795239" y="430857"/>
                        </a:lnTo>
                        <a:lnTo>
                          <a:pt x="1795239" y="718095"/>
                        </a:lnTo>
                        <a:lnTo>
                          <a:pt x="1508000" y="718095"/>
                        </a:lnTo>
                        <a:close/>
                        <a:moveTo>
                          <a:pt x="1508000" y="789905"/>
                        </a:moveTo>
                        <a:lnTo>
                          <a:pt x="1795239" y="789905"/>
                        </a:lnTo>
                        <a:lnTo>
                          <a:pt x="1795239" y="1077143"/>
                        </a:lnTo>
                        <a:lnTo>
                          <a:pt x="1508000" y="1077143"/>
                        </a:lnTo>
                        <a:close/>
                        <a:moveTo>
                          <a:pt x="1148953" y="71810"/>
                        </a:moveTo>
                        <a:lnTo>
                          <a:pt x="1436191" y="71810"/>
                        </a:lnTo>
                        <a:lnTo>
                          <a:pt x="1436191" y="359048"/>
                        </a:lnTo>
                        <a:lnTo>
                          <a:pt x="1148953" y="359048"/>
                        </a:lnTo>
                        <a:close/>
                        <a:moveTo>
                          <a:pt x="1148953" y="430857"/>
                        </a:moveTo>
                        <a:lnTo>
                          <a:pt x="1436191" y="430857"/>
                        </a:lnTo>
                        <a:lnTo>
                          <a:pt x="1436191" y="718095"/>
                        </a:lnTo>
                        <a:lnTo>
                          <a:pt x="1148953" y="718095"/>
                        </a:lnTo>
                        <a:close/>
                        <a:moveTo>
                          <a:pt x="1148953" y="789905"/>
                        </a:moveTo>
                        <a:lnTo>
                          <a:pt x="1436191" y="789905"/>
                        </a:lnTo>
                        <a:lnTo>
                          <a:pt x="1436191" y="1077143"/>
                        </a:lnTo>
                        <a:lnTo>
                          <a:pt x="1148953" y="1077143"/>
                        </a:lnTo>
                        <a:close/>
                        <a:moveTo>
                          <a:pt x="789905" y="71810"/>
                        </a:moveTo>
                        <a:lnTo>
                          <a:pt x="1077143" y="71810"/>
                        </a:lnTo>
                        <a:lnTo>
                          <a:pt x="1077143" y="359048"/>
                        </a:lnTo>
                        <a:lnTo>
                          <a:pt x="789905" y="359048"/>
                        </a:lnTo>
                        <a:close/>
                        <a:moveTo>
                          <a:pt x="789905" y="430857"/>
                        </a:moveTo>
                        <a:lnTo>
                          <a:pt x="1077143" y="430857"/>
                        </a:lnTo>
                        <a:lnTo>
                          <a:pt x="1077143" y="718095"/>
                        </a:lnTo>
                        <a:lnTo>
                          <a:pt x="789905" y="718095"/>
                        </a:lnTo>
                        <a:close/>
                        <a:moveTo>
                          <a:pt x="789905" y="789905"/>
                        </a:moveTo>
                        <a:lnTo>
                          <a:pt x="1077143" y="789905"/>
                        </a:lnTo>
                        <a:lnTo>
                          <a:pt x="1077143" y="1077143"/>
                        </a:lnTo>
                        <a:lnTo>
                          <a:pt x="789905" y="1077143"/>
                        </a:lnTo>
                        <a:close/>
                        <a:moveTo>
                          <a:pt x="789905" y="1148953"/>
                        </a:moveTo>
                        <a:lnTo>
                          <a:pt x="1077143" y="1148953"/>
                        </a:lnTo>
                        <a:lnTo>
                          <a:pt x="1077143" y="1436191"/>
                        </a:lnTo>
                        <a:lnTo>
                          <a:pt x="789905" y="1436191"/>
                        </a:lnTo>
                        <a:close/>
                        <a:moveTo>
                          <a:pt x="430857" y="71810"/>
                        </a:moveTo>
                        <a:lnTo>
                          <a:pt x="718095" y="71810"/>
                        </a:lnTo>
                        <a:lnTo>
                          <a:pt x="718095" y="359048"/>
                        </a:lnTo>
                        <a:lnTo>
                          <a:pt x="430857" y="359048"/>
                        </a:lnTo>
                        <a:close/>
                        <a:moveTo>
                          <a:pt x="430857" y="430857"/>
                        </a:moveTo>
                        <a:lnTo>
                          <a:pt x="718095" y="430857"/>
                        </a:lnTo>
                        <a:lnTo>
                          <a:pt x="718095" y="718095"/>
                        </a:lnTo>
                        <a:lnTo>
                          <a:pt x="430857" y="718095"/>
                        </a:lnTo>
                        <a:close/>
                        <a:moveTo>
                          <a:pt x="430857" y="789905"/>
                        </a:moveTo>
                        <a:lnTo>
                          <a:pt x="718095" y="789905"/>
                        </a:lnTo>
                        <a:lnTo>
                          <a:pt x="718095" y="1077143"/>
                        </a:lnTo>
                        <a:lnTo>
                          <a:pt x="430857" y="1077143"/>
                        </a:lnTo>
                        <a:close/>
                        <a:moveTo>
                          <a:pt x="430857" y="1148953"/>
                        </a:moveTo>
                        <a:lnTo>
                          <a:pt x="718095" y="1148953"/>
                        </a:lnTo>
                        <a:lnTo>
                          <a:pt x="718095" y="1436191"/>
                        </a:lnTo>
                        <a:lnTo>
                          <a:pt x="430857" y="1436191"/>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sp>
              <p:nvSpPr>
                <p:cNvPr id="529" name="Google Shape;529;p12"/>
                <p:cNvSpPr/>
                <p:nvPr/>
              </p:nvSpPr>
              <p:spPr>
                <a:xfrm>
                  <a:off x="6203106" y="3483356"/>
                  <a:ext cx="2379884" cy="364309"/>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530" name="Google Shape;530;p12"/>
                <p:cNvSpPr/>
                <p:nvPr/>
              </p:nvSpPr>
              <p:spPr>
                <a:xfrm>
                  <a:off x="6476206" y="4873832"/>
                  <a:ext cx="693077" cy="364309"/>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grpSp>
        </p:grpSp>
        <p:grpSp>
          <p:nvGrpSpPr>
            <p:cNvPr id="531" name="Google Shape;531;p12"/>
            <p:cNvGrpSpPr/>
            <p:nvPr/>
          </p:nvGrpSpPr>
          <p:grpSpPr>
            <a:xfrm>
              <a:off x="7270575" y="5646820"/>
              <a:ext cx="798521" cy="798521"/>
              <a:chOff x="7272253" y="918028"/>
              <a:chExt cx="1437477" cy="1437477"/>
            </a:xfrm>
          </p:grpSpPr>
          <p:grpSp>
            <p:nvGrpSpPr>
              <p:cNvPr id="532" name="Google Shape;532;p12" descr="Bar graph with upward trend outline"/>
              <p:cNvGrpSpPr/>
              <p:nvPr/>
            </p:nvGrpSpPr>
            <p:grpSpPr>
              <a:xfrm>
                <a:off x="7272253" y="918028"/>
                <a:ext cx="1437477" cy="1437477"/>
                <a:chOff x="7272253" y="918028"/>
                <a:chExt cx="1437477" cy="1437477"/>
              </a:xfrm>
            </p:grpSpPr>
            <p:sp>
              <p:nvSpPr>
                <p:cNvPr id="533" name="Google Shape;533;p12"/>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34" name="Google Shape;534;p12"/>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35" name="Google Shape;535;p12"/>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36" name="Google Shape;536;p12"/>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537" name="Google Shape;537;p12"/>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rgbClr val="595959"/>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sp>
            <p:nvSpPr>
              <p:cNvPr id="538" name="Google Shape;538;p12"/>
              <p:cNvSpPr/>
              <p:nvPr/>
            </p:nvSpPr>
            <p:spPr>
              <a:xfrm>
                <a:off x="7463118" y="1791820"/>
                <a:ext cx="292473" cy="375307"/>
              </a:xfrm>
              <a:prstGeom prst="rect">
                <a:avLst/>
              </a:prstGeom>
              <a:solidFill>
                <a:srgbClr val="595959">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539" name="Google Shape;539;p12"/>
              <p:cNvSpPr/>
              <p:nvPr/>
            </p:nvSpPr>
            <p:spPr>
              <a:xfrm>
                <a:off x="7918357" y="1413027"/>
                <a:ext cx="292473" cy="771254"/>
              </a:xfrm>
              <a:prstGeom prst="rect">
                <a:avLst/>
              </a:prstGeom>
              <a:solidFill>
                <a:srgbClr val="595959">
                  <a:alpha val="40000"/>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540" name="Google Shape;540;p12"/>
              <p:cNvSpPr/>
              <p:nvPr/>
            </p:nvSpPr>
            <p:spPr>
              <a:xfrm>
                <a:off x="8396710" y="941294"/>
                <a:ext cx="292473" cy="1223637"/>
              </a:xfrm>
              <a:prstGeom prst="rect">
                <a:avLst/>
              </a:prstGeom>
              <a:solidFill>
                <a:srgbClr val="595959">
                  <a:alpha val="2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grpSp>
        <p:pic>
          <p:nvPicPr>
            <p:cNvPr id="541" name="Google Shape;541;p12" descr="Workflow outline"/>
            <p:cNvPicPr preferRelativeResize="0"/>
            <p:nvPr/>
          </p:nvPicPr>
          <p:blipFill rotWithShape="1">
            <a:blip r:embed="rId4">
              <a:alphaModFix/>
            </a:blip>
            <a:srcRect/>
            <a:stretch/>
          </p:blipFill>
          <p:spPr>
            <a:xfrm>
              <a:off x="8481868" y="5537414"/>
              <a:ext cx="1017333" cy="1017334"/>
            </a:xfrm>
            <a:prstGeom prst="rect">
              <a:avLst/>
            </a:prstGeom>
            <a:noFill/>
            <a:ln>
              <a:noFill/>
            </a:ln>
          </p:spPr>
        </p:pic>
      </p:grpSp>
      <p:sp>
        <p:nvSpPr>
          <p:cNvPr id="542" name="Google Shape;542;p12"/>
          <p:cNvSpPr/>
          <p:nvPr/>
        </p:nvSpPr>
        <p:spPr>
          <a:xfrm>
            <a:off x="0" y="1"/>
            <a:ext cx="2264979"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562" name="Google Shape;562;p12"/>
          <p:cNvSpPr txBox="1"/>
          <p:nvPr/>
        </p:nvSpPr>
        <p:spPr>
          <a:xfrm>
            <a:off x="182554" y="51074"/>
            <a:ext cx="2586046"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i="0" u="none" strike="noStrike">
                <a:solidFill>
                  <a:schemeClr val="lt1"/>
                </a:solidFill>
                <a:latin typeface="Century Gothic" panose="020B0502020202020204" pitchFamily="34" charset="0"/>
                <a:ea typeface="MS PGothic" panose="020B0600070205080204" pitchFamily="34" charset="-128"/>
                <a:cs typeface="Century Gothic"/>
                <a:sym typeface="Century Gothic"/>
              </a:rPr>
              <a:t>備考</a:t>
            </a:r>
          </a:p>
        </p:txBody>
      </p:sp>
      <p:sp>
        <p:nvSpPr>
          <p:cNvPr id="563" name="Google Shape;563;p12"/>
          <p:cNvSpPr/>
          <p:nvPr/>
        </p:nvSpPr>
        <p:spPr>
          <a:xfrm>
            <a:off x="0" y="2"/>
            <a:ext cx="2264979"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564" name="Google Shape;564;p12"/>
          <p:cNvSpPr txBox="1"/>
          <p:nvPr/>
        </p:nvSpPr>
        <p:spPr>
          <a:xfrm>
            <a:off x="334197" y="1088575"/>
            <a:ext cx="5931136"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追加コメント。</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9"/>
        <p:cNvGrpSpPr/>
        <p:nvPr/>
      </p:nvGrpSpPr>
      <p:grpSpPr>
        <a:xfrm>
          <a:off x="0" y="0"/>
          <a:ext cx="0" cy="0"/>
          <a:chOff x="0" y="0"/>
          <a:chExt cx="0" cy="0"/>
        </a:xfrm>
      </p:grpSpPr>
      <p:graphicFrame>
        <p:nvGraphicFramePr>
          <p:cNvPr id="570" name="Google Shape;570;p13"/>
          <p:cNvGraphicFramePr/>
          <p:nvPr>
            <p:extLst>
              <p:ext uri="{D42A27DB-BD31-4B8C-83A1-F6EECF244321}">
                <p14:modId xmlns:p14="http://schemas.microsoft.com/office/powerpoint/2010/main" val="2040615484"/>
              </p:ext>
            </p:extLst>
          </p:nvPr>
        </p:nvGraphicFramePr>
        <p:xfrm>
          <a:off x="787790" y="1050352"/>
          <a:ext cx="10439534" cy="2468350"/>
        </p:xfrm>
        <a:graphic>
          <a:graphicData uri="http://schemas.openxmlformats.org/drawingml/2006/table">
            <a:tbl>
              <a:tblPr firstRow="1" firstCol="1" bandRow="1">
                <a:noFill/>
                <a:tableStyleId>{58AFA38E-0B6D-4897-B49B-B09D38636E5F}</a:tableStyleId>
              </a:tblPr>
              <a:tblGrid>
                <a:gridCol w="10439534">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ja-JP" sz="1600" b="1" u="none" strike="noStrike" cap="none" baseline="0" dirty="0">
                          <a:solidFill>
                            <a:schemeClr val="dk1"/>
                          </a:solidFill>
                          <a:latin typeface="Century Gothic" panose="020B0502020202020204" pitchFamily="34" charset="0"/>
                          <a:ea typeface="MS PGothic" panose="020B0600070205080204" pitchFamily="34" charset="-128"/>
                          <a:cs typeface="Century Gothic"/>
                          <a:sym typeface="Century Gothic"/>
                        </a:rPr>
                        <a:t>免責条項</a:t>
                      </a:r>
                    </a:p>
                    <a:p>
                      <a:pPr marL="0" marR="0" lvl="0" indent="0" algn="l" rtl="0">
                        <a:spcBef>
                          <a:spcPts val="0"/>
                        </a:spcBef>
                        <a:spcAft>
                          <a:spcPts val="0"/>
                        </a:spcAft>
                        <a:buNone/>
                      </a:pPr>
                      <a:r>
                        <a:rPr lang="ja-JP" sz="1200" b="0" u="none" strike="noStrike" cap="none" baseline="0" dirty="0">
                          <a:solidFill>
                            <a:schemeClr val="dk1"/>
                          </a:solidFill>
                          <a:latin typeface="Century Gothic" panose="020B0502020202020204" pitchFamily="34" charset="0"/>
                          <a:ea typeface="MS PGothic" panose="020B0600070205080204" pitchFamily="34" charset="-128"/>
                          <a:cs typeface="Century Gothic"/>
                          <a:sym typeface="Century Gothic"/>
                        </a:rPr>
                        <a:t> </a:t>
                      </a:r>
                    </a:p>
                    <a:p>
                      <a:pPr marL="0" marR="0" lvl="0" indent="0" algn="l" rtl="0">
                        <a:spcBef>
                          <a:spcPts val="0"/>
                        </a:spcBef>
                        <a:spcAft>
                          <a:spcPts val="0"/>
                        </a:spcAft>
                        <a:buNone/>
                      </a:pPr>
                      <a:r>
                        <a:rPr lang="ja-JP" sz="1400" b="0" u="none" strike="noStrike" cap="none" baseline="0" dirty="0">
                          <a:solidFill>
                            <a:schemeClr val="dk1"/>
                          </a:solidFill>
                          <a:latin typeface="Century Gothic" panose="020B0502020202020204" pitchFamily="34" charset="0"/>
                          <a:ea typeface="MS PGothic" panose="020B0600070205080204" pitchFamily="34" charset="-128"/>
                          <a:cs typeface="Century Gothic"/>
                          <a:sym typeface="Century Gothic"/>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18"/>
        <p:cNvGrpSpPr/>
        <p:nvPr/>
      </p:nvGrpSpPr>
      <p:grpSpPr>
        <a:xfrm>
          <a:off x="0" y="0"/>
          <a:ext cx="0" cy="0"/>
          <a:chOff x="0" y="0"/>
          <a:chExt cx="0" cy="0"/>
        </a:xfrm>
      </p:grpSpPr>
      <p:pic>
        <p:nvPicPr>
          <p:cNvPr id="119" name="Google Shape;119;p2"/>
          <p:cNvPicPr preferRelativeResize="0"/>
          <p:nvPr/>
        </p:nvPicPr>
        <p:blipFill rotWithShape="1">
          <a:blip r:embed="rId3">
            <a:alphaModFix/>
          </a:blip>
          <a:srcRect/>
          <a:stretch/>
        </p:blipFill>
        <p:spPr>
          <a:xfrm>
            <a:off x="0" y="1"/>
            <a:ext cx="12192000" cy="6858000"/>
          </a:xfrm>
          <a:prstGeom prst="rect">
            <a:avLst/>
          </a:prstGeom>
          <a:noFill/>
          <a:ln>
            <a:noFill/>
          </a:ln>
        </p:spPr>
      </p:pic>
      <p:sp>
        <p:nvSpPr>
          <p:cNvPr id="120" name="Google Shape;120;p2"/>
          <p:cNvSpPr txBox="1"/>
          <p:nvPr/>
        </p:nvSpPr>
        <p:spPr>
          <a:xfrm>
            <a:off x="434386" y="471374"/>
            <a:ext cx="4803819" cy="424727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概念実証プレゼンテーションを作成します。このプレゼンテーションを POC 提案の一部として使用するか、結果を関係者に提示するために使用します。グラフやその他の視覚素材などのデータをスライドに追加してください。製品の必要性、アイデアの実行可能性、その製品が顧客の要求とビジネス要件を満たす方法を示すための要素を追加することに専念しましょう。見出しを調整したり、スライドを追加または削除したりして、明確で説得力のあるプレゼンテーションを作成します。</a:t>
            </a:r>
          </a:p>
        </p:txBody>
      </p:sp>
      <p:cxnSp>
        <p:nvCxnSpPr>
          <p:cNvPr id="121" name="Google Shape;121;p2"/>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22" name="Google Shape;122;p2"/>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23" name="Google Shape;123;p2"/>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28"/>
        <p:cNvGrpSpPr/>
        <p:nvPr/>
      </p:nvGrpSpPr>
      <p:grpSpPr>
        <a:xfrm>
          <a:off x="0" y="0"/>
          <a:ext cx="0" cy="0"/>
          <a:chOff x="0" y="0"/>
          <a:chExt cx="0" cy="0"/>
        </a:xfrm>
      </p:grpSpPr>
      <p:pic>
        <p:nvPicPr>
          <p:cNvPr id="129" name="Google Shape;129;p3"/>
          <p:cNvPicPr preferRelativeResize="0"/>
          <p:nvPr/>
        </p:nvPicPr>
        <p:blipFill rotWithShape="1">
          <a:blip r:embed="rId3">
            <a:alphaModFix/>
          </a:blip>
          <a:srcRect/>
          <a:stretch/>
        </p:blipFill>
        <p:spPr>
          <a:xfrm>
            <a:off x="-17808" y="0"/>
            <a:ext cx="12209807" cy="6895099"/>
          </a:xfrm>
          <a:prstGeom prst="rect">
            <a:avLst/>
          </a:prstGeom>
          <a:noFill/>
          <a:ln>
            <a:noFill/>
          </a:ln>
        </p:spPr>
      </p:pic>
      <p:sp>
        <p:nvSpPr>
          <p:cNvPr id="130" name="Google Shape;130;p3"/>
          <p:cNvSpPr txBox="1"/>
          <p:nvPr/>
        </p:nvSpPr>
        <p:spPr>
          <a:xfrm>
            <a:off x="610256" y="1274651"/>
            <a:ext cx="4360989" cy="304694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b="1" i="0" u="none" strike="noStrike" dirty="0">
                <a:solidFill>
                  <a:schemeClr val="lt1"/>
                </a:solidFill>
                <a:latin typeface="MS PGothic" panose="020B0600070205080204" pitchFamily="34" charset="-128"/>
                <a:ea typeface="MS PGothic" panose="020B0600070205080204" pitchFamily="34" charset="-128"/>
                <a:cs typeface="Century Gothic"/>
                <a:sym typeface="Century Gothic"/>
              </a:rPr>
              <a:t>プロジェクト、</a:t>
            </a:r>
            <a:br>
              <a:rPr lang="en-US" altLang="ja-JP" sz="4800" b="1" i="0" u="none" strike="noStrike" dirty="0">
                <a:solidFill>
                  <a:schemeClr val="lt1"/>
                </a:solidFill>
                <a:latin typeface="MS PGothic" panose="020B0600070205080204" pitchFamily="34" charset="-128"/>
                <a:ea typeface="MS PGothic" panose="020B0600070205080204" pitchFamily="34" charset="-128"/>
                <a:cs typeface="Century Gothic"/>
                <a:sym typeface="Century Gothic"/>
              </a:rPr>
            </a:br>
            <a:r>
              <a:rPr lang="ja-JP" sz="4800" b="1" i="0" u="none" strike="noStrike" dirty="0">
                <a:solidFill>
                  <a:schemeClr val="lt1"/>
                </a:solidFill>
                <a:latin typeface="MS PGothic" panose="020B0600070205080204" pitchFamily="34" charset="-128"/>
                <a:ea typeface="MS PGothic" panose="020B0600070205080204" pitchFamily="34" charset="-128"/>
                <a:cs typeface="Century Gothic"/>
                <a:sym typeface="Century Gothic"/>
              </a:rPr>
              <a:t>製品、機能、</a:t>
            </a:r>
          </a:p>
          <a:p>
            <a:pPr marL="0" marR="0" lvl="0" indent="0" algn="l" rtl="0">
              <a:spcBef>
                <a:spcPts val="0"/>
              </a:spcBef>
              <a:spcAft>
                <a:spcPts val="0"/>
              </a:spcAft>
              <a:buNone/>
            </a:pPr>
            <a:r>
              <a:rPr lang="ja-JP" sz="4800" b="1" i="0" u="none" strike="noStrike" dirty="0">
                <a:solidFill>
                  <a:schemeClr val="lt1"/>
                </a:solidFill>
                <a:latin typeface="MS PGothic" panose="020B0600070205080204" pitchFamily="34" charset="-128"/>
                <a:ea typeface="MS PGothic" panose="020B0600070205080204" pitchFamily="34" charset="-128"/>
                <a:cs typeface="Century Gothic"/>
                <a:sym typeface="Century Gothic"/>
              </a:rPr>
              <a:t>または</a:t>
            </a:r>
            <a:r>
              <a:rPr lang="ja-JP" sz="4800" b="1" dirty="0">
                <a:solidFill>
                  <a:schemeClr val="lt1"/>
                </a:solidFill>
                <a:latin typeface="MS PGothic" panose="020B0600070205080204" pitchFamily="34" charset="-128"/>
                <a:ea typeface="MS PGothic" panose="020B0600070205080204" pitchFamily="34" charset="-128"/>
                <a:cs typeface="Century Gothic"/>
                <a:sym typeface="Century Gothic"/>
              </a:rPr>
              <a:t> </a:t>
            </a:r>
            <a:br>
              <a:rPr lang="en-US" altLang="ja-JP" sz="4800" b="1" dirty="0">
                <a:solidFill>
                  <a:schemeClr val="lt1"/>
                </a:solidFill>
                <a:latin typeface="MS PGothic" panose="020B0600070205080204" pitchFamily="34" charset="-128"/>
                <a:ea typeface="MS PGothic" panose="020B0600070205080204" pitchFamily="34" charset="-128"/>
                <a:cs typeface="Century Gothic"/>
                <a:sym typeface="Century Gothic"/>
              </a:rPr>
            </a:br>
            <a:r>
              <a:rPr lang="ja-JP" sz="4800" b="1" i="0" u="none" strike="noStrike" dirty="0">
                <a:solidFill>
                  <a:schemeClr val="lt1"/>
                </a:solidFill>
                <a:latin typeface="MS PGothic" panose="020B0600070205080204" pitchFamily="34" charset="-128"/>
                <a:ea typeface="MS PGothic" panose="020B0600070205080204" pitchFamily="34" charset="-128"/>
                <a:cs typeface="Century Gothic"/>
                <a:sym typeface="Century Gothic"/>
              </a:rPr>
              <a:t>サービスの名前</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53"/>
        <p:cNvGrpSpPr/>
        <p:nvPr/>
      </p:nvGrpSpPr>
      <p:grpSpPr>
        <a:xfrm>
          <a:off x="0" y="0"/>
          <a:ext cx="0" cy="0"/>
          <a:chOff x="0" y="0"/>
          <a:chExt cx="0" cy="0"/>
        </a:xfrm>
      </p:grpSpPr>
      <p:pic>
        <p:nvPicPr>
          <p:cNvPr id="154" name="Google Shape;154;p4"/>
          <p:cNvPicPr preferRelativeResize="0"/>
          <p:nvPr/>
        </p:nvPicPr>
        <p:blipFill rotWithShape="1">
          <a:blip r:embed="rId3">
            <a:alphaModFix/>
          </a:blip>
          <a:srcRect/>
          <a:stretch/>
        </p:blipFill>
        <p:spPr>
          <a:xfrm>
            <a:off x="0" y="1"/>
            <a:ext cx="12192000" cy="6858000"/>
          </a:xfrm>
          <a:prstGeom prst="rect">
            <a:avLst/>
          </a:prstGeom>
          <a:noFill/>
          <a:ln>
            <a:noFill/>
          </a:ln>
        </p:spPr>
      </p:pic>
      <p:cxnSp>
        <p:nvCxnSpPr>
          <p:cNvPr id="155" name="Google Shape;155;p4"/>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56" name="Google Shape;156;p4"/>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57" name="Google Shape;157;p4"/>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77" name="Google Shape;177;p4"/>
          <p:cNvSpPr txBox="1"/>
          <p:nvPr/>
        </p:nvSpPr>
        <p:spPr>
          <a:xfrm>
            <a:off x="643283" y="773907"/>
            <a:ext cx="6200576" cy="492438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2800"/>
              <a:buFont typeface="Arial"/>
              <a:buChar char="•"/>
            </a:pPr>
            <a:r>
              <a:rPr lang="ja-JP" sz="2800" dirty="0">
                <a:solidFill>
                  <a:srgbClr val="595959"/>
                </a:solidFill>
                <a:latin typeface="Century Gothic" panose="020B0502020202020204" pitchFamily="34" charset="0"/>
                <a:ea typeface="MS PGothic" panose="020B0600070205080204" pitchFamily="34" charset="-128"/>
                <a:cs typeface="Century Gothic"/>
                <a:sym typeface="Century Gothic"/>
              </a:rPr>
              <a:t>ビジネス ケース</a:t>
            </a:r>
          </a:p>
          <a:p>
            <a:pPr marL="800100" marR="0" lvl="1" indent="-342900" algn="l" rtl="0">
              <a:spcBef>
                <a:spcPts val="600"/>
              </a:spcBef>
              <a:spcAft>
                <a:spcPts val="0"/>
              </a:spcAft>
              <a:buClr>
                <a:schemeClr val="lt1"/>
              </a:buClr>
              <a:buSzPts val="2400"/>
              <a:buFont typeface="Arial"/>
              <a:buChar char="•"/>
            </a:pPr>
            <a:r>
              <a:rPr lang="ja-JP" sz="2400" b="0" i="0" u="none" strike="noStrike" cap="none" dirty="0">
                <a:solidFill>
                  <a:srgbClr val="595959"/>
                </a:solidFill>
                <a:latin typeface="Century Gothic" panose="020B0502020202020204" pitchFamily="34" charset="0"/>
                <a:ea typeface="MS PGothic" panose="020B0600070205080204" pitchFamily="34" charset="-128"/>
                <a:cs typeface="Century Gothic"/>
                <a:sym typeface="Century Gothic"/>
              </a:rPr>
              <a:t>問題提示</a:t>
            </a:r>
          </a:p>
          <a:p>
            <a:pPr marL="800100" marR="0" lvl="1" indent="-342900" algn="l" rtl="0">
              <a:spcBef>
                <a:spcPts val="600"/>
              </a:spcBef>
              <a:spcAft>
                <a:spcPts val="0"/>
              </a:spcAft>
              <a:buClr>
                <a:schemeClr val="lt1"/>
              </a:buClr>
              <a:buSzPts val="2400"/>
              <a:buFont typeface="Arial"/>
              <a:buChar char="•"/>
            </a:pPr>
            <a:r>
              <a:rPr lang="ja-JP" sz="2400" b="0" i="0" u="none" strike="noStrike" cap="none" dirty="0">
                <a:solidFill>
                  <a:srgbClr val="595959"/>
                </a:solidFill>
                <a:latin typeface="Century Gothic" panose="020B0502020202020204" pitchFamily="34" charset="0"/>
                <a:ea typeface="MS PGothic" panose="020B0600070205080204" pitchFamily="34" charset="-128"/>
                <a:cs typeface="Century Gothic"/>
                <a:sym typeface="Century Gothic"/>
              </a:rPr>
              <a:t>ビジネス機会</a:t>
            </a:r>
          </a:p>
          <a:p>
            <a:pPr marL="342900" marR="0" lvl="0" indent="-342900" algn="l" rtl="0">
              <a:spcBef>
                <a:spcPts val="1200"/>
              </a:spcBef>
              <a:spcAft>
                <a:spcPts val="0"/>
              </a:spcAft>
              <a:buClr>
                <a:schemeClr val="lt1"/>
              </a:buClr>
              <a:buSzPts val="2800"/>
              <a:buFont typeface="Arial"/>
              <a:buChar char="•"/>
            </a:pPr>
            <a:r>
              <a:rPr lang="ja-JP" sz="2800" dirty="0">
                <a:solidFill>
                  <a:srgbClr val="595959"/>
                </a:solidFill>
                <a:latin typeface="Century Gothic" panose="020B0502020202020204" pitchFamily="34" charset="0"/>
                <a:ea typeface="MS PGothic" panose="020B0600070205080204" pitchFamily="34" charset="-128"/>
                <a:cs typeface="Century Gothic"/>
                <a:sym typeface="Century Gothic"/>
              </a:rPr>
              <a:t>POC 目標</a:t>
            </a:r>
          </a:p>
          <a:p>
            <a:pPr marL="342900" marR="0" lvl="0" indent="-342900" algn="l" rtl="0">
              <a:spcBef>
                <a:spcPts val="1200"/>
              </a:spcBef>
              <a:spcAft>
                <a:spcPts val="0"/>
              </a:spcAft>
              <a:buClr>
                <a:schemeClr val="lt1"/>
              </a:buClr>
              <a:buSzPts val="2800"/>
              <a:buFont typeface="Arial"/>
              <a:buChar char="•"/>
            </a:pPr>
            <a:r>
              <a:rPr lang="ja-JP" sz="2800" dirty="0">
                <a:solidFill>
                  <a:srgbClr val="595959"/>
                </a:solidFill>
                <a:latin typeface="Century Gothic" panose="020B0502020202020204" pitchFamily="34" charset="0"/>
                <a:ea typeface="MS PGothic" panose="020B0600070205080204" pitchFamily="34" charset="-128"/>
                <a:cs typeface="Century Gothic"/>
                <a:sym typeface="Century Gothic"/>
              </a:rPr>
              <a:t>POC アプローチ</a:t>
            </a:r>
          </a:p>
          <a:p>
            <a:pPr marL="342900" marR="0" lvl="0" indent="-342900" algn="l" rtl="0">
              <a:spcBef>
                <a:spcPts val="1200"/>
              </a:spcBef>
              <a:spcAft>
                <a:spcPts val="0"/>
              </a:spcAft>
              <a:buClr>
                <a:schemeClr val="lt1"/>
              </a:buClr>
              <a:buSzPts val="2800"/>
              <a:buFont typeface="Arial"/>
              <a:buChar char="•"/>
            </a:pPr>
            <a:r>
              <a:rPr lang="ja-JP" sz="2800" dirty="0">
                <a:solidFill>
                  <a:srgbClr val="595959"/>
                </a:solidFill>
                <a:latin typeface="Century Gothic" panose="020B0502020202020204" pitchFamily="34" charset="0"/>
                <a:ea typeface="MS PGothic" panose="020B0600070205080204" pitchFamily="34" charset="-128"/>
                <a:cs typeface="Century Gothic"/>
                <a:sym typeface="Century Gothic"/>
              </a:rPr>
              <a:t>必要なリソース</a:t>
            </a:r>
          </a:p>
          <a:p>
            <a:pPr marL="342900" marR="0" lvl="0" indent="-342900" algn="l" rtl="0">
              <a:spcBef>
                <a:spcPts val="1200"/>
              </a:spcBef>
              <a:spcAft>
                <a:spcPts val="0"/>
              </a:spcAft>
              <a:buClr>
                <a:schemeClr val="lt1"/>
              </a:buClr>
              <a:buSzPts val="2800"/>
              <a:buFont typeface="Arial"/>
              <a:buChar char="•"/>
            </a:pPr>
            <a:r>
              <a:rPr lang="ja-JP" sz="2800" dirty="0">
                <a:solidFill>
                  <a:srgbClr val="595959"/>
                </a:solidFill>
                <a:latin typeface="Century Gothic" panose="020B0502020202020204" pitchFamily="34" charset="0"/>
                <a:ea typeface="MS PGothic" panose="020B0600070205080204" pitchFamily="34" charset="-128"/>
                <a:cs typeface="Century Gothic"/>
                <a:sym typeface="Century Gothic"/>
              </a:rPr>
              <a:t>成功基準</a:t>
            </a:r>
          </a:p>
          <a:p>
            <a:pPr marL="342900" marR="0" lvl="0" indent="-342900" algn="l" rtl="0">
              <a:spcBef>
                <a:spcPts val="1200"/>
              </a:spcBef>
              <a:spcAft>
                <a:spcPts val="0"/>
              </a:spcAft>
              <a:buClr>
                <a:schemeClr val="lt1"/>
              </a:buClr>
              <a:buSzPts val="2800"/>
              <a:buFont typeface="Arial"/>
              <a:buChar char="•"/>
            </a:pPr>
            <a:r>
              <a:rPr lang="ja-JP" sz="2800" dirty="0">
                <a:solidFill>
                  <a:srgbClr val="595959"/>
                </a:solidFill>
                <a:latin typeface="Century Gothic" panose="020B0502020202020204" pitchFamily="34" charset="0"/>
                <a:ea typeface="MS PGothic" panose="020B0600070205080204" pitchFamily="34" charset="-128"/>
                <a:cs typeface="Century Gothic"/>
                <a:sym typeface="Century Gothic"/>
              </a:rPr>
              <a:t>タイムライン</a:t>
            </a:r>
          </a:p>
          <a:p>
            <a:pPr marL="342900" marR="0" lvl="0" indent="-342900" algn="l" rtl="0">
              <a:spcBef>
                <a:spcPts val="1200"/>
              </a:spcBef>
              <a:spcAft>
                <a:spcPts val="0"/>
              </a:spcAft>
              <a:buClr>
                <a:schemeClr val="lt1"/>
              </a:buClr>
              <a:buSzPts val="2800"/>
              <a:buFont typeface="Arial"/>
              <a:buChar char="•"/>
            </a:pPr>
            <a:r>
              <a:rPr lang="ja-JP" sz="2800" dirty="0">
                <a:solidFill>
                  <a:srgbClr val="595959"/>
                </a:solidFill>
                <a:latin typeface="Century Gothic" panose="020B0502020202020204" pitchFamily="34" charset="0"/>
                <a:ea typeface="MS PGothic" panose="020B0600070205080204" pitchFamily="34" charset="-128"/>
                <a:cs typeface="Century Gothic"/>
                <a:sym typeface="Century Gothic"/>
              </a:rPr>
              <a:t>POC が成功した場合の次のステップ</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81"/>
        <p:cNvGrpSpPr/>
        <p:nvPr/>
      </p:nvGrpSpPr>
      <p:grpSpPr>
        <a:xfrm>
          <a:off x="0" y="0"/>
          <a:ext cx="0" cy="0"/>
          <a:chOff x="0" y="0"/>
          <a:chExt cx="0" cy="0"/>
        </a:xfrm>
      </p:grpSpPr>
      <p:pic>
        <p:nvPicPr>
          <p:cNvPr id="182" name="Google Shape;182;p5"/>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183" name="Google Shape;183;p5"/>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184" name="Google Shape;184;p5"/>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185" name="Google Shape;185;p5"/>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186" name="Google Shape;186;p5"/>
          <p:cNvSpPr/>
          <p:nvPr/>
        </p:nvSpPr>
        <p:spPr>
          <a:xfrm>
            <a:off x="-489" y="1"/>
            <a:ext cx="4911853" cy="843970"/>
          </a:xfrm>
          <a:prstGeom prst="rect">
            <a:avLst/>
          </a:prstGeom>
          <a:solidFill>
            <a:srgbClr val="CE8A1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6" name="Google Shape;206;p5"/>
          <p:cNvSpPr txBox="1"/>
          <p:nvPr/>
        </p:nvSpPr>
        <p:spPr>
          <a:xfrm>
            <a:off x="1130064" y="1923570"/>
            <a:ext cx="8075105" cy="9232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dirty="0">
                <a:solidFill>
                  <a:schemeClr val="dk1"/>
                </a:solidFill>
                <a:latin typeface="MS PGothic" panose="020B0600070205080204" pitchFamily="34" charset="-128"/>
                <a:ea typeface="MS PGothic" panose="020B0600070205080204" pitchFamily="34" charset="-128"/>
                <a:cs typeface="Century Gothic"/>
                <a:sym typeface="Century Gothic"/>
              </a:rPr>
              <a:t>解決しようとしている問題や、製品の存在意義を説明します。ターゲット市場のサンプル グループにインタビューして、顧客の抱える問題点を特定します。</a:t>
            </a:r>
          </a:p>
        </p:txBody>
      </p:sp>
      <p:sp>
        <p:nvSpPr>
          <p:cNvPr id="207" name="Google Shape;207;p5"/>
          <p:cNvSpPr txBox="1"/>
          <p:nvPr/>
        </p:nvSpPr>
        <p:spPr>
          <a:xfrm>
            <a:off x="182553" y="51074"/>
            <a:ext cx="5426395"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i="0" u="none" strike="noStrike" dirty="0">
                <a:solidFill>
                  <a:schemeClr val="lt1"/>
                </a:solidFill>
                <a:latin typeface="Century Gothic"/>
                <a:ea typeface="Century Gothic"/>
                <a:cs typeface="Century Gothic"/>
                <a:sym typeface="Century Gothic"/>
              </a:rPr>
              <a:t>ビジネス ケース</a:t>
            </a:r>
          </a:p>
        </p:txBody>
      </p:sp>
      <p:sp>
        <p:nvSpPr>
          <p:cNvPr id="208" name="Google Shape;208;p5"/>
          <p:cNvSpPr txBox="1"/>
          <p:nvPr/>
        </p:nvSpPr>
        <p:spPr>
          <a:xfrm>
            <a:off x="182552" y="1241937"/>
            <a:ext cx="5913448"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000" i="0" u="none" strike="noStrike">
                <a:solidFill>
                  <a:schemeClr val="lt1"/>
                </a:solidFill>
                <a:latin typeface="MS PGothic" panose="020B0600070205080204" pitchFamily="34" charset="-128"/>
                <a:ea typeface="MS PGothic" panose="020B0600070205080204" pitchFamily="34" charset="-128"/>
                <a:cs typeface="Century Gothic"/>
                <a:sym typeface="Century Gothic"/>
              </a:rPr>
              <a:t>問題提示</a:t>
            </a:r>
          </a:p>
        </p:txBody>
      </p:sp>
      <p:sp>
        <p:nvSpPr>
          <p:cNvPr id="209" name="Google Shape;209;p5"/>
          <p:cNvSpPr txBox="1"/>
          <p:nvPr/>
        </p:nvSpPr>
        <p:spPr>
          <a:xfrm>
            <a:off x="1130064" y="4084123"/>
            <a:ext cx="5379020" cy="216978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dirty="0">
                <a:solidFill>
                  <a:schemeClr val="dk1"/>
                </a:solidFill>
                <a:latin typeface="MS PGothic" panose="020B0600070205080204" pitchFamily="34" charset="-128"/>
                <a:ea typeface="MS PGothic" panose="020B0600070205080204" pitchFamily="34" charset="-128"/>
                <a:cs typeface="Century Gothic"/>
                <a:sym typeface="Century Gothic"/>
              </a:rPr>
              <a:t>顧客からのフィードバックを使って、ソリューションのブレインストーミングを行います。実行可能なソリューションを明らかにするために、時間、コスト、リソース、テクノロジー要件などの制約に基づいてアイデアを評価します。</a:t>
            </a:r>
          </a:p>
        </p:txBody>
      </p:sp>
      <p:sp>
        <p:nvSpPr>
          <p:cNvPr id="210" name="Google Shape;210;p5"/>
          <p:cNvSpPr txBox="1"/>
          <p:nvPr/>
        </p:nvSpPr>
        <p:spPr>
          <a:xfrm>
            <a:off x="182552" y="3402490"/>
            <a:ext cx="5913448"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000" i="0" u="none" strike="noStrike">
                <a:solidFill>
                  <a:schemeClr val="lt1"/>
                </a:solidFill>
                <a:latin typeface="MS PGothic" panose="020B0600070205080204" pitchFamily="34" charset="-128"/>
                <a:ea typeface="MS PGothic" panose="020B0600070205080204" pitchFamily="34" charset="-128"/>
                <a:cs typeface="Century Gothic"/>
                <a:sym typeface="Century Gothic"/>
              </a:rPr>
              <a:t>ビジネス機会</a:t>
            </a:r>
          </a:p>
        </p:txBody>
      </p:sp>
      <p:grpSp>
        <p:nvGrpSpPr>
          <p:cNvPr id="211" name="Google Shape;211;p5"/>
          <p:cNvGrpSpPr/>
          <p:nvPr/>
        </p:nvGrpSpPr>
        <p:grpSpPr>
          <a:xfrm>
            <a:off x="10593502" y="196532"/>
            <a:ext cx="1106961" cy="1765589"/>
            <a:chOff x="5444836" y="2387311"/>
            <a:chExt cx="1298863" cy="2071670"/>
          </a:xfrm>
        </p:grpSpPr>
        <p:sp>
          <p:nvSpPr>
            <p:cNvPr id="212" name="Google Shape;212;p5"/>
            <p:cNvSpPr/>
            <p:nvPr/>
          </p:nvSpPr>
          <p:spPr>
            <a:xfrm>
              <a:off x="5834495" y="3915641"/>
              <a:ext cx="519545" cy="51954"/>
            </a:xfrm>
            <a:custGeom>
              <a:avLst/>
              <a:gdLst/>
              <a:ahLst/>
              <a:cxnLst/>
              <a:rect l="l" t="t" r="r" b="b"/>
              <a:pathLst>
                <a:path w="519545" h="51954" extrusionOk="0">
                  <a:moveTo>
                    <a:pt x="497898" y="0"/>
                  </a:move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ubicBezTo>
                    <a:pt x="519546" y="11257"/>
                    <a:pt x="510021" y="0"/>
                    <a:pt x="497898"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3" name="Google Shape;213;p5"/>
            <p:cNvSpPr/>
            <p:nvPr/>
          </p:nvSpPr>
          <p:spPr>
            <a:xfrm>
              <a:off x="5834495" y="4125190"/>
              <a:ext cx="519545" cy="51954"/>
            </a:xfrm>
            <a:custGeom>
              <a:avLst/>
              <a:gdLst/>
              <a:ahLst/>
              <a:cxnLst/>
              <a:rect l="l" t="t" r="r" b="b"/>
              <a:pathLst>
                <a:path w="519545" h="51954" extrusionOk="0">
                  <a:moveTo>
                    <a:pt x="519546" y="25977"/>
                  </a:moveTo>
                  <a:cubicBezTo>
                    <a:pt x="519546" y="11257"/>
                    <a:pt x="510021" y="0"/>
                    <a:pt x="497898" y="0"/>
                  </a:cubicBezTo>
                  <a:lnTo>
                    <a:pt x="21648" y="0"/>
                  </a:lnTo>
                  <a:cubicBezTo>
                    <a:pt x="9525" y="0"/>
                    <a:pt x="0" y="11257"/>
                    <a:pt x="0" y="25977"/>
                  </a:cubicBezTo>
                  <a:cubicBezTo>
                    <a:pt x="0" y="40698"/>
                    <a:pt x="9525" y="51955"/>
                    <a:pt x="21648" y="51955"/>
                  </a:cubicBezTo>
                  <a:lnTo>
                    <a:pt x="497898" y="51955"/>
                  </a:lnTo>
                  <a:cubicBezTo>
                    <a:pt x="510021" y="51955"/>
                    <a:pt x="519546" y="40698"/>
                    <a:pt x="519546" y="2597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4" name="Google Shape;214;p5"/>
            <p:cNvSpPr/>
            <p:nvPr/>
          </p:nvSpPr>
          <p:spPr>
            <a:xfrm>
              <a:off x="6079547" y="3212522"/>
              <a:ext cx="27708" cy="372340"/>
            </a:xfrm>
            <a:custGeom>
              <a:avLst/>
              <a:gdLst/>
              <a:ahLst/>
              <a:cxnLst/>
              <a:rect l="l" t="t" r="r" b="b"/>
              <a:pathLst>
                <a:path w="27708" h="372340" extrusionOk="0">
                  <a:moveTo>
                    <a:pt x="27709" y="356755"/>
                  </a:moveTo>
                  <a:lnTo>
                    <a:pt x="27709" y="15586"/>
                  </a:lnTo>
                  <a:cubicBezTo>
                    <a:pt x="27709" y="6927"/>
                    <a:pt x="21648" y="0"/>
                    <a:pt x="13855" y="0"/>
                  </a:cubicBezTo>
                  <a:cubicBezTo>
                    <a:pt x="6061" y="0"/>
                    <a:pt x="0" y="6927"/>
                    <a:pt x="0" y="15586"/>
                  </a:cubicBezTo>
                  <a:lnTo>
                    <a:pt x="0" y="356755"/>
                  </a:lnTo>
                  <a:cubicBezTo>
                    <a:pt x="0" y="365414"/>
                    <a:pt x="6061" y="372341"/>
                    <a:pt x="13855" y="372341"/>
                  </a:cubicBezTo>
                  <a:cubicBezTo>
                    <a:pt x="21648" y="372341"/>
                    <a:pt x="27709" y="364548"/>
                    <a:pt x="27709" y="3567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5" name="Google Shape;215;p5"/>
            <p:cNvSpPr/>
            <p:nvPr/>
          </p:nvSpPr>
          <p:spPr>
            <a:xfrm>
              <a:off x="5807403" y="3383724"/>
              <a:ext cx="206583" cy="206235"/>
            </a:xfrm>
            <a:custGeom>
              <a:avLst/>
              <a:gdLst/>
              <a:ahLst/>
              <a:cxnLst/>
              <a:rect l="l" t="t" r="r" b="b"/>
              <a:pathLst>
                <a:path w="206583" h="206235" extrusionOk="0">
                  <a:moveTo>
                    <a:pt x="203737" y="203737"/>
                  </a:moveTo>
                  <a:cubicBezTo>
                    <a:pt x="208067" y="199408"/>
                    <a:pt x="207201" y="192480"/>
                    <a:pt x="202872" y="188151"/>
                  </a:cubicBezTo>
                  <a:lnTo>
                    <a:pt x="18433" y="3712"/>
                  </a:lnTo>
                  <a:cubicBezTo>
                    <a:pt x="14103" y="-617"/>
                    <a:pt x="7176" y="-1483"/>
                    <a:pt x="2846" y="2846"/>
                  </a:cubicBezTo>
                  <a:cubicBezTo>
                    <a:pt x="-1483" y="7176"/>
                    <a:pt x="-617" y="14103"/>
                    <a:pt x="3712" y="18433"/>
                  </a:cubicBezTo>
                  <a:lnTo>
                    <a:pt x="188151" y="202872"/>
                  </a:lnTo>
                  <a:cubicBezTo>
                    <a:pt x="193346" y="207201"/>
                    <a:pt x="200274" y="207201"/>
                    <a:pt x="20373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6" name="Google Shape;216;p5"/>
            <p:cNvSpPr/>
            <p:nvPr/>
          </p:nvSpPr>
          <p:spPr>
            <a:xfrm>
              <a:off x="6168487" y="3383724"/>
              <a:ext cx="206583" cy="206235"/>
            </a:xfrm>
            <a:custGeom>
              <a:avLst/>
              <a:gdLst/>
              <a:ahLst/>
              <a:cxnLst/>
              <a:rect l="l" t="t" r="r" b="b"/>
              <a:pathLst>
                <a:path w="206583" h="206235" extrusionOk="0">
                  <a:moveTo>
                    <a:pt x="2847" y="203737"/>
                  </a:moveTo>
                  <a:cubicBezTo>
                    <a:pt x="-1483" y="199408"/>
                    <a:pt x="-617" y="192480"/>
                    <a:pt x="3712" y="188151"/>
                  </a:cubicBezTo>
                  <a:lnTo>
                    <a:pt x="188151" y="3712"/>
                  </a:lnTo>
                  <a:cubicBezTo>
                    <a:pt x="192481" y="-617"/>
                    <a:pt x="199408" y="-1483"/>
                    <a:pt x="203737" y="2846"/>
                  </a:cubicBezTo>
                  <a:cubicBezTo>
                    <a:pt x="208067" y="7176"/>
                    <a:pt x="207201" y="14103"/>
                    <a:pt x="202871" y="18433"/>
                  </a:cubicBezTo>
                  <a:lnTo>
                    <a:pt x="18433" y="202872"/>
                  </a:lnTo>
                  <a:cubicBezTo>
                    <a:pt x="14103" y="207201"/>
                    <a:pt x="7176" y="207201"/>
                    <a:pt x="2847" y="20373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7" name="Google Shape;217;p5"/>
            <p:cNvSpPr/>
            <p:nvPr/>
          </p:nvSpPr>
          <p:spPr>
            <a:xfrm>
              <a:off x="5988627" y="4340802"/>
              <a:ext cx="211347" cy="118179"/>
            </a:xfrm>
            <a:custGeom>
              <a:avLst/>
              <a:gdLst/>
              <a:ahLst/>
              <a:cxnLst/>
              <a:rect l="l" t="t" r="r" b="b"/>
              <a:pathLst>
                <a:path w="211347" h="118179" extrusionOk="0">
                  <a:moveTo>
                    <a:pt x="211282" y="19916"/>
                  </a:moveTo>
                  <a:cubicBezTo>
                    <a:pt x="212148" y="9525"/>
                    <a:pt x="204355" y="866"/>
                    <a:pt x="194830" y="0"/>
                  </a:cubicBezTo>
                  <a:cubicBezTo>
                    <a:pt x="193964" y="0"/>
                    <a:pt x="193964" y="0"/>
                    <a:pt x="193098" y="0"/>
                  </a:cubicBezTo>
                  <a:lnTo>
                    <a:pt x="18184" y="0"/>
                  </a:lnTo>
                  <a:cubicBezTo>
                    <a:pt x="7793" y="0"/>
                    <a:pt x="0" y="7793"/>
                    <a:pt x="0" y="18184"/>
                  </a:cubicBezTo>
                  <a:cubicBezTo>
                    <a:pt x="0" y="19050"/>
                    <a:pt x="0" y="19050"/>
                    <a:pt x="0" y="19916"/>
                  </a:cubicBezTo>
                  <a:cubicBezTo>
                    <a:pt x="4330" y="78798"/>
                    <a:pt x="55418" y="122959"/>
                    <a:pt x="114300" y="117764"/>
                  </a:cubicBezTo>
                  <a:cubicBezTo>
                    <a:pt x="166254" y="114300"/>
                    <a:pt x="206952" y="72737"/>
                    <a:pt x="211282" y="19916"/>
                  </a:cubicBezTo>
                  <a:lnTo>
                    <a:pt x="211282" y="19916"/>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8" name="Google Shape;218;p5"/>
            <p:cNvSpPr/>
            <p:nvPr/>
          </p:nvSpPr>
          <p:spPr>
            <a:xfrm>
              <a:off x="5634470" y="2585604"/>
              <a:ext cx="729095" cy="628650"/>
            </a:xfrm>
            <a:custGeom>
              <a:avLst/>
              <a:gdLst/>
              <a:ahLst/>
              <a:cxnLst/>
              <a:rect l="l" t="t" r="r" b="b"/>
              <a:pathLst>
                <a:path w="729095" h="628650" extrusionOk="0">
                  <a:moveTo>
                    <a:pt x="66675" y="623455"/>
                  </a:moveTo>
                  <a:cubicBezTo>
                    <a:pt x="48491" y="576696"/>
                    <a:pt x="38966" y="526473"/>
                    <a:pt x="37234" y="476250"/>
                  </a:cubicBezTo>
                  <a:lnTo>
                    <a:pt x="37234" y="461529"/>
                  </a:lnTo>
                  <a:cubicBezTo>
                    <a:pt x="37234" y="226868"/>
                    <a:pt x="226002" y="37234"/>
                    <a:pt x="459798" y="37234"/>
                  </a:cubicBezTo>
                  <a:cubicBezTo>
                    <a:pt x="561975" y="37234"/>
                    <a:pt x="655493" y="73602"/>
                    <a:pt x="729096" y="134216"/>
                  </a:cubicBezTo>
                  <a:lnTo>
                    <a:pt x="729096" y="87457"/>
                  </a:lnTo>
                  <a:cubicBezTo>
                    <a:pt x="653762" y="32904"/>
                    <a:pt x="560243" y="0"/>
                    <a:pt x="459798" y="0"/>
                  </a:cubicBezTo>
                  <a:cubicBezTo>
                    <a:pt x="206086" y="0"/>
                    <a:pt x="0" y="206086"/>
                    <a:pt x="0" y="460663"/>
                  </a:cubicBezTo>
                  <a:lnTo>
                    <a:pt x="0" y="476250"/>
                  </a:lnTo>
                  <a:cubicBezTo>
                    <a:pt x="1732" y="528205"/>
                    <a:pt x="11257" y="579293"/>
                    <a:pt x="29441" y="628650"/>
                  </a:cubicBezTo>
                  <a:lnTo>
                    <a:pt x="69273" y="628650"/>
                  </a:lnTo>
                  <a:cubicBezTo>
                    <a:pt x="67541" y="626918"/>
                    <a:pt x="66675" y="625186"/>
                    <a:pt x="66675" y="62345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19" name="Google Shape;219;p5"/>
            <p:cNvSpPr/>
            <p:nvPr/>
          </p:nvSpPr>
          <p:spPr>
            <a:xfrm>
              <a:off x="5444836" y="2387311"/>
              <a:ext cx="1298863" cy="1359477"/>
            </a:xfrm>
            <a:custGeom>
              <a:avLst/>
              <a:gdLst/>
              <a:ahLst/>
              <a:cxnLst/>
              <a:rect l="l" t="t" r="r" b="b"/>
              <a:pathLst>
                <a:path w="1298863" h="1359477" extrusionOk="0">
                  <a:moveTo>
                    <a:pt x="649432" y="0"/>
                  </a:moveTo>
                  <a:cubicBezTo>
                    <a:pt x="290945" y="0"/>
                    <a:pt x="0" y="291811"/>
                    <a:pt x="0" y="651164"/>
                  </a:cubicBezTo>
                  <a:lnTo>
                    <a:pt x="0" y="673677"/>
                  </a:lnTo>
                  <a:cubicBezTo>
                    <a:pt x="2598" y="750743"/>
                    <a:pt x="17318" y="826943"/>
                    <a:pt x="45027" y="898814"/>
                  </a:cubicBezTo>
                  <a:cubicBezTo>
                    <a:pt x="71005" y="967220"/>
                    <a:pt x="109104" y="1029566"/>
                    <a:pt x="157595" y="1084118"/>
                  </a:cubicBezTo>
                  <a:cubicBezTo>
                    <a:pt x="217343" y="1149061"/>
                    <a:pt x="282286" y="1275484"/>
                    <a:pt x="309130" y="1331768"/>
                  </a:cubicBezTo>
                  <a:cubicBezTo>
                    <a:pt x="317789" y="1349086"/>
                    <a:pt x="335107" y="1359477"/>
                    <a:pt x="353291" y="1359477"/>
                  </a:cubicBezTo>
                  <a:lnTo>
                    <a:pt x="505691" y="1359477"/>
                  </a:lnTo>
                  <a:lnTo>
                    <a:pt x="491836" y="1307523"/>
                  </a:lnTo>
                  <a:lnTo>
                    <a:pt x="354157" y="1307523"/>
                  </a:lnTo>
                  <a:cubicBezTo>
                    <a:pt x="320386" y="1239116"/>
                    <a:pt x="256309" y="1116157"/>
                    <a:pt x="194830" y="1049482"/>
                  </a:cubicBezTo>
                  <a:cubicBezTo>
                    <a:pt x="150668" y="999259"/>
                    <a:pt x="116032" y="942109"/>
                    <a:pt x="91786" y="879763"/>
                  </a:cubicBezTo>
                  <a:cubicBezTo>
                    <a:pt x="66675" y="813089"/>
                    <a:pt x="51955" y="742950"/>
                    <a:pt x="50223" y="671945"/>
                  </a:cubicBezTo>
                  <a:lnTo>
                    <a:pt x="50223" y="652029"/>
                  </a:lnTo>
                  <a:cubicBezTo>
                    <a:pt x="50223" y="321252"/>
                    <a:pt x="316923" y="52820"/>
                    <a:pt x="646834" y="52820"/>
                  </a:cubicBezTo>
                  <a:cubicBezTo>
                    <a:pt x="976746" y="52820"/>
                    <a:pt x="1244311" y="320386"/>
                    <a:pt x="1245177" y="651164"/>
                  </a:cubicBezTo>
                  <a:lnTo>
                    <a:pt x="1245177" y="672811"/>
                  </a:lnTo>
                  <a:cubicBezTo>
                    <a:pt x="1242580" y="743816"/>
                    <a:pt x="1228725" y="813955"/>
                    <a:pt x="1203614" y="879763"/>
                  </a:cubicBezTo>
                  <a:cubicBezTo>
                    <a:pt x="1179368" y="942109"/>
                    <a:pt x="1144732" y="999259"/>
                    <a:pt x="1100571" y="1048616"/>
                  </a:cubicBezTo>
                  <a:cubicBezTo>
                    <a:pt x="1039091" y="1116157"/>
                    <a:pt x="974148" y="1239116"/>
                    <a:pt x="941243" y="1306657"/>
                  </a:cubicBezTo>
                  <a:lnTo>
                    <a:pt x="798368" y="1306657"/>
                  </a:lnTo>
                  <a:lnTo>
                    <a:pt x="786246" y="1358611"/>
                  </a:lnTo>
                  <a:lnTo>
                    <a:pt x="944707" y="1358611"/>
                  </a:lnTo>
                  <a:cubicBezTo>
                    <a:pt x="963757" y="1358611"/>
                    <a:pt x="981075" y="1348220"/>
                    <a:pt x="988868" y="1330902"/>
                  </a:cubicBezTo>
                  <a:cubicBezTo>
                    <a:pt x="1016577" y="1274618"/>
                    <a:pt x="1081521" y="1148195"/>
                    <a:pt x="1141268" y="1083252"/>
                  </a:cubicBezTo>
                  <a:cubicBezTo>
                    <a:pt x="1189759" y="1028700"/>
                    <a:pt x="1227859" y="966354"/>
                    <a:pt x="1253837" y="897948"/>
                  </a:cubicBezTo>
                  <a:cubicBezTo>
                    <a:pt x="1281545" y="826077"/>
                    <a:pt x="1296266" y="749877"/>
                    <a:pt x="1298864" y="672811"/>
                  </a:cubicBezTo>
                  <a:lnTo>
                    <a:pt x="1298864" y="650298"/>
                  </a:lnTo>
                  <a:cubicBezTo>
                    <a:pt x="1298864" y="290945"/>
                    <a:pt x="1007918" y="0"/>
                    <a:pt x="649432"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220" name="Google Shape;220;p5"/>
          <p:cNvSpPr/>
          <p:nvPr/>
        </p:nvSpPr>
        <p:spPr>
          <a:xfrm>
            <a:off x="-1" y="2"/>
            <a:ext cx="4911853" cy="51072"/>
          </a:xfrm>
          <a:prstGeom prst="rect">
            <a:avLst/>
          </a:prstGeom>
          <a:solidFill>
            <a:srgbClr val="F6A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24"/>
        <p:cNvGrpSpPr/>
        <p:nvPr/>
      </p:nvGrpSpPr>
      <p:grpSpPr>
        <a:xfrm>
          <a:off x="0" y="0"/>
          <a:ext cx="0" cy="0"/>
          <a:chOff x="0" y="0"/>
          <a:chExt cx="0" cy="0"/>
        </a:xfrm>
      </p:grpSpPr>
      <p:pic>
        <p:nvPicPr>
          <p:cNvPr id="225" name="Google Shape;225;p6"/>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226" name="Google Shape;226;p6"/>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27" name="Google Shape;227;p6"/>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28" name="Google Shape;228;p6"/>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29" name="Google Shape;229;p6"/>
          <p:cNvSpPr/>
          <p:nvPr/>
        </p:nvSpPr>
        <p:spPr>
          <a:xfrm>
            <a:off x="1" y="1"/>
            <a:ext cx="3877732" cy="84397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249" name="Google Shape;249;p6"/>
          <p:cNvSpPr txBox="1"/>
          <p:nvPr/>
        </p:nvSpPr>
        <p:spPr>
          <a:xfrm>
            <a:off x="334197" y="1088575"/>
            <a:ext cx="5931136" cy="1338788"/>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POC プロジェクトで達成しようとしていることは何でしょうか。社内の関係者とコミュニケーションをとり、目標と期待事項を把握し、一致させましょう。</a:t>
            </a:r>
          </a:p>
        </p:txBody>
      </p:sp>
      <p:sp>
        <p:nvSpPr>
          <p:cNvPr id="250" name="Google Shape;250;p6"/>
          <p:cNvSpPr txBox="1"/>
          <p:nvPr/>
        </p:nvSpPr>
        <p:spPr>
          <a:xfrm>
            <a:off x="182553" y="51074"/>
            <a:ext cx="3513147"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i="0" u="none" strike="noStrike">
                <a:solidFill>
                  <a:schemeClr val="lt1"/>
                </a:solidFill>
                <a:latin typeface="Century Gothic" panose="020B0502020202020204" pitchFamily="34" charset="0"/>
                <a:ea typeface="MS PGothic" panose="020B0600070205080204" pitchFamily="34" charset="-128"/>
                <a:cs typeface="Century Gothic"/>
                <a:sym typeface="Century Gothic"/>
              </a:rPr>
              <a:t>POC 目標</a:t>
            </a:r>
          </a:p>
        </p:txBody>
      </p:sp>
      <p:grpSp>
        <p:nvGrpSpPr>
          <p:cNvPr id="251" name="Google Shape;251;p6"/>
          <p:cNvGrpSpPr/>
          <p:nvPr/>
        </p:nvGrpSpPr>
        <p:grpSpPr>
          <a:xfrm>
            <a:off x="10477440" y="279558"/>
            <a:ext cx="1386419" cy="1385746"/>
            <a:chOff x="5445957" y="2686915"/>
            <a:chExt cx="1386419" cy="1385746"/>
          </a:xfrm>
        </p:grpSpPr>
        <p:sp>
          <p:nvSpPr>
            <p:cNvPr id="252" name="Google Shape;252;p6"/>
            <p:cNvSpPr/>
            <p:nvPr/>
          </p:nvSpPr>
          <p:spPr>
            <a:xfrm>
              <a:off x="5782110" y="3110267"/>
              <a:ext cx="629946" cy="634789"/>
            </a:xfrm>
            <a:custGeom>
              <a:avLst/>
              <a:gdLst/>
              <a:ahLst/>
              <a:cxnLst/>
              <a:rect l="l" t="t" r="r" b="b"/>
              <a:pathLst>
                <a:path w="629946" h="634789" extrusionOk="0">
                  <a:moveTo>
                    <a:pt x="313890" y="634790"/>
                  </a:moveTo>
                  <a:cubicBezTo>
                    <a:pt x="249812" y="634790"/>
                    <a:pt x="186601" y="614874"/>
                    <a:pt x="132915" y="576774"/>
                  </a:cubicBezTo>
                  <a:cubicBezTo>
                    <a:pt x="-8229" y="475463"/>
                    <a:pt x="-42865" y="277169"/>
                    <a:pt x="57580" y="134294"/>
                  </a:cubicBezTo>
                  <a:cubicBezTo>
                    <a:pt x="106071" y="65022"/>
                    <a:pt x="178808" y="18262"/>
                    <a:pt x="261935" y="4408"/>
                  </a:cubicBezTo>
                  <a:cubicBezTo>
                    <a:pt x="344196" y="-9447"/>
                    <a:pt x="427324" y="9603"/>
                    <a:pt x="496596" y="58094"/>
                  </a:cubicBezTo>
                  <a:lnTo>
                    <a:pt x="508719" y="66753"/>
                  </a:lnTo>
                  <a:lnTo>
                    <a:pt x="472351" y="103988"/>
                  </a:lnTo>
                  <a:lnTo>
                    <a:pt x="463692" y="97926"/>
                  </a:lnTo>
                  <a:cubicBezTo>
                    <a:pt x="373637" y="35581"/>
                    <a:pt x="257605" y="35581"/>
                    <a:pt x="167551" y="97926"/>
                  </a:cubicBezTo>
                  <a:cubicBezTo>
                    <a:pt x="48055" y="180187"/>
                    <a:pt x="16883" y="346442"/>
                    <a:pt x="98278" y="466803"/>
                  </a:cubicBezTo>
                  <a:cubicBezTo>
                    <a:pt x="138110" y="525685"/>
                    <a:pt x="197858" y="565517"/>
                    <a:pt x="267131" y="578506"/>
                  </a:cubicBezTo>
                  <a:cubicBezTo>
                    <a:pt x="335537" y="591494"/>
                    <a:pt x="405676" y="576774"/>
                    <a:pt x="463692" y="536942"/>
                  </a:cubicBezTo>
                  <a:cubicBezTo>
                    <a:pt x="583187" y="454681"/>
                    <a:pt x="614360" y="288426"/>
                    <a:pt x="532965" y="168065"/>
                  </a:cubicBezTo>
                  <a:lnTo>
                    <a:pt x="526903" y="159406"/>
                  </a:lnTo>
                  <a:lnTo>
                    <a:pt x="564137" y="122171"/>
                  </a:lnTo>
                  <a:lnTo>
                    <a:pt x="572796" y="135160"/>
                  </a:lnTo>
                  <a:cubicBezTo>
                    <a:pt x="648997" y="244265"/>
                    <a:pt x="648997" y="391469"/>
                    <a:pt x="572796" y="501440"/>
                  </a:cubicBezTo>
                  <a:cubicBezTo>
                    <a:pt x="524305" y="570713"/>
                    <a:pt x="451569" y="617472"/>
                    <a:pt x="368442" y="631326"/>
                  </a:cubicBezTo>
                  <a:cubicBezTo>
                    <a:pt x="349392" y="633058"/>
                    <a:pt x="331208" y="634790"/>
                    <a:pt x="313890" y="634790"/>
                  </a:cubicBez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53" name="Google Shape;253;p6"/>
            <p:cNvSpPr/>
            <p:nvPr/>
          </p:nvSpPr>
          <p:spPr>
            <a:xfrm>
              <a:off x="5445957" y="2781875"/>
              <a:ext cx="1299041" cy="1290786"/>
            </a:xfrm>
            <a:custGeom>
              <a:avLst/>
              <a:gdLst/>
              <a:ahLst/>
              <a:cxnLst/>
              <a:rect l="l" t="t" r="r" b="b"/>
              <a:pathLst>
                <a:path w="1299041" h="1290786" extrusionOk="0">
                  <a:moveTo>
                    <a:pt x="1167856" y="318079"/>
                  </a:moveTo>
                  <a:cubicBezTo>
                    <a:pt x="1349697" y="602098"/>
                    <a:pt x="1265704" y="978768"/>
                    <a:pt x="979088" y="1159743"/>
                  </a:cubicBezTo>
                  <a:cubicBezTo>
                    <a:pt x="693338" y="1340718"/>
                    <a:pt x="313204" y="1256725"/>
                    <a:pt x="131363" y="972707"/>
                  </a:cubicBezTo>
                  <a:cubicBezTo>
                    <a:pt x="-50478" y="688688"/>
                    <a:pt x="33515" y="312018"/>
                    <a:pt x="320131" y="131043"/>
                  </a:cubicBezTo>
                  <a:cubicBezTo>
                    <a:pt x="521022" y="3755"/>
                    <a:pt x="778197" y="3755"/>
                    <a:pt x="979088" y="131043"/>
                  </a:cubicBezTo>
                  <a:lnTo>
                    <a:pt x="979088" y="89479"/>
                  </a:lnTo>
                  <a:cubicBezTo>
                    <a:pt x="669958" y="-91496"/>
                    <a:pt x="271640" y="10682"/>
                    <a:pt x="89799" y="318079"/>
                  </a:cubicBezTo>
                  <a:cubicBezTo>
                    <a:pt x="-92042" y="624611"/>
                    <a:pt x="11002" y="1020332"/>
                    <a:pt x="320131" y="1201307"/>
                  </a:cubicBezTo>
                  <a:cubicBezTo>
                    <a:pt x="629261" y="1382282"/>
                    <a:pt x="1027579" y="1280105"/>
                    <a:pt x="1209420" y="972707"/>
                  </a:cubicBezTo>
                  <a:cubicBezTo>
                    <a:pt x="1328915" y="770950"/>
                    <a:pt x="1328915" y="519836"/>
                    <a:pt x="1209420" y="318079"/>
                  </a:cubicBezTo>
                  <a:lnTo>
                    <a:pt x="1167856" y="3180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54" name="Google Shape;254;p6"/>
            <p:cNvSpPr/>
            <p:nvPr/>
          </p:nvSpPr>
          <p:spPr>
            <a:xfrm>
              <a:off x="5680448" y="3007737"/>
              <a:ext cx="830971" cy="839928"/>
            </a:xfrm>
            <a:custGeom>
              <a:avLst/>
              <a:gdLst/>
              <a:ahLst/>
              <a:cxnLst/>
              <a:rect l="l" t="t" r="r" b="b"/>
              <a:pathLst>
                <a:path w="830971" h="839928" extrusionOk="0">
                  <a:moveTo>
                    <a:pt x="655409" y="76631"/>
                  </a:moveTo>
                  <a:cubicBezTo>
                    <a:pt x="467506" y="-56719"/>
                    <a:pt x="208600" y="-11692"/>
                    <a:pt x="76115" y="177942"/>
                  </a:cubicBezTo>
                  <a:cubicBezTo>
                    <a:pt x="-56369" y="367576"/>
                    <a:pt x="-11341" y="629081"/>
                    <a:pt x="175695" y="763297"/>
                  </a:cubicBezTo>
                  <a:cubicBezTo>
                    <a:pt x="363597" y="896647"/>
                    <a:pt x="622504" y="851620"/>
                    <a:pt x="754988" y="661986"/>
                  </a:cubicBezTo>
                  <a:cubicBezTo>
                    <a:pt x="856300" y="516513"/>
                    <a:pt x="856300" y="322549"/>
                    <a:pt x="754988" y="177942"/>
                  </a:cubicBezTo>
                  <a:lnTo>
                    <a:pt x="729877" y="203920"/>
                  </a:lnTo>
                  <a:cubicBezTo>
                    <a:pt x="848506" y="378833"/>
                    <a:pt x="803479" y="617824"/>
                    <a:pt x="630297" y="737320"/>
                  </a:cubicBezTo>
                  <a:cubicBezTo>
                    <a:pt x="457115" y="856815"/>
                    <a:pt x="219856" y="811788"/>
                    <a:pt x="102093" y="636008"/>
                  </a:cubicBezTo>
                  <a:cubicBezTo>
                    <a:pt x="-16537" y="461095"/>
                    <a:pt x="28490" y="222104"/>
                    <a:pt x="201672" y="102608"/>
                  </a:cubicBezTo>
                  <a:cubicBezTo>
                    <a:pt x="330693" y="13420"/>
                    <a:pt x="501277" y="13420"/>
                    <a:pt x="630297" y="102608"/>
                  </a:cubicBezTo>
                  <a:lnTo>
                    <a:pt x="655409" y="7663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55" name="Google Shape;255;p6"/>
            <p:cNvSpPr/>
            <p:nvPr/>
          </p:nvSpPr>
          <p:spPr>
            <a:xfrm>
              <a:off x="5552331" y="2878086"/>
              <a:ext cx="1087242" cy="1098362"/>
            </a:xfrm>
            <a:custGeom>
              <a:avLst/>
              <a:gdLst/>
              <a:ahLst/>
              <a:cxnLst/>
              <a:rect l="l" t="t" r="r" b="b"/>
              <a:pathLst>
                <a:path w="1087242" h="1098362" extrusionOk="0">
                  <a:moveTo>
                    <a:pt x="857128" y="100640"/>
                  </a:moveTo>
                  <a:cubicBezTo>
                    <a:pt x="612075" y="-74273"/>
                    <a:pt x="272639" y="-15391"/>
                    <a:pt x="99457" y="232259"/>
                  </a:cubicBezTo>
                  <a:cubicBezTo>
                    <a:pt x="-73725" y="479908"/>
                    <a:pt x="-14843" y="822808"/>
                    <a:pt x="230209" y="997722"/>
                  </a:cubicBezTo>
                  <a:cubicBezTo>
                    <a:pt x="475262" y="1172636"/>
                    <a:pt x="814698" y="1113754"/>
                    <a:pt x="987880" y="866104"/>
                  </a:cubicBezTo>
                  <a:cubicBezTo>
                    <a:pt x="1120364" y="676470"/>
                    <a:pt x="1120364" y="422759"/>
                    <a:pt x="987880" y="232259"/>
                  </a:cubicBezTo>
                  <a:lnTo>
                    <a:pt x="954975" y="266029"/>
                  </a:lnTo>
                  <a:cubicBezTo>
                    <a:pt x="1109973" y="495495"/>
                    <a:pt x="1051091" y="808088"/>
                    <a:pt x="824223" y="963952"/>
                  </a:cubicBezTo>
                  <a:cubicBezTo>
                    <a:pt x="597355" y="1120681"/>
                    <a:pt x="288225" y="1060934"/>
                    <a:pt x="133227" y="832334"/>
                  </a:cubicBezTo>
                  <a:cubicBezTo>
                    <a:pt x="-21770" y="602868"/>
                    <a:pt x="37112" y="290274"/>
                    <a:pt x="263980" y="134411"/>
                  </a:cubicBezTo>
                  <a:cubicBezTo>
                    <a:pt x="432832" y="17513"/>
                    <a:pt x="655371" y="17513"/>
                    <a:pt x="824223" y="134411"/>
                  </a:cubicBezTo>
                  <a:lnTo>
                    <a:pt x="857128" y="100640"/>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56" name="Google Shape;256;p6"/>
            <p:cNvSpPr/>
            <p:nvPr/>
          </p:nvSpPr>
          <p:spPr>
            <a:xfrm>
              <a:off x="5914373" y="3241312"/>
              <a:ext cx="372559" cy="372777"/>
            </a:xfrm>
            <a:custGeom>
              <a:avLst/>
              <a:gdLst/>
              <a:ahLst/>
              <a:cxnLst/>
              <a:rect l="l" t="t" r="r" b="b"/>
              <a:pathLst>
                <a:path w="372559" h="372777" extrusionOk="0">
                  <a:moveTo>
                    <a:pt x="185956" y="35288"/>
                  </a:moveTo>
                  <a:cubicBezTo>
                    <a:pt x="200676" y="35288"/>
                    <a:pt x="215397" y="37885"/>
                    <a:pt x="230117" y="42215"/>
                  </a:cubicBezTo>
                  <a:lnTo>
                    <a:pt x="257826" y="14506"/>
                  </a:lnTo>
                  <a:cubicBezTo>
                    <a:pt x="162576" y="-25326"/>
                    <a:pt x="54337" y="19701"/>
                    <a:pt x="14506" y="114951"/>
                  </a:cubicBezTo>
                  <a:cubicBezTo>
                    <a:pt x="-25326" y="210201"/>
                    <a:pt x="19701" y="318440"/>
                    <a:pt x="114951" y="358272"/>
                  </a:cubicBezTo>
                  <a:cubicBezTo>
                    <a:pt x="210201" y="398103"/>
                    <a:pt x="318440" y="353076"/>
                    <a:pt x="358272" y="257826"/>
                  </a:cubicBezTo>
                  <a:cubicBezTo>
                    <a:pt x="377322" y="211933"/>
                    <a:pt x="377322" y="160844"/>
                    <a:pt x="358272" y="114951"/>
                  </a:cubicBezTo>
                  <a:lnTo>
                    <a:pt x="330563" y="142660"/>
                  </a:lnTo>
                  <a:cubicBezTo>
                    <a:pt x="354808" y="222324"/>
                    <a:pt x="309781" y="306317"/>
                    <a:pt x="230117" y="330563"/>
                  </a:cubicBezTo>
                  <a:cubicBezTo>
                    <a:pt x="150453" y="354808"/>
                    <a:pt x="66460" y="309781"/>
                    <a:pt x="42215" y="230117"/>
                  </a:cubicBezTo>
                  <a:cubicBezTo>
                    <a:pt x="17969" y="150454"/>
                    <a:pt x="62997" y="66460"/>
                    <a:pt x="142660" y="42215"/>
                  </a:cubicBezTo>
                  <a:cubicBezTo>
                    <a:pt x="156515" y="37020"/>
                    <a:pt x="171235" y="35288"/>
                    <a:pt x="185956" y="35288"/>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57" name="Google Shape;257;p6"/>
            <p:cNvSpPr/>
            <p:nvPr/>
          </p:nvSpPr>
          <p:spPr>
            <a:xfrm>
              <a:off x="6080299" y="2686915"/>
              <a:ext cx="752077" cy="752588"/>
            </a:xfrm>
            <a:custGeom>
              <a:avLst/>
              <a:gdLst/>
              <a:ahLst/>
              <a:cxnLst/>
              <a:rect l="l" t="t" r="r" b="b"/>
              <a:pathLst>
                <a:path w="752077" h="752588" extrusionOk="0">
                  <a:moveTo>
                    <a:pt x="567284" y="318655"/>
                  </a:moveTo>
                  <a:lnTo>
                    <a:pt x="458180" y="318655"/>
                  </a:lnTo>
                  <a:lnTo>
                    <a:pt x="582005" y="194830"/>
                  </a:lnTo>
                  <a:lnTo>
                    <a:pt x="691109" y="194830"/>
                  </a:lnTo>
                  <a:cubicBezTo>
                    <a:pt x="691109" y="194830"/>
                    <a:pt x="691109" y="194830"/>
                    <a:pt x="691109" y="194830"/>
                  </a:cubicBezTo>
                  <a:lnTo>
                    <a:pt x="567284" y="318655"/>
                  </a:lnTo>
                  <a:close/>
                  <a:moveTo>
                    <a:pt x="433068" y="184439"/>
                  </a:moveTo>
                  <a:lnTo>
                    <a:pt x="556893" y="60614"/>
                  </a:lnTo>
                  <a:cubicBezTo>
                    <a:pt x="556893" y="60614"/>
                    <a:pt x="556893" y="60614"/>
                    <a:pt x="556893" y="60614"/>
                  </a:cubicBezTo>
                  <a:lnTo>
                    <a:pt x="556893" y="169718"/>
                  </a:lnTo>
                  <a:lnTo>
                    <a:pt x="433068" y="293543"/>
                  </a:lnTo>
                  <a:lnTo>
                    <a:pt x="433068" y="184439"/>
                  </a:lnTo>
                  <a:close/>
                  <a:moveTo>
                    <a:pt x="750857" y="170584"/>
                  </a:moveTo>
                  <a:cubicBezTo>
                    <a:pt x="748259" y="163657"/>
                    <a:pt x="741332" y="159327"/>
                    <a:pt x="734405" y="159327"/>
                  </a:cubicBezTo>
                  <a:lnTo>
                    <a:pt x="592396" y="159327"/>
                  </a:lnTo>
                  <a:lnTo>
                    <a:pt x="592396" y="17318"/>
                  </a:lnTo>
                  <a:cubicBezTo>
                    <a:pt x="592396" y="7793"/>
                    <a:pt x="584602" y="0"/>
                    <a:pt x="575077" y="0"/>
                  </a:cubicBezTo>
                  <a:cubicBezTo>
                    <a:pt x="570748" y="0"/>
                    <a:pt x="565552" y="1732"/>
                    <a:pt x="562955" y="5196"/>
                  </a:cubicBezTo>
                  <a:lnTo>
                    <a:pt x="403627" y="164523"/>
                  </a:lnTo>
                  <a:cubicBezTo>
                    <a:pt x="400164" y="167987"/>
                    <a:pt x="398432" y="172316"/>
                    <a:pt x="398432" y="176646"/>
                  </a:cubicBezTo>
                  <a:lnTo>
                    <a:pt x="398432" y="329045"/>
                  </a:lnTo>
                  <a:lnTo>
                    <a:pt x="5309" y="722168"/>
                  </a:lnTo>
                  <a:cubicBezTo>
                    <a:pt x="-1618" y="729096"/>
                    <a:pt x="-1618" y="740352"/>
                    <a:pt x="4443" y="747280"/>
                  </a:cubicBezTo>
                  <a:cubicBezTo>
                    <a:pt x="11370" y="754207"/>
                    <a:pt x="22627" y="754207"/>
                    <a:pt x="29555" y="748146"/>
                  </a:cubicBezTo>
                  <a:cubicBezTo>
                    <a:pt x="29555" y="748146"/>
                    <a:pt x="29555" y="748146"/>
                    <a:pt x="30421" y="747280"/>
                  </a:cubicBezTo>
                  <a:lnTo>
                    <a:pt x="423543" y="354157"/>
                  </a:lnTo>
                  <a:lnTo>
                    <a:pt x="575943" y="354157"/>
                  </a:lnTo>
                  <a:cubicBezTo>
                    <a:pt x="580273" y="354157"/>
                    <a:pt x="585468" y="352425"/>
                    <a:pt x="588066" y="348962"/>
                  </a:cubicBezTo>
                  <a:lnTo>
                    <a:pt x="747393" y="189634"/>
                  </a:lnTo>
                  <a:cubicBezTo>
                    <a:pt x="751723" y="184439"/>
                    <a:pt x="753455" y="176646"/>
                    <a:pt x="750857" y="170584"/>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58" name="Google Shape;258;p6"/>
            <p:cNvSpPr/>
            <p:nvPr/>
          </p:nvSpPr>
          <p:spPr>
            <a:xfrm>
              <a:off x="6505574" y="2880879"/>
              <a:ext cx="232929" cy="123824"/>
            </a:xfrm>
            <a:custGeom>
              <a:avLst/>
              <a:gdLst/>
              <a:ahLst/>
              <a:cxnLst/>
              <a:rect l="l" t="t" r="r" b="b"/>
              <a:pathLst>
                <a:path w="232929" h="123824" extrusionOk="0">
                  <a:moveTo>
                    <a:pt x="109105" y="123825"/>
                  </a:moveTo>
                  <a:lnTo>
                    <a:pt x="0" y="123825"/>
                  </a:lnTo>
                  <a:lnTo>
                    <a:pt x="123825" y="0"/>
                  </a:lnTo>
                  <a:lnTo>
                    <a:pt x="232930" y="0"/>
                  </a:lnTo>
                  <a:cubicBezTo>
                    <a:pt x="232930" y="0"/>
                    <a:pt x="232930" y="0"/>
                    <a:pt x="232930" y="0"/>
                  </a:cubicBezTo>
                  <a:lnTo>
                    <a:pt x="109105" y="123825"/>
                  </a:lnTo>
                  <a:close/>
                </a:path>
              </a:pathLst>
            </a:custGeom>
            <a:solidFill>
              <a:schemeClr val="lt1">
                <a:alpha val="24705"/>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sp>
        <p:nvSpPr>
          <p:cNvPr id="259" name="Google Shape;259;p6"/>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目標 1</a:t>
            </a:r>
          </a:p>
          <a:p>
            <a:pPr marL="342900" marR="0" lvl="0" indent="-342900" algn="l" rtl="0">
              <a:spcBef>
                <a:spcPts val="1200"/>
              </a:spcBef>
              <a:spcAft>
                <a:spcPts val="0"/>
              </a:spcAft>
              <a:buClr>
                <a:schemeClr val="lt1"/>
              </a:buClr>
              <a:buSzPts val="1800"/>
              <a:buFont typeface="Arial"/>
              <a:buChar char="•"/>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目標 2</a:t>
            </a:r>
          </a:p>
          <a:p>
            <a:pPr marL="342900" marR="0" lvl="0" indent="-342900" algn="l" rtl="0">
              <a:spcBef>
                <a:spcPts val="1200"/>
              </a:spcBef>
              <a:spcAft>
                <a:spcPts val="0"/>
              </a:spcAft>
              <a:buClr>
                <a:schemeClr val="lt1"/>
              </a:buClr>
              <a:buSzPts val="1800"/>
              <a:buFont typeface="Arial"/>
              <a:buChar char="•"/>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目標 3</a:t>
            </a:r>
          </a:p>
        </p:txBody>
      </p:sp>
      <p:sp>
        <p:nvSpPr>
          <p:cNvPr id="260" name="Google Shape;260;p6"/>
          <p:cNvSpPr/>
          <p:nvPr/>
        </p:nvSpPr>
        <p:spPr>
          <a:xfrm>
            <a:off x="0" y="2"/>
            <a:ext cx="3877056"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264"/>
        <p:cNvGrpSpPr/>
        <p:nvPr/>
      </p:nvGrpSpPr>
      <p:grpSpPr>
        <a:xfrm>
          <a:off x="0" y="0"/>
          <a:ext cx="0" cy="0"/>
          <a:chOff x="0" y="0"/>
          <a:chExt cx="0" cy="0"/>
        </a:xfrm>
      </p:grpSpPr>
      <p:pic>
        <p:nvPicPr>
          <p:cNvPr id="265" name="Google Shape;265;p7"/>
          <p:cNvPicPr preferRelativeResize="0"/>
          <p:nvPr/>
        </p:nvPicPr>
        <p:blipFill rotWithShape="1">
          <a:blip r:embed="rId3">
            <a:alphaModFix/>
          </a:blip>
          <a:srcRect r="51434"/>
          <a:stretch/>
        </p:blipFill>
        <p:spPr>
          <a:xfrm>
            <a:off x="0" y="1"/>
            <a:ext cx="12192000" cy="6858000"/>
          </a:xfrm>
          <a:prstGeom prst="rect">
            <a:avLst/>
          </a:prstGeom>
          <a:noFill/>
          <a:ln>
            <a:noFill/>
          </a:ln>
        </p:spPr>
      </p:pic>
      <p:grpSp>
        <p:nvGrpSpPr>
          <p:cNvPr id="266" name="Google Shape;266;p7" descr="Tic Tac Toe outline"/>
          <p:cNvGrpSpPr/>
          <p:nvPr/>
        </p:nvGrpSpPr>
        <p:grpSpPr>
          <a:xfrm>
            <a:off x="10410543" y="279558"/>
            <a:ext cx="1485891" cy="1409691"/>
            <a:chOff x="4798996" y="910783"/>
            <a:chExt cx="1485891" cy="1409691"/>
          </a:xfrm>
        </p:grpSpPr>
        <p:sp>
          <p:nvSpPr>
            <p:cNvPr id="267" name="Google Shape;267;p7"/>
            <p:cNvSpPr/>
            <p:nvPr/>
          </p:nvSpPr>
          <p:spPr>
            <a:xfrm>
              <a:off x="4798996" y="910783"/>
              <a:ext cx="1485891" cy="1409691"/>
            </a:xfrm>
            <a:custGeom>
              <a:avLst/>
              <a:gdLst/>
              <a:ahLst/>
              <a:cxnLst/>
              <a:rect l="l" t="t" r="r" b="b"/>
              <a:pathLst>
                <a:path w="1485891" h="1409691" extrusionOk="0">
                  <a:moveTo>
                    <a:pt x="1485891" y="457197"/>
                  </a:moveTo>
                  <a:lnTo>
                    <a:pt x="1485891" y="419097"/>
                  </a:lnTo>
                  <a:lnTo>
                    <a:pt x="1028694" y="419097"/>
                  </a:lnTo>
                  <a:lnTo>
                    <a:pt x="1028694" y="0"/>
                  </a:lnTo>
                  <a:lnTo>
                    <a:pt x="990594" y="0"/>
                  </a:lnTo>
                  <a:lnTo>
                    <a:pt x="990594" y="419097"/>
                  </a:lnTo>
                  <a:lnTo>
                    <a:pt x="495297" y="419097"/>
                  </a:lnTo>
                  <a:lnTo>
                    <a:pt x="495297" y="0"/>
                  </a:lnTo>
                  <a:lnTo>
                    <a:pt x="457197" y="0"/>
                  </a:lnTo>
                  <a:lnTo>
                    <a:pt x="457197" y="419097"/>
                  </a:lnTo>
                  <a:lnTo>
                    <a:pt x="0" y="419097"/>
                  </a:lnTo>
                  <a:lnTo>
                    <a:pt x="0" y="457197"/>
                  </a:lnTo>
                  <a:lnTo>
                    <a:pt x="457197" y="457197"/>
                  </a:lnTo>
                  <a:lnTo>
                    <a:pt x="457197" y="952494"/>
                  </a:lnTo>
                  <a:lnTo>
                    <a:pt x="0" y="952494"/>
                  </a:lnTo>
                  <a:lnTo>
                    <a:pt x="0" y="990594"/>
                  </a:lnTo>
                  <a:lnTo>
                    <a:pt x="457197" y="990594"/>
                  </a:lnTo>
                  <a:lnTo>
                    <a:pt x="457197" y="1409692"/>
                  </a:lnTo>
                  <a:lnTo>
                    <a:pt x="495297" y="1409692"/>
                  </a:lnTo>
                  <a:lnTo>
                    <a:pt x="495297" y="990594"/>
                  </a:lnTo>
                  <a:lnTo>
                    <a:pt x="990594" y="990594"/>
                  </a:lnTo>
                  <a:lnTo>
                    <a:pt x="990594" y="1409692"/>
                  </a:lnTo>
                  <a:lnTo>
                    <a:pt x="1028694" y="1409692"/>
                  </a:lnTo>
                  <a:lnTo>
                    <a:pt x="1028694" y="990594"/>
                  </a:lnTo>
                  <a:lnTo>
                    <a:pt x="1485891" y="990594"/>
                  </a:lnTo>
                  <a:lnTo>
                    <a:pt x="1485891" y="952494"/>
                  </a:lnTo>
                  <a:lnTo>
                    <a:pt x="1028694" y="952494"/>
                  </a:lnTo>
                  <a:lnTo>
                    <a:pt x="1028694" y="457197"/>
                  </a:lnTo>
                  <a:close/>
                  <a:moveTo>
                    <a:pt x="990594" y="952494"/>
                  </a:moveTo>
                  <a:lnTo>
                    <a:pt x="495297" y="952494"/>
                  </a:lnTo>
                  <a:lnTo>
                    <a:pt x="495297" y="457197"/>
                  </a:lnTo>
                  <a:lnTo>
                    <a:pt x="990594" y="457197"/>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68" name="Google Shape;268;p7"/>
            <p:cNvSpPr/>
            <p:nvPr/>
          </p:nvSpPr>
          <p:spPr>
            <a:xfrm>
              <a:off x="5947571" y="973515"/>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69" name="Google Shape;269;p7"/>
            <p:cNvSpPr/>
            <p:nvPr/>
          </p:nvSpPr>
          <p:spPr>
            <a:xfrm>
              <a:off x="5414174" y="1487861"/>
              <a:ext cx="255535" cy="255535"/>
            </a:xfrm>
            <a:custGeom>
              <a:avLst/>
              <a:gdLst/>
              <a:ahLst/>
              <a:cxnLst/>
              <a:rect l="l" t="t" r="r" b="b"/>
              <a:pathLst>
                <a:path w="255535" h="255535" extrusionOk="0">
                  <a:moveTo>
                    <a:pt x="255535" y="26937"/>
                  </a:moveTo>
                  <a:lnTo>
                    <a:pt x="228599" y="0"/>
                  </a:lnTo>
                  <a:lnTo>
                    <a:pt x="127768" y="100831"/>
                  </a:lnTo>
                  <a:lnTo>
                    <a:pt x="26937" y="0"/>
                  </a:lnTo>
                  <a:lnTo>
                    <a:pt x="0" y="26937"/>
                  </a:lnTo>
                  <a:lnTo>
                    <a:pt x="100831" y="127768"/>
                  </a:lnTo>
                  <a:lnTo>
                    <a:pt x="0" y="228599"/>
                  </a:lnTo>
                  <a:lnTo>
                    <a:pt x="26937" y="255535"/>
                  </a:lnTo>
                  <a:lnTo>
                    <a:pt x="127768" y="154704"/>
                  </a:lnTo>
                  <a:lnTo>
                    <a:pt x="228599" y="255535"/>
                  </a:lnTo>
                  <a:lnTo>
                    <a:pt x="255535" y="228599"/>
                  </a:lnTo>
                  <a:lnTo>
                    <a:pt x="154704" y="127768"/>
                  </a:lnTo>
                  <a:lnTo>
                    <a:pt x="255535" y="26937"/>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70" name="Google Shape;270;p7"/>
            <p:cNvSpPr/>
            <p:nvPr/>
          </p:nvSpPr>
          <p:spPr>
            <a:xfrm>
              <a:off x="4875196" y="967933"/>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271" name="Google Shape;271;p7"/>
            <p:cNvSpPr/>
            <p:nvPr/>
          </p:nvSpPr>
          <p:spPr>
            <a:xfrm>
              <a:off x="5941990" y="1996627"/>
              <a:ext cx="266698" cy="266698"/>
            </a:xfrm>
            <a:custGeom>
              <a:avLst/>
              <a:gdLst/>
              <a:ahLst/>
              <a:cxnLst/>
              <a:rect l="l" t="t" r="r" b="b"/>
              <a:pathLst>
                <a:path w="266698" h="266698" extrusionOk="0">
                  <a:moveTo>
                    <a:pt x="133349" y="266698"/>
                  </a:moveTo>
                  <a:cubicBezTo>
                    <a:pt x="59702" y="266698"/>
                    <a:pt x="0" y="206996"/>
                    <a:pt x="0" y="133349"/>
                  </a:cubicBezTo>
                  <a:cubicBezTo>
                    <a:pt x="0" y="59702"/>
                    <a:pt x="59702" y="0"/>
                    <a:pt x="133349" y="0"/>
                  </a:cubicBezTo>
                  <a:cubicBezTo>
                    <a:pt x="206996" y="0"/>
                    <a:pt x="266698" y="59702"/>
                    <a:pt x="266698" y="133349"/>
                  </a:cubicBezTo>
                  <a:cubicBezTo>
                    <a:pt x="266615" y="206962"/>
                    <a:pt x="206962" y="266615"/>
                    <a:pt x="133349" y="266698"/>
                  </a:cubicBezTo>
                  <a:close/>
                  <a:moveTo>
                    <a:pt x="133349" y="38100"/>
                  </a:moveTo>
                  <a:cubicBezTo>
                    <a:pt x="80745" y="38100"/>
                    <a:pt x="38100" y="80745"/>
                    <a:pt x="38100" y="133349"/>
                  </a:cubicBezTo>
                  <a:cubicBezTo>
                    <a:pt x="38100" y="185954"/>
                    <a:pt x="80745" y="228599"/>
                    <a:pt x="133349" y="228599"/>
                  </a:cubicBezTo>
                  <a:cubicBezTo>
                    <a:pt x="185954" y="228599"/>
                    <a:pt x="228599" y="185954"/>
                    <a:pt x="228599" y="133349"/>
                  </a:cubicBezTo>
                  <a:cubicBezTo>
                    <a:pt x="228536" y="80770"/>
                    <a:pt x="185929" y="38163"/>
                    <a:pt x="133349" y="3810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cxnSp>
        <p:nvCxnSpPr>
          <p:cNvPr id="272" name="Google Shape;272;p7"/>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273" name="Google Shape;273;p7"/>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274" name="Google Shape;274;p7"/>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275" name="Google Shape;275;p7"/>
          <p:cNvSpPr/>
          <p:nvPr/>
        </p:nvSpPr>
        <p:spPr>
          <a:xfrm>
            <a:off x="0" y="1"/>
            <a:ext cx="5130799" cy="84397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295" name="Google Shape;295;p7"/>
          <p:cNvSpPr txBox="1"/>
          <p:nvPr/>
        </p:nvSpPr>
        <p:spPr>
          <a:xfrm>
            <a:off x="334197" y="1088575"/>
            <a:ext cx="5931136"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アプローチの詳細。</a:t>
            </a:r>
          </a:p>
        </p:txBody>
      </p:sp>
      <p:sp>
        <p:nvSpPr>
          <p:cNvPr id="296" name="Google Shape;296;p7"/>
          <p:cNvSpPr txBox="1"/>
          <p:nvPr/>
        </p:nvSpPr>
        <p:spPr>
          <a:xfrm>
            <a:off x="182554" y="51074"/>
            <a:ext cx="481278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i="0" u="none" strike="noStrike">
                <a:solidFill>
                  <a:schemeClr val="lt1"/>
                </a:solidFill>
                <a:latin typeface="Century Gothic" panose="020B0502020202020204" pitchFamily="34" charset="0"/>
                <a:ea typeface="MS PGothic" panose="020B0600070205080204" pitchFamily="34" charset="-128"/>
                <a:cs typeface="Century Gothic"/>
                <a:sym typeface="Century Gothic"/>
              </a:rPr>
              <a:t>POC アプローチ</a:t>
            </a:r>
          </a:p>
        </p:txBody>
      </p:sp>
      <p:sp>
        <p:nvSpPr>
          <p:cNvPr id="297" name="Google Shape;297;p7"/>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ステージ 1</a:t>
            </a:r>
          </a:p>
          <a:p>
            <a:pPr marL="342900" marR="0" lvl="0" indent="-342900" algn="l" rtl="0">
              <a:spcBef>
                <a:spcPts val="120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ステージ 2</a:t>
            </a:r>
          </a:p>
          <a:p>
            <a:pPr marL="342900" marR="0" lvl="0" indent="-342900" algn="l" rtl="0">
              <a:spcBef>
                <a:spcPts val="120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ステージ 3</a:t>
            </a:r>
          </a:p>
        </p:txBody>
      </p:sp>
      <p:sp>
        <p:nvSpPr>
          <p:cNvPr id="298" name="Google Shape;298;p7"/>
          <p:cNvSpPr/>
          <p:nvPr/>
        </p:nvSpPr>
        <p:spPr>
          <a:xfrm>
            <a:off x="0" y="2"/>
            <a:ext cx="5129784" cy="47158"/>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02"/>
        <p:cNvGrpSpPr/>
        <p:nvPr/>
      </p:nvGrpSpPr>
      <p:grpSpPr>
        <a:xfrm>
          <a:off x="0" y="0"/>
          <a:ext cx="0" cy="0"/>
          <a:chOff x="0" y="0"/>
          <a:chExt cx="0" cy="0"/>
        </a:xfrm>
      </p:grpSpPr>
      <p:pic>
        <p:nvPicPr>
          <p:cNvPr id="303" name="Google Shape;303;p8"/>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04" name="Google Shape;304;p8"/>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05" name="Google Shape;305;p8"/>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06" name="Google Shape;306;p8"/>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07" name="Google Shape;307;p8"/>
          <p:cNvSpPr/>
          <p:nvPr/>
        </p:nvSpPr>
        <p:spPr>
          <a:xfrm>
            <a:off x="0" y="1"/>
            <a:ext cx="6388100" cy="843970"/>
          </a:xfrm>
          <a:prstGeom prst="rect">
            <a:avLst/>
          </a:prstGeom>
          <a:solidFill>
            <a:srgbClr val="B57D0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327" name="Google Shape;327;p8"/>
          <p:cNvSpPr txBox="1"/>
          <p:nvPr/>
        </p:nvSpPr>
        <p:spPr>
          <a:xfrm>
            <a:off x="334197" y="1088575"/>
            <a:ext cx="5931136" cy="507791"/>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リソースの詳細。</a:t>
            </a:r>
          </a:p>
        </p:txBody>
      </p:sp>
      <p:sp>
        <p:nvSpPr>
          <p:cNvPr id="328" name="Google Shape;328;p8"/>
          <p:cNvSpPr txBox="1"/>
          <p:nvPr/>
        </p:nvSpPr>
        <p:spPr>
          <a:xfrm>
            <a:off x="182553" y="51074"/>
            <a:ext cx="6082779"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i="0" u="none" strike="noStrike">
                <a:solidFill>
                  <a:schemeClr val="lt1"/>
                </a:solidFill>
                <a:latin typeface="Century Gothic" panose="020B0502020202020204" pitchFamily="34" charset="0"/>
                <a:ea typeface="MS PGothic" panose="020B0600070205080204" pitchFamily="34" charset="-128"/>
                <a:cs typeface="Century Gothic"/>
                <a:sym typeface="Century Gothic"/>
              </a:rPr>
              <a:t>必要なリソース</a:t>
            </a:r>
          </a:p>
        </p:txBody>
      </p:sp>
      <p:sp>
        <p:nvSpPr>
          <p:cNvPr id="329" name="Google Shape;329;p8"/>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リソース 1</a:t>
            </a:r>
          </a:p>
          <a:p>
            <a:pPr marL="342900" marR="0" lvl="0" indent="-342900" algn="l" rtl="0">
              <a:spcBef>
                <a:spcPts val="120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リソース 2</a:t>
            </a:r>
          </a:p>
          <a:p>
            <a:pPr marL="342900" marR="0" lvl="0" indent="-342900" algn="l" rtl="0">
              <a:spcBef>
                <a:spcPts val="1200"/>
              </a:spcBef>
              <a:spcAft>
                <a:spcPts val="0"/>
              </a:spcAft>
              <a:buClr>
                <a:schemeClr val="lt1"/>
              </a:buClr>
              <a:buSzPts val="1800"/>
              <a:buFont typeface="Arial"/>
              <a:buChar char="•"/>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リソース 3</a:t>
            </a:r>
          </a:p>
        </p:txBody>
      </p:sp>
      <p:grpSp>
        <p:nvGrpSpPr>
          <p:cNvPr id="330" name="Google Shape;330;p8"/>
          <p:cNvGrpSpPr/>
          <p:nvPr/>
        </p:nvGrpSpPr>
        <p:grpSpPr>
          <a:xfrm>
            <a:off x="10394649" y="279558"/>
            <a:ext cx="1236187" cy="1612737"/>
            <a:chOff x="5511511" y="2665268"/>
            <a:chExt cx="1165513" cy="1520535"/>
          </a:xfrm>
        </p:grpSpPr>
        <p:sp>
          <p:nvSpPr>
            <p:cNvPr id="331" name="Google Shape;331;p8"/>
            <p:cNvSpPr/>
            <p:nvPr/>
          </p:nvSpPr>
          <p:spPr>
            <a:xfrm>
              <a:off x="5693352" y="2864427"/>
              <a:ext cx="251113" cy="199159"/>
            </a:xfrm>
            <a:custGeom>
              <a:avLst/>
              <a:gdLst/>
              <a:ahLst/>
              <a:cxnLst/>
              <a:rect l="l" t="t" r="r" b="b"/>
              <a:pathLst>
                <a:path w="251113" h="199159" extrusionOk="0">
                  <a:moveTo>
                    <a:pt x="82261" y="148936"/>
                  </a:moveTo>
                  <a:lnTo>
                    <a:pt x="25111" y="89189"/>
                  </a:lnTo>
                  <a:lnTo>
                    <a:pt x="0" y="115166"/>
                  </a:lnTo>
                  <a:lnTo>
                    <a:pt x="82261" y="199159"/>
                  </a:lnTo>
                  <a:lnTo>
                    <a:pt x="251114" y="25112"/>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32" name="Google Shape;332;p8"/>
            <p:cNvSpPr/>
            <p:nvPr/>
          </p:nvSpPr>
          <p:spPr>
            <a:xfrm>
              <a:off x="5511511" y="2665268"/>
              <a:ext cx="1065068" cy="1420090"/>
            </a:xfrm>
            <a:custGeom>
              <a:avLst/>
              <a:gdLst/>
              <a:ahLst/>
              <a:cxnLst/>
              <a:rect l="l" t="t" r="r" b="b"/>
              <a:pathLst>
                <a:path w="1065068" h="1420090" extrusionOk="0">
                  <a:moveTo>
                    <a:pt x="35502" y="35502"/>
                  </a:moveTo>
                  <a:lnTo>
                    <a:pt x="1029566" y="35502"/>
                  </a:lnTo>
                  <a:lnTo>
                    <a:pt x="1029566" y="1384589"/>
                  </a:lnTo>
                  <a:lnTo>
                    <a:pt x="35502" y="1384589"/>
                  </a:lnTo>
                  <a:lnTo>
                    <a:pt x="35502" y="35502"/>
                  </a:lnTo>
                  <a:close/>
                  <a:moveTo>
                    <a:pt x="0" y="1420091"/>
                  </a:moveTo>
                  <a:lnTo>
                    <a:pt x="1065068" y="1420091"/>
                  </a:lnTo>
                  <a:lnTo>
                    <a:pt x="1065068" y="0"/>
                  </a:lnTo>
                  <a:lnTo>
                    <a:pt x="0" y="0"/>
                  </a:lnTo>
                  <a:lnTo>
                    <a:pt x="0" y="1420091"/>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33" name="Google Shape;333;p8"/>
            <p:cNvSpPr/>
            <p:nvPr/>
          </p:nvSpPr>
          <p:spPr>
            <a:xfrm>
              <a:off x="5593772" y="2821131"/>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00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34" name="Google Shape;334;p8"/>
            <p:cNvSpPr/>
            <p:nvPr/>
          </p:nvSpPr>
          <p:spPr>
            <a:xfrm>
              <a:off x="5693352" y="3239365"/>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35" name="Google Shape;335;p8"/>
            <p:cNvSpPr/>
            <p:nvPr/>
          </p:nvSpPr>
          <p:spPr>
            <a:xfrm>
              <a:off x="5593772" y="3196070"/>
              <a:ext cx="318654" cy="318654"/>
            </a:xfrm>
            <a:custGeom>
              <a:avLst/>
              <a:gdLst/>
              <a:ahLst/>
              <a:cxnLst/>
              <a:rect l="l" t="t" r="r" b="b"/>
              <a:pathLst>
                <a:path w="318654" h="318654" extrusionOk="0">
                  <a:moveTo>
                    <a:pt x="318654" y="159327"/>
                  </a:moveTo>
                  <a:cubicBezTo>
                    <a:pt x="318654" y="247321"/>
                    <a:pt x="247321" y="318655"/>
                    <a:pt x="159327" y="318655"/>
                  </a:cubicBezTo>
                  <a:cubicBezTo>
                    <a:pt x="71333" y="318655"/>
                    <a:pt x="0" y="247321"/>
                    <a:pt x="0" y="159327"/>
                  </a:cubicBezTo>
                  <a:cubicBezTo>
                    <a:pt x="0" y="71333"/>
                    <a:pt x="71333" y="0"/>
                    <a:pt x="159327" y="0"/>
                  </a:cubicBezTo>
                  <a:cubicBezTo>
                    <a:pt x="247321" y="0"/>
                    <a:pt x="318654" y="71333"/>
                    <a:pt x="318654" y="159327"/>
                  </a:cubicBez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36" name="Google Shape;336;p8"/>
            <p:cNvSpPr/>
            <p:nvPr/>
          </p:nvSpPr>
          <p:spPr>
            <a:xfrm>
              <a:off x="5693352" y="3614304"/>
              <a:ext cx="251113" cy="199159"/>
            </a:xfrm>
            <a:custGeom>
              <a:avLst/>
              <a:gdLst/>
              <a:ahLst/>
              <a:cxnLst/>
              <a:rect l="l" t="t" r="r" b="b"/>
              <a:pathLst>
                <a:path w="251113" h="199159" extrusionOk="0">
                  <a:moveTo>
                    <a:pt x="82261" y="148936"/>
                  </a:moveTo>
                  <a:lnTo>
                    <a:pt x="25111" y="89189"/>
                  </a:lnTo>
                  <a:lnTo>
                    <a:pt x="0" y="115166"/>
                  </a:lnTo>
                  <a:lnTo>
                    <a:pt x="82261" y="199159"/>
                  </a:lnTo>
                  <a:lnTo>
                    <a:pt x="251114" y="25111"/>
                  </a:lnTo>
                  <a:lnTo>
                    <a:pt x="226868" y="0"/>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37" name="Google Shape;337;p8"/>
            <p:cNvSpPr/>
            <p:nvPr/>
          </p:nvSpPr>
          <p:spPr>
            <a:xfrm>
              <a:off x="5593772" y="3571009"/>
              <a:ext cx="318654" cy="318654"/>
            </a:xfrm>
            <a:custGeom>
              <a:avLst/>
              <a:gdLst/>
              <a:ahLst/>
              <a:cxnLst/>
              <a:rect l="l" t="t" r="r" b="b"/>
              <a:pathLst>
                <a:path w="318654" h="318654" extrusionOk="0">
                  <a:moveTo>
                    <a:pt x="318654" y="159327"/>
                  </a:moveTo>
                  <a:cubicBezTo>
                    <a:pt x="318654" y="247321"/>
                    <a:pt x="247321" y="318654"/>
                    <a:pt x="159327" y="318654"/>
                  </a:cubicBezTo>
                  <a:cubicBezTo>
                    <a:pt x="71333" y="318654"/>
                    <a:pt x="0" y="247321"/>
                    <a:pt x="0" y="159327"/>
                  </a:cubicBezTo>
                  <a:cubicBezTo>
                    <a:pt x="0" y="71333"/>
                    <a:pt x="71333" y="0"/>
                    <a:pt x="159327" y="0"/>
                  </a:cubicBezTo>
                  <a:cubicBezTo>
                    <a:pt x="247321" y="0"/>
                    <a:pt x="318654" y="71333"/>
                    <a:pt x="318654" y="159327"/>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38" name="Google Shape;338;p8"/>
            <p:cNvSpPr/>
            <p:nvPr/>
          </p:nvSpPr>
          <p:spPr>
            <a:xfrm>
              <a:off x="5970443" y="2980459"/>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39" name="Google Shape;339;p8"/>
            <p:cNvSpPr/>
            <p:nvPr/>
          </p:nvSpPr>
          <p:spPr>
            <a:xfrm>
              <a:off x="5970443" y="335539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40" name="Google Shape;340;p8"/>
            <p:cNvSpPr/>
            <p:nvPr/>
          </p:nvSpPr>
          <p:spPr>
            <a:xfrm>
              <a:off x="5970443" y="3730336"/>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41" name="Google Shape;341;p8"/>
            <p:cNvSpPr/>
            <p:nvPr/>
          </p:nvSpPr>
          <p:spPr>
            <a:xfrm>
              <a:off x="5970443" y="3067050"/>
              <a:ext cx="491836" cy="22607"/>
            </a:xfrm>
            <a:custGeom>
              <a:avLst/>
              <a:gdLst/>
              <a:ahLst/>
              <a:cxnLst/>
              <a:rect l="l" t="t" r="r" b="b"/>
              <a:pathLst>
                <a:path w="491836" h="22607" extrusionOk="0">
                  <a:moveTo>
                    <a:pt x="491836" y="11257"/>
                  </a:moveTo>
                  <a:cubicBezTo>
                    <a:pt x="491836" y="5195"/>
                    <a:pt x="487507" y="0"/>
                    <a:pt x="482312" y="0"/>
                  </a:cubicBezTo>
                  <a:lnTo>
                    <a:pt x="9525" y="0"/>
                  </a:lnTo>
                  <a:cubicBezTo>
                    <a:pt x="4330" y="0"/>
                    <a:pt x="0" y="5195"/>
                    <a:pt x="0" y="11257"/>
                  </a:cubicBezTo>
                  <a:cubicBezTo>
                    <a:pt x="0" y="17318"/>
                    <a:pt x="4330" y="22513"/>
                    <a:pt x="9525" y="22513"/>
                  </a:cubicBezTo>
                  <a:lnTo>
                    <a:pt x="482312" y="22513"/>
                  </a:lnTo>
                  <a:cubicBezTo>
                    <a:pt x="487507" y="23379"/>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42" name="Google Shape;342;p8"/>
            <p:cNvSpPr/>
            <p:nvPr/>
          </p:nvSpPr>
          <p:spPr>
            <a:xfrm>
              <a:off x="5970443" y="3441988"/>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43" name="Google Shape;343;p8"/>
            <p:cNvSpPr/>
            <p:nvPr/>
          </p:nvSpPr>
          <p:spPr>
            <a:xfrm>
              <a:off x="5970443" y="3816927"/>
              <a:ext cx="491836" cy="22608"/>
            </a:xfrm>
            <a:custGeom>
              <a:avLst/>
              <a:gdLst/>
              <a:ahLst/>
              <a:cxnLst/>
              <a:rect l="l" t="t" r="r" b="b"/>
              <a:pathLst>
                <a:path w="491836" h="22608" extrusionOk="0">
                  <a:moveTo>
                    <a:pt x="491836" y="11257"/>
                  </a:moveTo>
                  <a:cubicBezTo>
                    <a:pt x="491836" y="5196"/>
                    <a:pt x="487507" y="0"/>
                    <a:pt x="482312" y="0"/>
                  </a:cubicBezTo>
                  <a:lnTo>
                    <a:pt x="9525" y="0"/>
                  </a:lnTo>
                  <a:cubicBezTo>
                    <a:pt x="4330" y="0"/>
                    <a:pt x="0" y="5196"/>
                    <a:pt x="0" y="11257"/>
                  </a:cubicBezTo>
                  <a:cubicBezTo>
                    <a:pt x="0" y="17318"/>
                    <a:pt x="4330" y="22514"/>
                    <a:pt x="9525" y="22514"/>
                  </a:cubicBezTo>
                  <a:lnTo>
                    <a:pt x="482312" y="22514"/>
                  </a:lnTo>
                  <a:cubicBezTo>
                    <a:pt x="487507" y="23380"/>
                    <a:pt x="491836" y="18184"/>
                    <a:pt x="491836" y="11257"/>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44" name="Google Shape;344;p8"/>
            <p:cNvSpPr/>
            <p:nvPr/>
          </p:nvSpPr>
          <p:spPr>
            <a:xfrm>
              <a:off x="5611956" y="2765713"/>
              <a:ext cx="1065068" cy="1420090"/>
            </a:xfrm>
            <a:custGeom>
              <a:avLst/>
              <a:gdLst/>
              <a:ahLst/>
              <a:cxnLst/>
              <a:rect l="l" t="t" r="r" b="b"/>
              <a:pathLst>
                <a:path w="1065068" h="1420090" extrusionOk="0">
                  <a:moveTo>
                    <a:pt x="981941" y="0"/>
                  </a:moveTo>
                  <a:lnTo>
                    <a:pt x="981941" y="35502"/>
                  </a:lnTo>
                  <a:lnTo>
                    <a:pt x="1029566" y="35502"/>
                  </a:lnTo>
                  <a:lnTo>
                    <a:pt x="1029566" y="1384589"/>
                  </a:lnTo>
                  <a:lnTo>
                    <a:pt x="35502" y="1384589"/>
                  </a:lnTo>
                  <a:lnTo>
                    <a:pt x="35502" y="1345623"/>
                  </a:lnTo>
                  <a:lnTo>
                    <a:pt x="0" y="1345623"/>
                  </a:lnTo>
                  <a:lnTo>
                    <a:pt x="0" y="1420091"/>
                  </a:lnTo>
                  <a:lnTo>
                    <a:pt x="1065068" y="1420091"/>
                  </a:lnTo>
                  <a:lnTo>
                    <a:pt x="1065068" y="0"/>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sp>
        <p:nvSpPr>
          <p:cNvPr id="345" name="Google Shape;345;p8"/>
          <p:cNvSpPr/>
          <p:nvPr/>
        </p:nvSpPr>
        <p:spPr>
          <a:xfrm>
            <a:off x="0" y="2"/>
            <a:ext cx="6388100" cy="47158"/>
          </a:xfrm>
          <a:prstGeom prst="rect">
            <a:avLst/>
          </a:prstGeom>
          <a:solidFill>
            <a:srgbClr val="DF9B03"/>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349"/>
        <p:cNvGrpSpPr/>
        <p:nvPr/>
      </p:nvGrpSpPr>
      <p:grpSpPr>
        <a:xfrm>
          <a:off x="0" y="0"/>
          <a:ext cx="0" cy="0"/>
          <a:chOff x="0" y="0"/>
          <a:chExt cx="0" cy="0"/>
        </a:xfrm>
      </p:grpSpPr>
      <p:pic>
        <p:nvPicPr>
          <p:cNvPr id="350" name="Google Shape;350;p9"/>
          <p:cNvPicPr preferRelativeResize="0"/>
          <p:nvPr/>
        </p:nvPicPr>
        <p:blipFill rotWithShape="1">
          <a:blip r:embed="rId3">
            <a:alphaModFix/>
          </a:blip>
          <a:srcRect r="51434"/>
          <a:stretch/>
        </p:blipFill>
        <p:spPr>
          <a:xfrm>
            <a:off x="0" y="1"/>
            <a:ext cx="12192000" cy="6858000"/>
          </a:xfrm>
          <a:prstGeom prst="rect">
            <a:avLst/>
          </a:prstGeom>
          <a:noFill/>
          <a:ln>
            <a:noFill/>
          </a:ln>
        </p:spPr>
      </p:pic>
      <p:cxnSp>
        <p:nvCxnSpPr>
          <p:cNvPr id="351" name="Google Shape;351;p9"/>
          <p:cNvCxnSpPr/>
          <p:nvPr/>
        </p:nvCxnSpPr>
        <p:spPr>
          <a:xfrm>
            <a:off x="11857830" y="2707695"/>
            <a:ext cx="0" cy="3858205"/>
          </a:xfrm>
          <a:prstGeom prst="straightConnector1">
            <a:avLst/>
          </a:prstGeom>
          <a:noFill/>
          <a:ln w="57150" cap="flat" cmpd="sng">
            <a:solidFill>
              <a:schemeClr val="lt1">
                <a:alpha val="20000"/>
              </a:schemeClr>
            </a:solidFill>
            <a:prstDash val="solid"/>
            <a:miter lim="800000"/>
            <a:headEnd type="none" w="sm" len="sm"/>
            <a:tailEnd type="none" w="sm" len="sm"/>
          </a:ln>
        </p:spPr>
      </p:cxnSp>
      <p:cxnSp>
        <p:nvCxnSpPr>
          <p:cNvPr id="352" name="Google Shape;352;p9"/>
          <p:cNvCxnSpPr/>
          <p:nvPr/>
        </p:nvCxnSpPr>
        <p:spPr>
          <a:xfrm>
            <a:off x="12017932" y="365528"/>
            <a:ext cx="0" cy="6297451"/>
          </a:xfrm>
          <a:prstGeom prst="straightConnector1">
            <a:avLst/>
          </a:prstGeom>
          <a:noFill/>
          <a:ln w="31750" cap="flat" cmpd="sng">
            <a:solidFill>
              <a:schemeClr val="lt1">
                <a:alpha val="49803"/>
              </a:schemeClr>
            </a:solidFill>
            <a:prstDash val="solid"/>
            <a:miter lim="800000"/>
            <a:headEnd type="none" w="sm" len="sm"/>
            <a:tailEnd type="none" w="sm" len="sm"/>
          </a:ln>
        </p:spPr>
      </p:cxnSp>
      <p:cxnSp>
        <p:nvCxnSpPr>
          <p:cNvPr id="353" name="Google Shape;353;p9"/>
          <p:cNvCxnSpPr/>
          <p:nvPr/>
        </p:nvCxnSpPr>
        <p:spPr>
          <a:xfrm>
            <a:off x="308532" y="6662979"/>
            <a:ext cx="11709400" cy="0"/>
          </a:xfrm>
          <a:prstGeom prst="straightConnector1">
            <a:avLst/>
          </a:prstGeom>
          <a:noFill/>
          <a:ln w="31750" cap="flat" cmpd="sng">
            <a:solidFill>
              <a:schemeClr val="lt1">
                <a:alpha val="49803"/>
              </a:schemeClr>
            </a:solidFill>
            <a:prstDash val="solid"/>
            <a:miter lim="800000"/>
            <a:headEnd type="none" w="sm" len="sm"/>
            <a:tailEnd type="none" w="sm" len="sm"/>
          </a:ln>
        </p:spPr>
      </p:cxnSp>
      <p:sp>
        <p:nvSpPr>
          <p:cNvPr id="354" name="Google Shape;354;p9"/>
          <p:cNvSpPr/>
          <p:nvPr/>
        </p:nvSpPr>
        <p:spPr>
          <a:xfrm>
            <a:off x="0" y="1"/>
            <a:ext cx="5194300" cy="843970"/>
          </a:xfrm>
          <a:prstGeom prst="rect">
            <a:avLst/>
          </a:prstGeom>
          <a:solidFill>
            <a:srgbClr val="427F7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374" name="Google Shape;374;p9"/>
          <p:cNvSpPr txBox="1"/>
          <p:nvPr/>
        </p:nvSpPr>
        <p:spPr>
          <a:xfrm>
            <a:off x="334196" y="1088575"/>
            <a:ext cx="6536493" cy="9232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目標達成をどのように検証しますか。</a:t>
            </a:r>
          </a:p>
          <a:p>
            <a:pPr marL="0" marR="0" lvl="0" indent="0" algn="l" rtl="0">
              <a:lnSpc>
                <a:spcPct val="150000"/>
              </a:lnSpc>
              <a:spcBef>
                <a:spcPts val="0"/>
              </a:spcBef>
              <a:spcAft>
                <a:spcPts val="0"/>
              </a:spcAft>
              <a:buNone/>
            </a:pPr>
            <a:r>
              <a:rPr lang="ja-JP" sz="1800">
                <a:solidFill>
                  <a:schemeClr val="dk1"/>
                </a:solidFill>
                <a:latin typeface="Century Gothic" panose="020B0502020202020204" pitchFamily="34" charset="0"/>
                <a:ea typeface="MS PGothic" panose="020B0600070205080204" pitchFamily="34" charset="-128"/>
                <a:cs typeface="Century Gothic"/>
                <a:sym typeface="Century Gothic"/>
              </a:rPr>
              <a:t>どのようなメトリックを使ってアイデアを評価しますか。</a:t>
            </a:r>
          </a:p>
        </p:txBody>
      </p:sp>
      <p:sp>
        <p:nvSpPr>
          <p:cNvPr id="375" name="Google Shape;375;p9"/>
          <p:cNvSpPr txBox="1"/>
          <p:nvPr/>
        </p:nvSpPr>
        <p:spPr>
          <a:xfrm>
            <a:off x="182553" y="51074"/>
            <a:ext cx="4910147"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i="0" u="none" strike="noStrike">
                <a:solidFill>
                  <a:schemeClr val="lt1"/>
                </a:solidFill>
                <a:latin typeface="Century Gothic" panose="020B0502020202020204" pitchFamily="34" charset="0"/>
                <a:ea typeface="MS PGothic" panose="020B0600070205080204" pitchFamily="34" charset="-128"/>
                <a:cs typeface="Century Gothic"/>
                <a:sym typeface="Century Gothic"/>
              </a:rPr>
              <a:t>成功基準</a:t>
            </a:r>
          </a:p>
        </p:txBody>
      </p:sp>
      <p:sp>
        <p:nvSpPr>
          <p:cNvPr id="376" name="Google Shape;376;p9"/>
          <p:cNvSpPr txBox="1"/>
          <p:nvPr/>
        </p:nvSpPr>
        <p:spPr>
          <a:xfrm>
            <a:off x="643283" y="2582569"/>
            <a:ext cx="5921173" cy="1231106"/>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1800"/>
              <a:buFont typeface="Arial"/>
              <a:buChar char="•"/>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基準 1</a:t>
            </a:r>
          </a:p>
          <a:p>
            <a:pPr marL="342900" marR="0" lvl="0" indent="-342900" algn="l" rtl="0">
              <a:spcBef>
                <a:spcPts val="1200"/>
              </a:spcBef>
              <a:spcAft>
                <a:spcPts val="0"/>
              </a:spcAft>
              <a:buClr>
                <a:schemeClr val="lt1"/>
              </a:buClr>
              <a:buSzPts val="1800"/>
              <a:buFont typeface="Arial"/>
              <a:buChar char="•"/>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基準 2</a:t>
            </a:r>
          </a:p>
          <a:p>
            <a:pPr marL="342900" marR="0" lvl="0" indent="-342900" algn="l" rtl="0">
              <a:spcBef>
                <a:spcPts val="1200"/>
              </a:spcBef>
              <a:spcAft>
                <a:spcPts val="0"/>
              </a:spcAft>
              <a:buClr>
                <a:schemeClr val="lt1"/>
              </a:buClr>
              <a:buSzPts val="1800"/>
              <a:buFont typeface="Arial"/>
              <a:buChar char="•"/>
            </a:pPr>
            <a:r>
              <a:rPr lang="ja-JP" sz="1800" dirty="0">
                <a:solidFill>
                  <a:schemeClr val="dk1"/>
                </a:solidFill>
                <a:latin typeface="Century Gothic" panose="020B0502020202020204" pitchFamily="34" charset="0"/>
                <a:ea typeface="MS PGothic" panose="020B0600070205080204" pitchFamily="34" charset="-128"/>
                <a:cs typeface="Century Gothic"/>
                <a:sym typeface="Century Gothic"/>
              </a:rPr>
              <a:t>基準 3</a:t>
            </a:r>
          </a:p>
        </p:txBody>
      </p:sp>
      <p:sp>
        <p:nvSpPr>
          <p:cNvPr id="377" name="Google Shape;377;p9"/>
          <p:cNvSpPr/>
          <p:nvPr/>
        </p:nvSpPr>
        <p:spPr>
          <a:xfrm>
            <a:off x="0" y="2"/>
            <a:ext cx="5193792" cy="47158"/>
          </a:xfrm>
          <a:prstGeom prst="rect">
            <a:avLst/>
          </a:prstGeom>
          <a:solidFill>
            <a:srgbClr val="57A7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grpSp>
        <p:nvGrpSpPr>
          <p:cNvPr id="378" name="Google Shape;378;p9"/>
          <p:cNvGrpSpPr/>
          <p:nvPr/>
        </p:nvGrpSpPr>
        <p:grpSpPr>
          <a:xfrm>
            <a:off x="9937656" y="467412"/>
            <a:ext cx="1704335" cy="1704335"/>
            <a:chOff x="7272253" y="918028"/>
            <a:chExt cx="1437477" cy="1437477"/>
          </a:xfrm>
        </p:grpSpPr>
        <p:grpSp>
          <p:nvGrpSpPr>
            <p:cNvPr id="379" name="Google Shape;379;p9" descr="Bar graph with upward trend outline"/>
            <p:cNvGrpSpPr/>
            <p:nvPr/>
          </p:nvGrpSpPr>
          <p:grpSpPr>
            <a:xfrm>
              <a:off x="7272253" y="918028"/>
              <a:ext cx="1437477" cy="1437477"/>
              <a:chOff x="7272253" y="918028"/>
              <a:chExt cx="1437477" cy="1437477"/>
            </a:xfrm>
          </p:grpSpPr>
          <p:sp>
            <p:nvSpPr>
              <p:cNvPr id="380" name="Google Shape;380;p9"/>
              <p:cNvSpPr/>
              <p:nvPr/>
            </p:nvSpPr>
            <p:spPr>
              <a:xfrm>
                <a:off x="7272253" y="918028"/>
                <a:ext cx="1436843" cy="1437477"/>
              </a:xfrm>
              <a:custGeom>
                <a:avLst/>
                <a:gdLst/>
                <a:ahLst/>
                <a:cxnLst/>
                <a:rect l="l" t="t" r="r" b="b"/>
                <a:pathLst>
                  <a:path w="1436843" h="1437477" extrusionOk="0">
                    <a:moveTo>
                      <a:pt x="1436843" y="1395199"/>
                    </a:moveTo>
                    <a:lnTo>
                      <a:pt x="42279" y="1395199"/>
                    </a:lnTo>
                    <a:lnTo>
                      <a:pt x="42279" y="0"/>
                    </a:lnTo>
                    <a:lnTo>
                      <a:pt x="0" y="0"/>
                    </a:lnTo>
                    <a:lnTo>
                      <a:pt x="0" y="1437478"/>
                    </a:lnTo>
                    <a:lnTo>
                      <a:pt x="1436843" y="1437478"/>
                    </a:lnTo>
                    <a:lnTo>
                      <a:pt x="1436843" y="1395199"/>
                    </a:lnTo>
                    <a:close/>
                  </a:path>
                </a:pathLst>
              </a:custGeom>
              <a:solidFill>
                <a:schemeClr val="lt1">
                  <a:alpha val="49803"/>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81" name="Google Shape;381;p9"/>
              <p:cNvSpPr/>
              <p:nvPr/>
            </p:nvSpPr>
            <p:spPr>
              <a:xfrm>
                <a:off x="8371500" y="918028"/>
                <a:ext cx="338230" cy="1268362"/>
              </a:xfrm>
              <a:custGeom>
                <a:avLst/>
                <a:gdLst/>
                <a:ahLst/>
                <a:cxnLst/>
                <a:rect l="l" t="t" r="r" b="b"/>
                <a:pathLst>
                  <a:path w="338230" h="1268362" extrusionOk="0">
                    <a:moveTo>
                      <a:pt x="338230" y="0"/>
                    </a:moveTo>
                    <a:lnTo>
                      <a:pt x="0" y="0"/>
                    </a:lnTo>
                    <a:lnTo>
                      <a:pt x="0" y="1268363"/>
                    </a:lnTo>
                    <a:lnTo>
                      <a:pt x="338230" y="1268363"/>
                    </a:lnTo>
                    <a:close/>
                    <a:moveTo>
                      <a:pt x="295951" y="1226084"/>
                    </a:moveTo>
                    <a:lnTo>
                      <a:pt x="42279" y="1226084"/>
                    </a:lnTo>
                    <a:lnTo>
                      <a:pt x="42279" y="42279"/>
                    </a:lnTo>
                    <a:lnTo>
                      <a:pt x="295951" y="4227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82" name="Google Shape;382;p9"/>
              <p:cNvSpPr/>
              <p:nvPr/>
            </p:nvSpPr>
            <p:spPr>
              <a:xfrm>
                <a:off x="7906434" y="1383094"/>
                <a:ext cx="338230" cy="803296"/>
              </a:xfrm>
              <a:custGeom>
                <a:avLst/>
                <a:gdLst/>
                <a:ahLst/>
                <a:cxnLst/>
                <a:rect l="l" t="t" r="r" b="b"/>
                <a:pathLst>
                  <a:path w="338230" h="803296" extrusionOk="0">
                    <a:moveTo>
                      <a:pt x="0" y="803296"/>
                    </a:moveTo>
                    <a:lnTo>
                      <a:pt x="338230" y="803296"/>
                    </a:lnTo>
                    <a:lnTo>
                      <a:pt x="338230" y="0"/>
                    </a:lnTo>
                    <a:lnTo>
                      <a:pt x="0" y="0"/>
                    </a:lnTo>
                    <a:close/>
                    <a:moveTo>
                      <a:pt x="42279" y="42279"/>
                    </a:moveTo>
                    <a:lnTo>
                      <a:pt x="295951" y="42279"/>
                    </a:lnTo>
                    <a:lnTo>
                      <a:pt x="295951" y="761018"/>
                    </a:lnTo>
                    <a:lnTo>
                      <a:pt x="42279" y="761018"/>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83" name="Google Shape;383;p9"/>
              <p:cNvSpPr/>
              <p:nvPr/>
            </p:nvSpPr>
            <p:spPr>
              <a:xfrm>
                <a:off x="7441368" y="1763603"/>
                <a:ext cx="338230" cy="422787"/>
              </a:xfrm>
              <a:custGeom>
                <a:avLst/>
                <a:gdLst/>
                <a:ahLst/>
                <a:cxnLst/>
                <a:rect l="l" t="t" r="r" b="b"/>
                <a:pathLst>
                  <a:path w="338230" h="422787" extrusionOk="0">
                    <a:moveTo>
                      <a:pt x="0" y="422788"/>
                    </a:moveTo>
                    <a:lnTo>
                      <a:pt x="338230" y="422788"/>
                    </a:lnTo>
                    <a:lnTo>
                      <a:pt x="338230" y="0"/>
                    </a:lnTo>
                    <a:lnTo>
                      <a:pt x="0" y="0"/>
                    </a:lnTo>
                    <a:close/>
                    <a:moveTo>
                      <a:pt x="42279" y="42279"/>
                    </a:moveTo>
                    <a:lnTo>
                      <a:pt x="295951" y="42279"/>
                    </a:lnTo>
                    <a:lnTo>
                      <a:pt x="295951" y="380509"/>
                    </a:lnTo>
                    <a:lnTo>
                      <a:pt x="42279" y="380509"/>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sp>
            <p:nvSpPr>
              <p:cNvPr id="384" name="Google Shape;384;p9"/>
              <p:cNvSpPr/>
              <p:nvPr/>
            </p:nvSpPr>
            <p:spPr>
              <a:xfrm>
                <a:off x="7426422" y="918028"/>
                <a:ext cx="691468" cy="691405"/>
              </a:xfrm>
              <a:custGeom>
                <a:avLst/>
                <a:gdLst/>
                <a:ahLst/>
                <a:cxnLst/>
                <a:rect l="l" t="t" r="r" b="b"/>
                <a:pathLst>
                  <a:path w="691468" h="691405" extrusionOk="0">
                    <a:moveTo>
                      <a:pt x="29891" y="691406"/>
                    </a:moveTo>
                    <a:lnTo>
                      <a:pt x="648831" y="72466"/>
                    </a:lnTo>
                    <a:cubicBezTo>
                      <a:pt x="648913" y="72383"/>
                      <a:pt x="649049" y="72385"/>
                      <a:pt x="649129" y="72468"/>
                    </a:cubicBezTo>
                    <a:cubicBezTo>
                      <a:pt x="649167" y="72508"/>
                      <a:pt x="649190" y="72559"/>
                      <a:pt x="649190" y="72614"/>
                    </a:cubicBezTo>
                    <a:lnTo>
                      <a:pt x="649190" y="274812"/>
                    </a:lnTo>
                    <a:lnTo>
                      <a:pt x="691469" y="274812"/>
                    </a:lnTo>
                    <a:lnTo>
                      <a:pt x="691469" y="0"/>
                    </a:lnTo>
                    <a:lnTo>
                      <a:pt x="417228" y="0"/>
                    </a:lnTo>
                    <a:lnTo>
                      <a:pt x="417228" y="42279"/>
                    </a:lnTo>
                    <a:lnTo>
                      <a:pt x="618728" y="42279"/>
                    </a:lnTo>
                    <a:cubicBezTo>
                      <a:pt x="618845" y="42281"/>
                      <a:pt x="618938" y="42376"/>
                      <a:pt x="618938" y="42492"/>
                    </a:cubicBezTo>
                    <a:cubicBezTo>
                      <a:pt x="618936" y="42547"/>
                      <a:pt x="618914" y="42600"/>
                      <a:pt x="618876" y="42638"/>
                    </a:cubicBezTo>
                    <a:lnTo>
                      <a:pt x="0" y="661514"/>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entury Gothic" panose="020B0502020202020204" pitchFamily="34" charset="0"/>
                  <a:ea typeface="MS PGothic" panose="020B0600070205080204" pitchFamily="34" charset="-128"/>
                  <a:cs typeface="Calibri"/>
                  <a:sym typeface="Calibri"/>
                </a:endParaRPr>
              </a:p>
            </p:txBody>
          </p:sp>
        </p:grpSp>
        <p:sp>
          <p:nvSpPr>
            <p:cNvPr id="385" name="Google Shape;385;p9"/>
            <p:cNvSpPr/>
            <p:nvPr/>
          </p:nvSpPr>
          <p:spPr>
            <a:xfrm>
              <a:off x="7463118" y="1791820"/>
              <a:ext cx="292473" cy="375307"/>
            </a:xfrm>
            <a:prstGeom prst="rect">
              <a:avLst/>
            </a:prstGeom>
            <a:solidFill>
              <a:schemeClr val="lt1">
                <a:alpha val="4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386" name="Google Shape;386;p9"/>
            <p:cNvSpPr/>
            <p:nvPr/>
          </p:nvSpPr>
          <p:spPr>
            <a:xfrm>
              <a:off x="7918357" y="1413027"/>
              <a:ext cx="292473" cy="771254"/>
            </a:xfrm>
            <a:prstGeom prst="rect">
              <a:avLst/>
            </a:prstGeom>
            <a:solidFill>
              <a:schemeClr val="lt1">
                <a:alpha val="4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sp>
          <p:nvSpPr>
            <p:cNvPr id="387" name="Google Shape;387;p9"/>
            <p:cNvSpPr/>
            <p:nvPr/>
          </p:nvSpPr>
          <p:spPr>
            <a:xfrm>
              <a:off x="8396710" y="941294"/>
              <a:ext cx="292473" cy="1223637"/>
            </a:xfrm>
            <a:prstGeom prst="rect">
              <a:avLst/>
            </a:prstGeom>
            <a:solidFill>
              <a:schemeClr val="l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entury Gothic" panose="020B0502020202020204" pitchFamily="34" charset="0"/>
                <a:ea typeface="MS PGothic" panose="020B0600070205080204" pitchFamily="34" charset="-128"/>
                <a:cs typeface="Calibri"/>
                <a:sym typeface="Calibri"/>
              </a:endParaRPr>
            </a:p>
          </p:txBody>
        </p:sp>
      </p:grpSp>
    </p:spTree>
  </p:cSld>
  <p:clrMapOvr>
    <a:masterClrMapping/>
  </p:clrMapOvr>
</p:sld>
</file>

<file path=ppt/theme/theme1.xml><?xml version="1.0" encoding="utf-8"?>
<a:theme xmlns:a="http://schemas.openxmlformats.org/drawingml/2006/main" name="Тема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575</Words>
  <Application>Microsoft Office PowerPoint</Application>
  <PresentationFormat>Widescreen</PresentationFormat>
  <Paragraphs>59</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Century Gothic</vt:lpstr>
      <vt:lpstr>MS PGothic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6</cp:revision>
  <dcterms:created xsi:type="dcterms:W3CDTF">2021-07-07T23:54:57Z</dcterms:created>
  <dcterms:modified xsi:type="dcterms:W3CDTF">2024-05-20T10:45:32Z</dcterms:modified>
</cp:coreProperties>
</file>