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343" r:id="rId2"/>
    <p:sldId id="29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6C3B2"/>
    <a:srgbClr val="53857D"/>
    <a:srgbClr val="5D425A"/>
    <a:srgbClr val="0677A8"/>
    <a:srgbClr val="CE4803"/>
    <a:srgbClr val="FF5A04"/>
    <a:srgbClr val="40C1AE"/>
    <a:srgbClr val="008A8A"/>
    <a:srgbClr val="388A03"/>
    <a:srgbClr val="A1C7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505" autoAdjust="0"/>
    <p:restoredTop sz="86447"/>
  </p:normalViewPr>
  <p:slideViewPr>
    <p:cSldViewPr snapToGrid="0" snapToObjects="1">
      <p:cViewPr varScale="1">
        <p:scale>
          <a:sx n="94" d="100"/>
          <a:sy n="94" d="100"/>
        </p:scale>
        <p:origin x="108" y="39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3/11/2024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3/11/2024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jp.smartsheet.com/try-it?trp=1154407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9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5D1AEB2-6B72-D001-5CC5-E3744E8CF4D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3575"/>
            <a:ext cx="12191999" cy="68580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08587885-67F2-09CD-0047-4F05C1A3E4E4}"/>
              </a:ext>
            </a:extLst>
          </p:cNvPr>
          <p:cNvSpPr/>
          <p:nvPr/>
        </p:nvSpPr>
        <p:spPr>
          <a:xfrm>
            <a:off x="0" y="1408402"/>
            <a:ext cx="12192000" cy="731520"/>
          </a:xfrm>
          <a:prstGeom prst="rect">
            <a:avLst/>
          </a:prstGeom>
          <a:solidFill>
            <a:schemeClr val="tx1">
              <a:lumMod val="65000"/>
              <a:lumOff val="35000"/>
              <a:alpha val="43405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D952984D-C68E-463D-30BC-229346D5DD88}"/>
              </a:ext>
            </a:extLst>
          </p:cNvPr>
          <p:cNvSpPr txBox="1"/>
          <p:nvPr/>
        </p:nvSpPr>
        <p:spPr>
          <a:xfrm>
            <a:off x="575396" y="2206542"/>
            <a:ext cx="256032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rtl="0">
              <a:spcAft>
                <a:spcPts val="1200"/>
              </a:spcAft>
              <a:buClr>
                <a:schemeClr val="bg1"/>
              </a:buClr>
              <a:buSzPct val="110000"/>
              <a:buFont typeface=".PingFang SC Regular"/>
              <a:buChar char="＋"/>
            </a:pPr>
            <a:r>
              <a:rPr lang="ja-JP" altLang="en-US" sz="1300" dirty="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強み </a:t>
            </a:r>
            <a:r>
              <a:rPr lang="en-US" altLang="ja-JP" sz="1300" dirty="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1</a:t>
            </a:r>
          </a:p>
          <a:p>
            <a:pPr marL="285750" indent="-285750" rtl="0">
              <a:spcAft>
                <a:spcPts val="1200"/>
              </a:spcAft>
              <a:buClr>
                <a:schemeClr val="bg1"/>
              </a:buClr>
              <a:buSzPct val="110000"/>
              <a:buFont typeface=".PingFang SC Regular"/>
              <a:buChar char="＋"/>
            </a:pPr>
            <a:r>
              <a:rPr lang="en-US" altLang="ja-JP" sz="1300" dirty="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2</a:t>
            </a:r>
          </a:p>
          <a:p>
            <a:pPr marL="285750" indent="-285750" rtl="0">
              <a:spcAft>
                <a:spcPts val="1200"/>
              </a:spcAft>
              <a:buClr>
                <a:schemeClr val="bg1"/>
              </a:buClr>
              <a:buSzPct val="110000"/>
              <a:buFont typeface=".PingFang SC Regular"/>
              <a:buChar char="＋"/>
            </a:pPr>
            <a:r>
              <a:rPr lang="en-US" altLang="ja-JP" sz="1300" dirty="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3</a:t>
            </a:r>
          </a:p>
          <a:p>
            <a:pPr marL="285750" indent="-285750" rtl="0">
              <a:spcAft>
                <a:spcPts val="1200"/>
              </a:spcAft>
              <a:buClr>
                <a:schemeClr val="bg1"/>
              </a:buClr>
              <a:buSzPct val="110000"/>
              <a:buFont typeface=".PingFang SC Regular"/>
              <a:buChar char="＋"/>
            </a:pPr>
            <a:r>
              <a:rPr lang="en-US" altLang="ja-JP" sz="1300" dirty="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4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2D9511AE-2DE9-1139-1796-A1EF19136F72}"/>
              </a:ext>
            </a:extLst>
          </p:cNvPr>
          <p:cNvSpPr txBox="1"/>
          <p:nvPr/>
        </p:nvSpPr>
        <p:spPr>
          <a:xfrm>
            <a:off x="3494465" y="2206542"/>
            <a:ext cx="2560320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rtl="0">
              <a:spcAft>
                <a:spcPts val="1200"/>
              </a:spcAft>
              <a:buClr>
                <a:schemeClr val="bg1"/>
              </a:buClr>
              <a:buSzPct val="110000"/>
              <a:buFont typeface="System Font Regular"/>
              <a:buChar char="—"/>
            </a:pPr>
            <a:r>
              <a:rPr lang="ja-JP" altLang="en-US" sz="1300" dirty="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弱み </a:t>
            </a:r>
            <a:r>
              <a:rPr lang="en-US" altLang="ja-JP" sz="1300" dirty="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1</a:t>
            </a:r>
          </a:p>
          <a:p>
            <a:pPr marL="285750" indent="-285750" rtl="0">
              <a:spcAft>
                <a:spcPts val="1200"/>
              </a:spcAft>
              <a:buClr>
                <a:schemeClr val="bg1"/>
              </a:buClr>
              <a:buSzPct val="110000"/>
              <a:buFont typeface="System Font Regular"/>
              <a:buChar char="—"/>
            </a:pPr>
            <a:r>
              <a:rPr lang="en-US" altLang="ja-JP" sz="1300" dirty="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2</a:t>
            </a:r>
          </a:p>
          <a:p>
            <a:pPr marL="285750" indent="-285750" rtl="0">
              <a:spcAft>
                <a:spcPts val="1200"/>
              </a:spcAft>
              <a:buClr>
                <a:schemeClr val="bg1"/>
              </a:buClr>
              <a:buSzPct val="110000"/>
              <a:buFont typeface="System Font Regular"/>
              <a:buChar char="—"/>
            </a:pPr>
            <a:r>
              <a:rPr lang="en-US" altLang="ja-JP" sz="1300" dirty="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3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249646" y="107064"/>
            <a:ext cx="8119653" cy="5232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ja-JP" altLang="en-US" sz="2800" b="1" dirty="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キャリア チェンジ </a:t>
            </a:r>
            <a:r>
              <a:rPr lang="en-US" altLang="ja-JP" sz="2800" b="1" dirty="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SWOT </a:t>
            </a:r>
            <a:r>
              <a:rPr lang="ja-JP" altLang="en-US" sz="2800" b="1" dirty="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分析テンプレート</a:t>
            </a:r>
          </a:p>
        </p:txBody>
      </p:sp>
      <p:pic>
        <p:nvPicPr>
          <p:cNvPr id="4" name="Picture 3">
            <a:hlinkClick r:id="rId3"/>
            <a:extLst>
              <a:ext uri="{FF2B5EF4-FFF2-40B4-BE49-F238E27FC236}">
                <a16:creationId xmlns:a16="http://schemas.microsoft.com/office/drawing/2014/main" id="{4AEB8225-3AA8-AF48-AD51-3F5F53316D6B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849198" y="140515"/>
            <a:ext cx="2539594" cy="505113"/>
          </a:xfrm>
          <a:prstGeom prst="rect">
            <a:avLst/>
          </a:prstGeom>
        </p:spPr>
      </p:pic>
      <p:sp>
        <p:nvSpPr>
          <p:cNvPr id="101" name="TextBox 100">
            <a:extLst>
              <a:ext uri="{FF2B5EF4-FFF2-40B4-BE49-F238E27FC236}">
                <a16:creationId xmlns:a16="http://schemas.microsoft.com/office/drawing/2014/main" id="{9111D247-B21F-B446-D61F-A45651B9648F}"/>
              </a:ext>
            </a:extLst>
          </p:cNvPr>
          <p:cNvSpPr txBox="1"/>
          <p:nvPr/>
        </p:nvSpPr>
        <p:spPr>
          <a:xfrm>
            <a:off x="524596" y="1446502"/>
            <a:ext cx="2377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altLang="en-US" sz="1200" dirty="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この分野にどのような資産とスキルをもたらすことができますか？ </a:t>
            </a:r>
          </a:p>
          <a:p>
            <a:pPr rtl="0"/>
            <a:r>
              <a:rPr lang="ja-JP" altLang="en-US" sz="1200" dirty="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何が魅力的ですか？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32A2CE33-DA01-0B8E-699B-BA81173F4910}"/>
              </a:ext>
            </a:extLst>
          </p:cNvPr>
          <p:cNvSpPr txBox="1"/>
          <p:nvPr/>
        </p:nvSpPr>
        <p:spPr>
          <a:xfrm>
            <a:off x="3443665" y="1446502"/>
            <a:ext cx="2377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altLang="en-US" sz="1200" dirty="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この分野で不足している能力があれば挙げてください。 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C9C8D993-8400-190D-92CF-6A72C97F55FD}"/>
              </a:ext>
            </a:extLst>
          </p:cNvPr>
          <p:cNvSpPr txBox="1"/>
          <p:nvPr/>
        </p:nvSpPr>
        <p:spPr>
          <a:xfrm>
            <a:off x="6394537" y="2225934"/>
            <a:ext cx="2560320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rtl="0">
              <a:spcAft>
                <a:spcPts val="1200"/>
              </a:spcAft>
              <a:buClr>
                <a:schemeClr val="bg1"/>
              </a:buClr>
              <a:buSzPct val="110000"/>
              <a:buFont typeface=".PingFang SC Regular"/>
              <a:buChar char="＋"/>
            </a:pPr>
            <a:r>
              <a:rPr lang="ja-JP" altLang="en-US" sz="1300" dirty="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機会 </a:t>
            </a:r>
            <a:r>
              <a:rPr lang="en-US" altLang="ja-JP" sz="1300" dirty="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1</a:t>
            </a:r>
          </a:p>
          <a:p>
            <a:pPr marL="285750" indent="-285750" rtl="0">
              <a:spcAft>
                <a:spcPts val="1200"/>
              </a:spcAft>
              <a:buClr>
                <a:schemeClr val="bg1"/>
              </a:buClr>
              <a:buSzPct val="110000"/>
              <a:buFont typeface=".PingFang SC Regular"/>
              <a:buChar char="＋"/>
            </a:pPr>
            <a:r>
              <a:rPr lang="en-US" altLang="ja-JP" sz="1300" dirty="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2</a:t>
            </a:r>
          </a:p>
          <a:p>
            <a:pPr marL="285750" indent="-285750" rtl="0">
              <a:spcAft>
                <a:spcPts val="1200"/>
              </a:spcAft>
              <a:buClr>
                <a:schemeClr val="bg1"/>
              </a:buClr>
              <a:buSzPct val="110000"/>
              <a:buFont typeface=".PingFang SC Regular"/>
              <a:buChar char="＋"/>
            </a:pPr>
            <a:r>
              <a:rPr lang="en-US" altLang="ja-JP" sz="1300" dirty="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3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0DC1B5C6-BC46-7E60-1F04-67F317F2C43E}"/>
              </a:ext>
            </a:extLst>
          </p:cNvPr>
          <p:cNvSpPr txBox="1"/>
          <p:nvPr/>
        </p:nvSpPr>
        <p:spPr>
          <a:xfrm>
            <a:off x="9304246" y="2225934"/>
            <a:ext cx="256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rtl="0">
              <a:spcAft>
                <a:spcPts val="1200"/>
              </a:spcAft>
              <a:buClr>
                <a:schemeClr val="bg1"/>
              </a:buClr>
              <a:buSzPct val="110000"/>
              <a:buFont typeface="System Font Regular"/>
              <a:buChar char="—"/>
            </a:pPr>
            <a:r>
              <a:rPr lang="ja-JP" altLang="en-US" sz="1300" dirty="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脅威 </a:t>
            </a:r>
            <a:r>
              <a:rPr lang="en-US" altLang="ja-JP" sz="1300" dirty="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1</a:t>
            </a:r>
          </a:p>
          <a:p>
            <a:pPr marL="285750" indent="-285750" rtl="0">
              <a:spcAft>
                <a:spcPts val="1200"/>
              </a:spcAft>
              <a:buClr>
                <a:schemeClr val="bg1"/>
              </a:buClr>
              <a:buSzPct val="110000"/>
              <a:buFont typeface="System Font Regular"/>
              <a:buChar char="—"/>
            </a:pPr>
            <a:r>
              <a:rPr lang="en-US" altLang="ja-JP" sz="1300" dirty="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2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62C95EE9-634D-CE2F-CEC2-AF86DC92766E}"/>
              </a:ext>
            </a:extLst>
          </p:cNvPr>
          <p:cNvSpPr txBox="1"/>
          <p:nvPr/>
        </p:nvSpPr>
        <p:spPr>
          <a:xfrm>
            <a:off x="6343737" y="1446502"/>
            <a:ext cx="25054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altLang="en-US" sz="1200" dirty="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市場の情勢を評価します。このキャリア パスに有益な外部要因を挙げてください。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D9A89A27-9841-662F-333C-A79C63EADB77}"/>
              </a:ext>
            </a:extLst>
          </p:cNvPr>
          <p:cNvSpPr txBox="1"/>
          <p:nvPr/>
        </p:nvSpPr>
        <p:spPr>
          <a:xfrm>
            <a:off x="9253446" y="1446502"/>
            <a:ext cx="2377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altLang="en-US" sz="1200" dirty="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この分野に入ることの危険性を挙げてください。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4791C93-9E9E-7503-CB82-335EFAC268ED}"/>
              </a:ext>
            </a:extLst>
          </p:cNvPr>
          <p:cNvSpPr txBox="1"/>
          <p:nvPr/>
        </p:nvSpPr>
        <p:spPr>
          <a:xfrm>
            <a:off x="575397" y="630284"/>
            <a:ext cx="2234481" cy="63094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 rtl="0"/>
            <a:r>
              <a:rPr lang="ja-JP" altLang="en-US" sz="3500" b="1" dirty="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強み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7FDA10B-7C9F-2022-EB6E-F55944DB7D50}"/>
              </a:ext>
            </a:extLst>
          </p:cNvPr>
          <p:cNvSpPr txBox="1"/>
          <p:nvPr/>
        </p:nvSpPr>
        <p:spPr>
          <a:xfrm>
            <a:off x="3586624" y="630284"/>
            <a:ext cx="2234481" cy="63094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 rtl="0"/>
            <a:r>
              <a:rPr lang="ja-JP" altLang="en-US" sz="3500" b="1" dirty="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弱み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2A0775E-0133-9F1A-F3DA-1D50E2AEB6AB}"/>
              </a:ext>
            </a:extLst>
          </p:cNvPr>
          <p:cNvSpPr txBox="1"/>
          <p:nvPr/>
        </p:nvSpPr>
        <p:spPr>
          <a:xfrm>
            <a:off x="6134818" y="630284"/>
            <a:ext cx="2591932" cy="63094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 rtl="0"/>
            <a:r>
              <a:rPr lang="ja-JP" altLang="en-US" sz="3500" b="1" dirty="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機会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3398319-1DDE-FDFF-1DDD-AFCDA5C7113F}"/>
              </a:ext>
            </a:extLst>
          </p:cNvPr>
          <p:cNvSpPr txBox="1"/>
          <p:nvPr/>
        </p:nvSpPr>
        <p:spPr>
          <a:xfrm>
            <a:off x="9040463" y="630284"/>
            <a:ext cx="2591932" cy="63094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 rtl="0"/>
            <a:r>
              <a:rPr lang="ja-JP" altLang="en-US" sz="3500" b="1" dirty="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脅威</a:t>
            </a:r>
          </a:p>
        </p:txBody>
      </p:sp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1025799"/>
              </p:ext>
            </p:extLst>
          </p:nvPr>
        </p:nvGraphicFramePr>
        <p:xfrm>
          <a:off x="787790" y="1050352"/>
          <a:ext cx="10424707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24707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600" b="1" baseline="0" noProof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免責条項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200" b="0" baseline="0" noProof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400" b="0" baseline="0" noProof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Smartsheet </a:t>
                      </a:r>
                      <a:r>
                        <a:rPr lang="ja-JP" altLang="en-US" sz="1400" b="0" baseline="0" noProof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がこの </a:t>
                      </a:r>
                      <a:r>
                        <a:rPr lang="en-US" altLang="ja-JP" sz="1400" b="0" baseline="0" noProof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Web </a:t>
                      </a:r>
                      <a:r>
                        <a:rPr lang="ja-JP" altLang="en-US" sz="1400" b="0" baseline="0" noProof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サイトに掲載している記事、テンプレート、または情報などは、あくまで参考としてご利用ください。</a:t>
                      </a:r>
                      <a:r>
                        <a:rPr lang="en-US" altLang="ja-JP" sz="1400" b="0" baseline="0" noProof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Smartsheet </a:t>
                      </a:r>
                      <a:r>
                        <a:rPr lang="ja-JP" altLang="en-US" sz="1400" b="0" baseline="0" noProof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は、情報の最新性および正確性の確保に努めますが、本 </a:t>
                      </a:r>
                      <a:r>
                        <a:rPr lang="en-US" altLang="ja-JP" sz="1400" b="0" baseline="0" noProof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Web </a:t>
                      </a:r>
                      <a:r>
                        <a:rPr lang="ja-JP" altLang="en-US" sz="1400" b="0" baseline="0" noProof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サイトまたは本 </a:t>
                      </a:r>
                      <a:r>
                        <a:rPr lang="en-US" altLang="ja-JP" sz="1400" b="0" baseline="0" noProof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Web </a:t>
                      </a:r>
                      <a:r>
                        <a:rPr lang="ja-JP" altLang="en-US" sz="1400" b="0" baseline="0" noProof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サイトに含まれる情報、記事、テンプレート、あるいは関連グラフィックに関する完全性、正確性、信頼性、適合性、または利用可能性について、明示または黙示のいかなる表明または保証も行いません。かかる情報に依拠して生じたいかなる結果についても </a:t>
                      </a:r>
                      <a:r>
                        <a:rPr lang="en-US" altLang="ja-JP" sz="1400" b="0" baseline="0" noProof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Smartsheet </a:t>
                      </a:r>
                      <a:r>
                        <a:rPr lang="ja-JP" altLang="en-US" sz="1400" b="0" baseline="0" noProof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は一切責任を負いませんので、各自の責任と判断のもとにご利用ください。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1581</TotalTime>
  <Words>411</Words>
  <Application>Microsoft Office PowerPoint</Application>
  <PresentationFormat>Widescreen</PresentationFormat>
  <Paragraphs>26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.PingFang SC Regular</vt:lpstr>
      <vt:lpstr>System Font Regular</vt:lpstr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Ricky Nan</cp:lastModifiedBy>
  <cp:revision>31</cp:revision>
  <cp:lastPrinted>2020-08-31T22:23:58Z</cp:lastPrinted>
  <dcterms:created xsi:type="dcterms:W3CDTF">2021-07-07T23:54:57Z</dcterms:created>
  <dcterms:modified xsi:type="dcterms:W3CDTF">2024-03-11T06:23:12Z</dcterms:modified>
</cp:coreProperties>
</file>