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45" r:id="rId2"/>
    <p:sldId id="320" r:id="rId3"/>
    <p:sldId id="347" r:id="rId4"/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E7F2"/>
    <a:srgbClr val="B5E274"/>
    <a:srgbClr val="79D015"/>
    <a:srgbClr val="009B47"/>
    <a:srgbClr val="F0A622"/>
    <a:srgbClr val="FF7C80"/>
    <a:srgbClr val="99EDF2"/>
    <a:srgbClr val="76D97A"/>
    <a:srgbClr val="00BD32"/>
    <a:srgbClr val="CE1D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28" autoAdjust="0"/>
    <p:restoredTop sz="86447"/>
  </p:normalViewPr>
  <p:slideViewPr>
    <p:cSldViewPr snapToGrid="0" snapToObjects="1">
      <p:cViewPr varScale="1">
        <p:scale>
          <a:sx n="128" d="100"/>
          <a:sy n="128" d="100"/>
        </p:scale>
        <p:origin x="392" y="17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492760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jp.smartsheet.com/try-it?trp=1091807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>
            <a:extLst>
              <a:ext uri="{FF2B5EF4-FFF2-40B4-BE49-F238E27FC236}">
                <a16:creationId xmlns:a16="http://schemas.microsoft.com/office/drawing/2014/main" id="{D7F7C8EC-ED2B-B949-A541-63F70BC666B6}"/>
              </a:ext>
            </a:extLst>
          </p:cNvPr>
          <p:cNvGrpSpPr/>
          <p:nvPr/>
        </p:nvGrpSpPr>
        <p:grpSpPr>
          <a:xfrm>
            <a:off x="6378120" y="222066"/>
            <a:ext cx="5724680" cy="6219640"/>
            <a:chOff x="7203068" y="-14628"/>
            <a:chExt cx="5724680" cy="6219640"/>
          </a:xfrm>
        </p:grpSpPr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E6E602D8-F760-DF41-A042-4E9312ECA237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C1830B-F673-5C4D-A41E-73B264FFA0FA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0138B3C3-DCBC-554F-80E8-C536867E9D83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00E7AB9E-C70E-4643-9CF4-14B9DBB9726A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F8B7F251-44DE-3441-A174-00EE573C8640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F5839A51-5A39-3D46-9345-7F6E11F7AE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58136418-34E8-B247-836A-152A294654E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34FE18B5-F9A5-3D40-ACC0-6B6A68C72E49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B7B3D5D1-3822-0B4D-B163-AF44A4C9EBCB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3622D9C8-9B35-504C-9930-EADF0A6FE121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8FB73460-F7B7-0F4D-AC00-FB39E422030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C90C3849-141E-604A-A3F6-D1733FF0541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9B2137C1-B295-CC4C-AB71-24F69B0115C3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698A1386-A455-0D43-8AAF-0789E778B2C8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9BDA921D-9CA8-E04E-806F-450E1B28A97E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BE1646B1-714E-5648-A575-09088BA055EB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62149B97-4C44-BC45-9D6F-D1D5FABC3F43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64ECBC73-824F-FD49-998C-F04D37EA2CD8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93C78C48-A7AD-6E44-8747-216D734987CC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85366D21-3641-0645-A356-7381BF76DA84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A0370E60-D0DA-F441-B82D-26EDF95ABBF8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0DE66A53-CAAF-BA4C-B531-CF2495CAE8A4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2F5DDB50-3310-0C4B-A1D5-A7FB45F55483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D4B8C50A-66D8-1743-8738-2A9BF2BE5F6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4F9B99A0-C911-0145-966C-8FF0E418F36E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697A30B-2586-DC4D-B8DF-1A0A400A1926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24366BEE-7D91-D647-A36B-434A86F3763B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7C5F649A-21D3-4946-B06E-8A79DDA0D00E}"/>
              </a:ext>
            </a:extLst>
          </p:cNvPr>
          <p:cNvSpPr txBox="1"/>
          <p:nvPr/>
        </p:nvSpPr>
        <p:spPr>
          <a:xfrm>
            <a:off x="880808" y="2596291"/>
            <a:ext cx="92471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3200" dirty="0">
                <a:latin typeface="Century Gothic" panose="020B0502020202020204" pitchFamily="34" charset="0"/>
                <a:ea typeface="MS PGothic" panose="020B0600070205080204" pitchFamily="34" charset="-128"/>
              </a:rPr>
              <a:t>このテンプレートを使用する際の注意事項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229698-1152-43F9-BE56-3EBDC68FD012}"/>
              </a:ext>
            </a:extLst>
          </p:cNvPr>
          <p:cNvSpPr txBox="1"/>
          <p:nvPr/>
        </p:nvSpPr>
        <p:spPr>
          <a:xfrm>
            <a:off x="880808" y="3526114"/>
            <a:ext cx="6950213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600"/>
              </a:spcAft>
            </a:pPr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グラフ エリアに目的と目標を入力します。 </a:t>
            </a:r>
          </a:p>
          <a:p>
            <a:endParaRPr lang="en-US" sz="1600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  <a:p>
            <a:pPr rtl="0">
              <a:spcAft>
                <a:spcPts val="600"/>
              </a:spcAft>
            </a:pPr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各タスクのバーを調整して時間の長さを表します。それぞれのバーやグラフ エリアの中に、マイルストーンの日付とその他の情報を追加します。一番下の行で結果を要約します。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409776" y="353237"/>
            <a:ext cx="7309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4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四半期ガント チャート テンプレート</a:t>
            </a:r>
          </a:p>
        </p:txBody>
      </p:sp>
      <p:pic>
        <p:nvPicPr>
          <p:cNvPr id="5" name="Picture 4">
            <a:hlinkClick r:id="rId2"/>
            <a:extLst>
              <a:ext uri="{FF2B5EF4-FFF2-40B4-BE49-F238E27FC236}">
                <a16:creationId xmlns:a16="http://schemas.microsoft.com/office/drawing/2014/main" id="{59074F92-9C3E-5FA7-D2C3-78D8AF62FEC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397421" y="307317"/>
            <a:ext cx="2552023" cy="507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914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a typeface="MS PGothic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4800046" y="6477000"/>
            <a:ext cx="7007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四半期ガント チャート テンプレート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40962"/>
              </p:ext>
            </p:extLst>
          </p:nvPr>
        </p:nvGraphicFramePr>
        <p:xfrm>
          <a:off x="327120" y="524509"/>
          <a:ext cx="11480500" cy="5738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7132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3893106002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1453603295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3405603126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4188645958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370284219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2570255189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4253557748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732807866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1262655051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2519593283"/>
                    </a:ext>
                  </a:extLst>
                </a:gridCol>
              </a:tblGrid>
              <a:tr h="228783">
                <a:tc>
                  <a:txBody>
                    <a:bodyPr/>
                    <a:lstStyle/>
                    <a:p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2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第 1 四半期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2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第 2 四半期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2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第 3 四半期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2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第 4 四半期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6183525"/>
                  </a:ext>
                </a:extLst>
              </a:tr>
              <a:tr h="228783">
                <a:tc>
                  <a:txBody>
                    <a:bodyPr/>
                    <a:lstStyle/>
                    <a:p>
                      <a:pPr rtl="0"/>
                      <a:r>
                        <a:rPr lang="ja-JP" sz="900" b="1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目的および目標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900" b="1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 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900" b="1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 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900" b="1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3 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900" b="1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4 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900" b="1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5 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900" b="1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6 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900" b="1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7 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900" b="1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8 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900" b="1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9 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900" b="1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 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900" b="1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11 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900" b="1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12 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611726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目的 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目的 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目的 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目的 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目的 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目標 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目標 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目標 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目標 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目標 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260576"/>
                  </a:ext>
                </a:extLst>
              </a:tr>
              <a:tr h="750839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400" b="1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結果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946280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4254638" y="1057949"/>
            <a:ext cx="976123" cy="274320"/>
          </a:xfrm>
          <a:prstGeom prst="rect">
            <a:avLst/>
          </a:prstGeom>
          <a:gradFill>
            <a:gsLst>
              <a:gs pos="0">
                <a:srgbClr val="B5E274"/>
              </a:gs>
              <a:gs pos="100000">
                <a:srgbClr val="79D015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7907723" y="3788954"/>
            <a:ext cx="1371600" cy="274320"/>
          </a:xfrm>
          <a:prstGeom prst="rect">
            <a:avLst/>
          </a:prstGeom>
          <a:gradFill>
            <a:gsLst>
              <a:gs pos="0">
                <a:srgbClr val="99EDF2"/>
              </a:gs>
              <a:gs pos="100000">
                <a:srgbClr val="00E7F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6666175" y="3336274"/>
            <a:ext cx="1005840" cy="274320"/>
          </a:xfrm>
          <a:prstGeom prst="rect">
            <a:avLst/>
          </a:prstGeom>
          <a:gradFill>
            <a:gsLst>
              <a:gs pos="0">
                <a:schemeClr val="accent4"/>
              </a:gs>
              <a:gs pos="100000">
                <a:srgbClr val="F0A62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FE24B6B-A6AC-0A4E-A8D3-E4E3AAED67B1}"/>
              </a:ext>
            </a:extLst>
          </p:cNvPr>
          <p:cNvSpPr/>
          <p:nvPr/>
        </p:nvSpPr>
        <p:spPr>
          <a:xfrm>
            <a:off x="4993813" y="1525554"/>
            <a:ext cx="464156" cy="274320"/>
          </a:xfrm>
          <a:prstGeom prst="rect">
            <a:avLst/>
          </a:prstGeom>
          <a:gradFill>
            <a:gsLst>
              <a:gs pos="0">
                <a:srgbClr val="B5E274"/>
              </a:gs>
              <a:gs pos="100000">
                <a:srgbClr val="79D015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38344CB-F85E-EE49-8F53-13D357BD1514}"/>
              </a:ext>
            </a:extLst>
          </p:cNvPr>
          <p:cNvSpPr/>
          <p:nvPr/>
        </p:nvSpPr>
        <p:spPr>
          <a:xfrm>
            <a:off x="5225891" y="1978234"/>
            <a:ext cx="2606040" cy="274320"/>
          </a:xfrm>
          <a:prstGeom prst="rect">
            <a:avLst/>
          </a:prstGeom>
          <a:gradFill>
            <a:gsLst>
              <a:gs pos="0">
                <a:schemeClr val="accent4"/>
              </a:gs>
              <a:gs pos="100000">
                <a:srgbClr val="F0A62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7808767" y="2430914"/>
            <a:ext cx="383296" cy="274320"/>
          </a:xfrm>
          <a:prstGeom prst="rect">
            <a:avLst/>
          </a:prstGeom>
          <a:gradFill>
            <a:gsLst>
              <a:gs pos="0">
                <a:schemeClr val="accent4"/>
              </a:gs>
              <a:gs pos="100000">
                <a:srgbClr val="F0A62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8203842" y="2883594"/>
            <a:ext cx="999152" cy="274320"/>
          </a:xfrm>
          <a:prstGeom prst="rect">
            <a:avLst/>
          </a:prstGeom>
          <a:gradFill>
            <a:gsLst>
              <a:gs pos="0">
                <a:srgbClr val="99EDF2"/>
              </a:gs>
              <a:gs pos="100000">
                <a:srgbClr val="00E7F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3CF4442-3A25-A143-A9BF-AFB5201BA991}"/>
              </a:ext>
            </a:extLst>
          </p:cNvPr>
          <p:cNvSpPr/>
          <p:nvPr/>
        </p:nvSpPr>
        <p:spPr>
          <a:xfrm>
            <a:off x="10177369" y="5146994"/>
            <a:ext cx="1471234" cy="274320"/>
          </a:xfrm>
          <a:prstGeom prst="rect">
            <a:avLst/>
          </a:prstGeom>
          <a:gradFill>
            <a:gsLst>
              <a:gs pos="0">
                <a:srgbClr val="76D97A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ABC308D-07B1-FD4A-BEED-28B4F3507B29}"/>
              </a:ext>
            </a:extLst>
          </p:cNvPr>
          <p:cNvSpPr/>
          <p:nvPr/>
        </p:nvSpPr>
        <p:spPr>
          <a:xfrm>
            <a:off x="9938416" y="4694314"/>
            <a:ext cx="738602" cy="274320"/>
          </a:xfrm>
          <a:prstGeom prst="rect">
            <a:avLst/>
          </a:prstGeom>
          <a:gradFill>
            <a:gsLst>
              <a:gs pos="0">
                <a:srgbClr val="76D97A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0F9573E7-159D-F04B-BF34-8037D2D7121E}"/>
              </a:ext>
            </a:extLst>
          </p:cNvPr>
          <p:cNvSpPr/>
          <p:nvPr/>
        </p:nvSpPr>
        <p:spPr>
          <a:xfrm>
            <a:off x="9202994" y="4241634"/>
            <a:ext cx="960120" cy="274320"/>
          </a:xfrm>
          <a:prstGeom prst="rect">
            <a:avLst/>
          </a:prstGeom>
          <a:gradFill>
            <a:gsLst>
              <a:gs pos="0">
                <a:srgbClr val="99EDF2"/>
              </a:gs>
              <a:gs pos="100000">
                <a:srgbClr val="00E7F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BC233087-9C03-E749-85C2-9DD493520632}"/>
              </a:ext>
            </a:extLst>
          </p:cNvPr>
          <p:cNvSpPr/>
          <p:nvPr/>
        </p:nvSpPr>
        <p:spPr>
          <a:xfrm>
            <a:off x="4334886" y="5610787"/>
            <a:ext cx="1645920" cy="548640"/>
          </a:xfrm>
          <a:prstGeom prst="rect">
            <a:avLst/>
          </a:prstGeom>
          <a:gradFill>
            <a:gsLst>
              <a:gs pos="0">
                <a:srgbClr val="B5E274"/>
              </a:gs>
              <a:gs pos="100000">
                <a:srgbClr val="79D015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9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結果データ</a:t>
            </a:r>
          </a:p>
          <a:p>
            <a:pPr algn="ctr" rtl="0"/>
            <a:r>
              <a:rPr lang="ja-JP" sz="14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1,987,654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29094471-1594-8C49-B4D2-AF9531024D7B}"/>
              </a:ext>
            </a:extLst>
          </p:cNvPr>
          <p:cNvSpPr/>
          <p:nvPr/>
        </p:nvSpPr>
        <p:spPr>
          <a:xfrm>
            <a:off x="6232489" y="5610787"/>
            <a:ext cx="1645920" cy="548640"/>
          </a:xfrm>
          <a:prstGeom prst="rect">
            <a:avLst/>
          </a:prstGeom>
          <a:gradFill>
            <a:gsLst>
              <a:gs pos="0">
                <a:schemeClr val="accent4"/>
              </a:gs>
              <a:gs pos="100000">
                <a:srgbClr val="F0A62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9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結果データ</a:t>
            </a:r>
          </a:p>
          <a:p>
            <a:pPr algn="ctr" rtl="0"/>
            <a:r>
              <a:rPr lang="ja-JP" sz="14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1,234,567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C46E0256-EB80-F345-B064-2E2C110A589E}"/>
              </a:ext>
            </a:extLst>
          </p:cNvPr>
          <p:cNvSpPr/>
          <p:nvPr/>
        </p:nvSpPr>
        <p:spPr>
          <a:xfrm>
            <a:off x="8130092" y="5610787"/>
            <a:ext cx="1645920" cy="548640"/>
          </a:xfrm>
          <a:prstGeom prst="rect">
            <a:avLst/>
          </a:prstGeom>
          <a:gradFill>
            <a:gsLst>
              <a:gs pos="0">
                <a:srgbClr val="99EDF2"/>
              </a:gs>
              <a:gs pos="100000">
                <a:srgbClr val="00E7F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9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結果データ</a:t>
            </a:r>
          </a:p>
          <a:p>
            <a:pPr algn="ctr" rtl="0"/>
            <a:r>
              <a:rPr lang="ja-JP" sz="14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2,345,678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9FA0127B-3659-C04D-A9D1-F007F22C17E7}"/>
              </a:ext>
            </a:extLst>
          </p:cNvPr>
          <p:cNvSpPr/>
          <p:nvPr/>
        </p:nvSpPr>
        <p:spPr>
          <a:xfrm>
            <a:off x="10027695" y="5610787"/>
            <a:ext cx="1645920" cy="548640"/>
          </a:xfrm>
          <a:prstGeom prst="rect">
            <a:avLst/>
          </a:prstGeom>
          <a:gradFill>
            <a:gsLst>
              <a:gs pos="0">
                <a:srgbClr val="76D97A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9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結果データ</a:t>
            </a:r>
          </a:p>
          <a:p>
            <a:pPr algn="ctr" rtl="0"/>
            <a:r>
              <a:rPr lang="ja-JP" sz="14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3,456,789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C9679F3-7AC1-C541-90BC-87B72DC2634E}"/>
              </a:ext>
            </a:extLst>
          </p:cNvPr>
          <p:cNvCxnSpPr>
            <a:cxnSpLocks/>
          </p:cNvCxnSpPr>
          <p:nvPr/>
        </p:nvCxnSpPr>
        <p:spPr>
          <a:xfrm>
            <a:off x="4334886" y="4063274"/>
            <a:ext cx="2637592" cy="1054788"/>
          </a:xfrm>
          <a:prstGeom prst="line">
            <a:avLst/>
          </a:prstGeom>
          <a:ln w="19050" cap="rnd">
            <a:gradFill>
              <a:gsLst>
                <a:gs pos="0">
                  <a:srgbClr val="00B0F0"/>
                </a:gs>
                <a:gs pos="100000">
                  <a:srgbClr val="00B050"/>
                </a:gs>
              </a:gsLst>
              <a:lin ang="5400000" scaled="1"/>
            </a:gradFill>
            <a:prstDash val="dash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5579CB72-598B-2442-9BD4-12271805666B}"/>
              </a:ext>
            </a:extLst>
          </p:cNvPr>
          <p:cNvCxnSpPr>
            <a:cxnSpLocks/>
          </p:cNvCxnSpPr>
          <p:nvPr/>
        </p:nvCxnSpPr>
        <p:spPr>
          <a:xfrm flipV="1">
            <a:off x="6972480" y="3473434"/>
            <a:ext cx="2771260" cy="1655205"/>
          </a:xfrm>
          <a:prstGeom prst="line">
            <a:avLst/>
          </a:prstGeom>
          <a:ln w="19050" cap="rnd">
            <a:gradFill>
              <a:gsLst>
                <a:gs pos="0">
                  <a:srgbClr val="92D050"/>
                </a:gs>
                <a:gs pos="100000">
                  <a:srgbClr val="FFC000"/>
                </a:gs>
              </a:gsLst>
              <a:lin ang="5400000" scaled="1"/>
            </a:gradFill>
            <a:prstDash val="dash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BE7D31FA-A4E0-CD49-86FC-5377C3BFAC0F}"/>
              </a:ext>
            </a:extLst>
          </p:cNvPr>
          <p:cNvCxnSpPr>
            <a:cxnSpLocks/>
          </p:cNvCxnSpPr>
          <p:nvPr/>
        </p:nvCxnSpPr>
        <p:spPr>
          <a:xfrm flipV="1">
            <a:off x="9736825" y="1053010"/>
            <a:ext cx="1877694" cy="2425986"/>
          </a:xfrm>
          <a:prstGeom prst="line">
            <a:avLst/>
          </a:prstGeom>
          <a:ln w="19050" cap="rnd">
            <a:gradFill>
              <a:gsLst>
                <a:gs pos="0">
                  <a:srgbClr val="FFC000"/>
                </a:gs>
                <a:gs pos="100000">
                  <a:srgbClr val="FF0000"/>
                </a:gs>
              </a:gsLst>
              <a:lin ang="5400000" scaled="1"/>
            </a:gradFill>
            <a:prstDash val="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a typeface="MS PGothic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4800046" y="6477000"/>
            <a:ext cx="7007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四半期ガント チャート テンプレート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9823843"/>
              </p:ext>
            </p:extLst>
          </p:nvPr>
        </p:nvGraphicFramePr>
        <p:xfrm>
          <a:off x="327120" y="524509"/>
          <a:ext cx="11480500" cy="5738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7132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3893106002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1453603295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3405603126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4188645958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370284219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2570255189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4253557748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732807866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1262655051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2519593283"/>
                    </a:ext>
                  </a:extLst>
                </a:gridCol>
              </a:tblGrid>
              <a:tr h="228783">
                <a:tc>
                  <a:txBody>
                    <a:bodyPr/>
                    <a:lstStyle/>
                    <a:p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第 1 四半期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2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第 2 四半期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2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第 3 四半期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2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第 4 四半期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6183525"/>
                  </a:ext>
                </a:extLst>
              </a:tr>
              <a:tr h="228783">
                <a:tc>
                  <a:txBody>
                    <a:bodyPr/>
                    <a:lstStyle/>
                    <a:p>
                      <a:pPr rtl="0"/>
                      <a:r>
                        <a:rPr lang="ja-JP" sz="900" b="1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目的および目標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900" b="1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 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900" b="1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 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900" b="1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3 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900" b="1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4 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900" b="1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5 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900" b="1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6 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900" b="1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7 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900" b="1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8 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900" b="1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9 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900" b="1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 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900" b="1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11 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900" b="1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12 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611726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1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目的 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1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目的 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1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目的 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1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目的 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1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目的 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1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目標 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1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目標 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1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目標 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1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目標 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1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目標 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260576"/>
                  </a:ext>
                </a:extLst>
              </a:tr>
              <a:tr h="750839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400" b="1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結果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946280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4254638" y="1057949"/>
            <a:ext cx="1828800" cy="274320"/>
          </a:xfrm>
          <a:prstGeom prst="rect">
            <a:avLst/>
          </a:prstGeom>
          <a:gradFill>
            <a:gsLst>
              <a:gs pos="0">
                <a:srgbClr val="FF7C80"/>
              </a:gs>
              <a:gs pos="100000">
                <a:srgbClr val="FF000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4254638" y="3788954"/>
            <a:ext cx="1828800" cy="274320"/>
          </a:xfrm>
          <a:prstGeom prst="rect">
            <a:avLst/>
          </a:prstGeom>
          <a:gradFill>
            <a:gsLst>
              <a:gs pos="0">
                <a:srgbClr val="99EDF2"/>
              </a:gs>
              <a:gs pos="100000">
                <a:srgbClr val="00E7F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4254638" y="3336274"/>
            <a:ext cx="1828800" cy="274320"/>
          </a:xfrm>
          <a:prstGeom prst="rect">
            <a:avLst/>
          </a:prstGeom>
          <a:gradFill>
            <a:gsLst>
              <a:gs pos="0">
                <a:srgbClr val="B5E274"/>
              </a:gs>
              <a:gs pos="100000">
                <a:srgbClr val="79D015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FE24B6B-A6AC-0A4E-A8D3-E4E3AAED67B1}"/>
              </a:ext>
            </a:extLst>
          </p:cNvPr>
          <p:cNvSpPr/>
          <p:nvPr/>
        </p:nvSpPr>
        <p:spPr>
          <a:xfrm>
            <a:off x="4254638" y="1525554"/>
            <a:ext cx="1828800" cy="274320"/>
          </a:xfrm>
          <a:prstGeom prst="rect">
            <a:avLst/>
          </a:prstGeom>
          <a:gradFill>
            <a:gsLst>
              <a:gs pos="0">
                <a:schemeClr val="accent4"/>
              </a:gs>
              <a:gs pos="100000">
                <a:srgbClr val="F0A62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38344CB-F85E-EE49-8F53-13D357BD1514}"/>
              </a:ext>
            </a:extLst>
          </p:cNvPr>
          <p:cNvSpPr/>
          <p:nvPr/>
        </p:nvSpPr>
        <p:spPr>
          <a:xfrm>
            <a:off x="4254638" y="1978234"/>
            <a:ext cx="1828800" cy="274320"/>
          </a:xfrm>
          <a:prstGeom prst="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chemeClr val="accent4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4254638" y="2430914"/>
            <a:ext cx="1828800" cy="274320"/>
          </a:xfrm>
          <a:prstGeom prst="rect">
            <a:avLst/>
          </a:prstGeom>
          <a:gradFill>
            <a:gsLst>
              <a:gs pos="0">
                <a:srgbClr val="00B050"/>
              </a:gs>
              <a:gs pos="100000">
                <a:srgbClr val="009B47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4254638" y="2883594"/>
            <a:ext cx="1828800" cy="274320"/>
          </a:xfrm>
          <a:prstGeom prst="rect">
            <a:avLst/>
          </a:prstGeom>
          <a:gradFill>
            <a:gsLst>
              <a:gs pos="0">
                <a:srgbClr val="92D050"/>
              </a:gs>
              <a:gs pos="100000">
                <a:srgbClr val="00B05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3CF4442-3A25-A143-A9BF-AFB5201BA991}"/>
              </a:ext>
            </a:extLst>
          </p:cNvPr>
          <p:cNvSpPr/>
          <p:nvPr/>
        </p:nvSpPr>
        <p:spPr>
          <a:xfrm>
            <a:off x="4254638" y="5146994"/>
            <a:ext cx="1828800" cy="274320"/>
          </a:xfrm>
          <a:prstGeom prst="rect">
            <a:avLst/>
          </a:prstGeom>
          <a:gradFill>
            <a:gsLst>
              <a:gs pos="0">
                <a:srgbClr val="00B0F0"/>
              </a:gs>
              <a:gs pos="100000">
                <a:srgbClr val="7030A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ABC308D-07B1-FD4A-BEED-28B4F3507B29}"/>
              </a:ext>
            </a:extLst>
          </p:cNvPr>
          <p:cNvSpPr/>
          <p:nvPr/>
        </p:nvSpPr>
        <p:spPr>
          <a:xfrm>
            <a:off x="4254638" y="4694314"/>
            <a:ext cx="1828800" cy="274320"/>
          </a:xfrm>
          <a:prstGeom prst="rect">
            <a:avLst/>
          </a:prstGeom>
          <a:gradFill>
            <a:gsLst>
              <a:gs pos="0">
                <a:srgbClr val="00B0F0"/>
              </a:gs>
              <a:gs pos="100000">
                <a:srgbClr val="0070C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0F9573E7-159D-F04B-BF34-8037D2D7121E}"/>
              </a:ext>
            </a:extLst>
          </p:cNvPr>
          <p:cNvSpPr/>
          <p:nvPr/>
        </p:nvSpPr>
        <p:spPr>
          <a:xfrm>
            <a:off x="4254638" y="4241634"/>
            <a:ext cx="1828800" cy="274320"/>
          </a:xfrm>
          <a:prstGeom prst="rect">
            <a:avLst/>
          </a:prstGeom>
          <a:gradFill>
            <a:gsLst>
              <a:gs pos="0">
                <a:srgbClr val="00E7F2"/>
              </a:gs>
              <a:gs pos="100000">
                <a:srgbClr val="00B0F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BC233087-9C03-E749-85C2-9DD493520632}"/>
              </a:ext>
            </a:extLst>
          </p:cNvPr>
          <p:cNvSpPr/>
          <p:nvPr/>
        </p:nvSpPr>
        <p:spPr>
          <a:xfrm>
            <a:off x="4334886" y="5610787"/>
            <a:ext cx="1645920" cy="548640"/>
          </a:xfrm>
          <a:prstGeom prst="rect">
            <a:avLst/>
          </a:prstGeom>
          <a:gradFill>
            <a:gsLst>
              <a:gs pos="0">
                <a:srgbClr val="B5E274"/>
              </a:gs>
              <a:gs pos="100000">
                <a:srgbClr val="79D015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9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結果データ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29094471-1594-8C49-B4D2-AF9531024D7B}"/>
              </a:ext>
            </a:extLst>
          </p:cNvPr>
          <p:cNvSpPr/>
          <p:nvPr/>
        </p:nvSpPr>
        <p:spPr>
          <a:xfrm>
            <a:off x="6232489" y="5610787"/>
            <a:ext cx="1645920" cy="548640"/>
          </a:xfrm>
          <a:prstGeom prst="rect">
            <a:avLst/>
          </a:prstGeom>
          <a:gradFill>
            <a:gsLst>
              <a:gs pos="0">
                <a:schemeClr val="accent4"/>
              </a:gs>
              <a:gs pos="100000">
                <a:srgbClr val="F0A62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9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結果データ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C46E0256-EB80-F345-B064-2E2C110A589E}"/>
              </a:ext>
            </a:extLst>
          </p:cNvPr>
          <p:cNvSpPr/>
          <p:nvPr/>
        </p:nvSpPr>
        <p:spPr>
          <a:xfrm>
            <a:off x="8130092" y="5610787"/>
            <a:ext cx="1645920" cy="548640"/>
          </a:xfrm>
          <a:prstGeom prst="rect">
            <a:avLst/>
          </a:prstGeom>
          <a:gradFill>
            <a:gsLst>
              <a:gs pos="0">
                <a:srgbClr val="99EDF2"/>
              </a:gs>
              <a:gs pos="100000">
                <a:srgbClr val="00E7F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9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結果データ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9FA0127B-3659-C04D-A9D1-F007F22C17E7}"/>
              </a:ext>
            </a:extLst>
          </p:cNvPr>
          <p:cNvSpPr/>
          <p:nvPr/>
        </p:nvSpPr>
        <p:spPr>
          <a:xfrm>
            <a:off x="10027695" y="5610787"/>
            <a:ext cx="1645920" cy="548640"/>
          </a:xfrm>
          <a:prstGeom prst="rect">
            <a:avLst/>
          </a:prstGeom>
          <a:gradFill>
            <a:gsLst>
              <a:gs pos="0">
                <a:srgbClr val="76D97A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9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結果データ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C9679F3-7AC1-C541-90BC-87B72DC2634E}"/>
              </a:ext>
            </a:extLst>
          </p:cNvPr>
          <p:cNvCxnSpPr>
            <a:cxnSpLocks/>
          </p:cNvCxnSpPr>
          <p:nvPr/>
        </p:nvCxnSpPr>
        <p:spPr>
          <a:xfrm>
            <a:off x="4334886" y="6366054"/>
            <a:ext cx="2637592" cy="0"/>
          </a:xfrm>
          <a:prstGeom prst="line">
            <a:avLst/>
          </a:prstGeom>
          <a:ln w="19050" cap="rnd">
            <a:gradFill>
              <a:gsLst>
                <a:gs pos="0">
                  <a:srgbClr val="00B0F0"/>
                </a:gs>
                <a:gs pos="100000">
                  <a:srgbClr val="00B050"/>
                </a:gs>
              </a:gsLst>
              <a:lin ang="5400000" scaled="1"/>
            </a:gradFill>
            <a:prstDash val="dash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5579CB72-598B-2442-9BD4-12271805666B}"/>
              </a:ext>
            </a:extLst>
          </p:cNvPr>
          <p:cNvCxnSpPr>
            <a:cxnSpLocks/>
          </p:cNvCxnSpPr>
          <p:nvPr/>
        </p:nvCxnSpPr>
        <p:spPr>
          <a:xfrm flipV="1">
            <a:off x="6972480" y="6366054"/>
            <a:ext cx="2771260" cy="0"/>
          </a:xfrm>
          <a:prstGeom prst="line">
            <a:avLst/>
          </a:prstGeom>
          <a:ln w="19050" cap="rnd">
            <a:gradFill>
              <a:gsLst>
                <a:gs pos="0">
                  <a:srgbClr val="92D050"/>
                </a:gs>
                <a:gs pos="100000">
                  <a:srgbClr val="FFC000"/>
                </a:gs>
              </a:gsLst>
              <a:lin ang="5400000" scaled="1"/>
            </a:gradFill>
            <a:prstDash val="dash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BE7D31FA-A4E0-CD49-86FC-5377C3BFAC0F}"/>
              </a:ext>
            </a:extLst>
          </p:cNvPr>
          <p:cNvCxnSpPr>
            <a:cxnSpLocks/>
          </p:cNvCxnSpPr>
          <p:nvPr/>
        </p:nvCxnSpPr>
        <p:spPr>
          <a:xfrm flipV="1">
            <a:off x="9736825" y="6366054"/>
            <a:ext cx="1877694" cy="0"/>
          </a:xfrm>
          <a:prstGeom prst="line">
            <a:avLst/>
          </a:prstGeom>
          <a:ln w="19050" cap="rnd">
            <a:gradFill>
              <a:gsLst>
                <a:gs pos="0">
                  <a:srgbClr val="FFC000"/>
                </a:gs>
                <a:gs pos="100000">
                  <a:srgbClr val="FF0000"/>
                </a:gs>
              </a:gsLst>
              <a:lin ang="5400000" scaled="1"/>
            </a:gradFill>
            <a:prstDash val="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Diamond 50">
            <a:extLst>
              <a:ext uri="{FF2B5EF4-FFF2-40B4-BE49-F238E27FC236}">
                <a16:creationId xmlns:a16="http://schemas.microsoft.com/office/drawing/2014/main" id="{E169C92A-33CE-AE4F-A5F1-A1694BBF7B05}"/>
              </a:ext>
            </a:extLst>
          </p:cNvPr>
          <p:cNvSpPr>
            <a:spLocks noChangeAspect="1"/>
          </p:cNvSpPr>
          <p:nvPr/>
        </p:nvSpPr>
        <p:spPr>
          <a:xfrm>
            <a:off x="7000192" y="2007598"/>
            <a:ext cx="201168" cy="201168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ea typeface="MS PGothic" panose="020B0600070205080204" pitchFamily="34" charset="-128"/>
            </a:endParaRPr>
          </a:p>
        </p:txBody>
      </p:sp>
      <p:sp>
        <p:nvSpPr>
          <p:cNvPr id="52" name="Diamond 51">
            <a:extLst>
              <a:ext uri="{FF2B5EF4-FFF2-40B4-BE49-F238E27FC236}">
                <a16:creationId xmlns:a16="http://schemas.microsoft.com/office/drawing/2014/main" id="{CA7EDC50-F88E-6740-8487-3DF04FE005CB}"/>
              </a:ext>
            </a:extLst>
          </p:cNvPr>
          <p:cNvSpPr>
            <a:spLocks noChangeAspect="1"/>
          </p:cNvSpPr>
          <p:nvPr/>
        </p:nvSpPr>
        <p:spPr>
          <a:xfrm>
            <a:off x="7000192" y="3813879"/>
            <a:ext cx="201168" cy="201168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ea typeface="MS PGothic" panose="020B0600070205080204" pitchFamily="34" charset="-128"/>
            </a:endParaRPr>
          </a:p>
        </p:txBody>
      </p:sp>
      <p:sp>
        <p:nvSpPr>
          <p:cNvPr id="53" name="Diamond 52">
            <a:extLst>
              <a:ext uri="{FF2B5EF4-FFF2-40B4-BE49-F238E27FC236}">
                <a16:creationId xmlns:a16="http://schemas.microsoft.com/office/drawing/2014/main" id="{54A38F71-D388-3949-9994-A45419C6F761}"/>
              </a:ext>
            </a:extLst>
          </p:cNvPr>
          <p:cNvSpPr>
            <a:spLocks noChangeAspect="1"/>
          </p:cNvSpPr>
          <p:nvPr/>
        </p:nvSpPr>
        <p:spPr>
          <a:xfrm>
            <a:off x="7000192" y="4742213"/>
            <a:ext cx="201168" cy="201168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ea typeface="MS PGothic" panose="020B0600070205080204" pitchFamily="34" charset="-128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C5748260-84B4-C34C-8B0D-A53B1266675A}"/>
              </a:ext>
            </a:extLst>
          </p:cNvPr>
          <p:cNvSpPr/>
          <p:nvPr/>
        </p:nvSpPr>
        <p:spPr>
          <a:xfrm>
            <a:off x="6127787" y="2390178"/>
            <a:ext cx="640080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1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備考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1180AA8-EEBE-7347-9A43-2031788276D0}"/>
              </a:ext>
            </a:extLst>
          </p:cNvPr>
          <p:cNvSpPr/>
          <p:nvPr/>
        </p:nvSpPr>
        <p:spPr>
          <a:xfrm>
            <a:off x="6127787" y="2842605"/>
            <a:ext cx="640080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1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備考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B7B4CB11-1B5E-464C-95DB-C4690FA55904}"/>
              </a:ext>
            </a:extLst>
          </p:cNvPr>
          <p:cNvSpPr/>
          <p:nvPr/>
        </p:nvSpPr>
        <p:spPr>
          <a:xfrm>
            <a:off x="6127787" y="1032897"/>
            <a:ext cx="640080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1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備考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9211352-5DB1-6C46-94F8-D55CD483F565}"/>
              </a:ext>
            </a:extLst>
          </p:cNvPr>
          <p:cNvSpPr/>
          <p:nvPr/>
        </p:nvSpPr>
        <p:spPr>
          <a:xfrm>
            <a:off x="6127787" y="1485324"/>
            <a:ext cx="640080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1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備考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A3E3C820-F16C-4C48-B85D-201B58B23995}"/>
              </a:ext>
            </a:extLst>
          </p:cNvPr>
          <p:cNvSpPr/>
          <p:nvPr/>
        </p:nvSpPr>
        <p:spPr>
          <a:xfrm>
            <a:off x="6127787" y="1937751"/>
            <a:ext cx="640080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1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備考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1393CBB6-B934-7E48-B815-E9AE73D9F1FD}"/>
              </a:ext>
            </a:extLst>
          </p:cNvPr>
          <p:cNvSpPr/>
          <p:nvPr/>
        </p:nvSpPr>
        <p:spPr>
          <a:xfrm>
            <a:off x="6127787" y="4652313"/>
            <a:ext cx="640080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1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備考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D639DE8E-A2BE-2A48-9927-20CC1DCC200F}"/>
              </a:ext>
            </a:extLst>
          </p:cNvPr>
          <p:cNvSpPr/>
          <p:nvPr/>
        </p:nvSpPr>
        <p:spPr>
          <a:xfrm>
            <a:off x="6127787" y="5104740"/>
            <a:ext cx="640080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1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備考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1304CA7F-AD05-C040-9AB3-5ECF91CB8C88}"/>
              </a:ext>
            </a:extLst>
          </p:cNvPr>
          <p:cNvSpPr/>
          <p:nvPr/>
        </p:nvSpPr>
        <p:spPr>
          <a:xfrm>
            <a:off x="6127787" y="3295032"/>
            <a:ext cx="640080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1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備考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653F9964-BB55-4744-BD5B-F15BF475EEFE}"/>
              </a:ext>
            </a:extLst>
          </p:cNvPr>
          <p:cNvSpPr/>
          <p:nvPr/>
        </p:nvSpPr>
        <p:spPr>
          <a:xfrm>
            <a:off x="6127787" y="3747459"/>
            <a:ext cx="640080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1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備考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1CA42112-AD9B-8343-A68E-9028E6E29245}"/>
              </a:ext>
            </a:extLst>
          </p:cNvPr>
          <p:cNvSpPr/>
          <p:nvPr/>
        </p:nvSpPr>
        <p:spPr>
          <a:xfrm>
            <a:off x="6127787" y="4199886"/>
            <a:ext cx="640080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1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備考</a:t>
            </a:r>
          </a:p>
        </p:txBody>
      </p:sp>
    </p:spTree>
    <p:extLst>
      <p:ext uri="{BB962C8B-B14F-4D97-AF65-F5344CB8AC3E}">
        <p14:creationId xmlns:p14="http://schemas.microsoft.com/office/powerpoint/2010/main" val="2964708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2991620"/>
              </p:ext>
            </p:extLst>
          </p:nvPr>
        </p:nvGraphicFramePr>
        <p:xfrm>
          <a:off x="787790" y="1050352"/>
          <a:ext cx="9472911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472911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10D70A5A-0FB0-4321-BF79-EFD4E3D20D01}" vid="{0446B1F9-6CBA-4260-8151-9F21380E648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IC-Quarterly-Gantt-Chart-Template_PowerPoint - SR edits</Template>
  <TotalTime>34</TotalTime>
  <Words>712</Words>
  <Application>Microsoft Macintosh PowerPoint</Application>
  <PresentationFormat>Widescreen</PresentationFormat>
  <Paragraphs>91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MS PGothic</vt:lpstr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Allison Okonczak</cp:lastModifiedBy>
  <cp:revision>3</cp:revision>
  <cp:lastPrinted>2020-08-31T22:23:58Z</cp:lastPrinted>
  <dcterms:created xsi:type="dcterms:W3CDTF">2020-10-13T17:46:00Z</dcterms:created>
  <dcterms:modified xsi:type="dcterms:W3CDTF">2024-05-05T15:27:50Z</dcterms:modified>
</cp:coreProperties>
</file>