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2192000" cy="6858000"/>
  <p:notesSz cx="6858000" cy="9144000"/>
  <p:embeddedFontLst>
    <p:embeddedFont>
      <p:font typeface="Century Gothic" panose="020B0502020202020204" pitchFamily="34" charset="0"/>
      <p:regular r:id="rId6"/>
      <p:bold r:id="rId7"/>
      <p:italic r:id="rId8"/>
      <p:boldItalic r:id="rId9"/>
    </p:embeddedFont>
    <p:embeddedFont>
      <p:font typeface="Play" pitchFamily="2" charset="0"/>
      <p:regular r:id="rId10"/>
      <p:bold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j1B77xqfojkaM/51SYhtGz8JRW2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7D6231-78D7-4C78-A15F-EF143F0DD9CE}">
  <a:tblStyle styleId="{EA7D6231-78D7-4C78-A15F-EF143F0DD9CE}" styleName="Table_0">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a:tcStyle>
        <a:tcBdr/>
        <a:fill>
          <a:solidFill>
            <a:srgbClr val="CAD1D8"/>
          </a:solidFill>
        </a:fill>
      </a:tcStyle>
    </a:band1H>
    <a:band2H>
      <a:tcTxStyle/>
      <a:tcStyle>
        <a:tcBdr/>
      </a:tcStyle>
    </a:band2H>
    <a:band1V>
      <a:tcTxStyle/>
      <a:tcStyle>
        <a:tcBdr/>
        <a:fill>
          <a:solidFill>
            <a:srgbClr val="CAD1D8"/>
          </a:solidFill>
        </a:fill>
      </a:tcStyle>
    </a:band1V>
    <a:band2V>
      <a:tcTxStyle/>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customschemas.google.com/relationships/presentationmetadata" Target="metadata"/><Relationship Id="rId10" Type="http://schemas.openxmlformats.org/officeDocument/2006/relationships/font" Target="fonts/font5.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3"/>
          <p:cNvSpPr>
            <a:spLocks noGrp="1"/>
          </p:cNvSpPr>
          <p:nvPr>
            <p:ph type="pic" idx="2"/>
          </p:nvPr>
        </p:nvSpPr>
        <p:spPr>
          <a:xfrm>
            <a:off x="5183188" y="987425"/>
            <a:ext cx="6172200" cy="4873625"/>
          </a:xfrm>
          <a:prstGeom prst="rect">
            <a:avLst/>
          </a:prstGeom>
          <a:noFill/>
          <a:ln>
            <a:noFill/>
          </a:ln>
        </p:spPr>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smartsheet.com/try-it?trp=12057&amp;utm_source=template-powerpoint&amp;utm_medium=content&amp;utm_campaign=Project+Work+Plan-powerpoint-12057&amp;lpa=Project+Work+Plan+powerpoint+12057"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0"/>
          </a:blip>
          <a:stretch>
            <a:fillRect/>
          </a:stretch>
        </a:blipFill>
        <a:effectLst/>
      </p:bgPr>
    </p:bg>
    <p:spTree>
      <p:nvGrpSpPr>
        <p:cNvPr id="1" name="Shape 88"/>
        <p:cNvGrpSpPr/>
        <p:nvPr/>
      </p:nvGrpSpPr>
      <p:grpSpPr>
        <a:xfrm>
          <a:off x="0" y="0"/>
          <a:ext cx="0" cy="0"/>
          <a:chOff x="0" y="0"/>
          <a:chExt cx="0" cy="0"/>
        </a:xfrm>
      </p:grpSpPr>
      <p:pic>
        <p:nvPicPr>
          <p:cNvPr id="89" name="Google Shape;89;p1" descr="Black white and grey triangle pattern"/>
          <p:cNvPicPr preferRelativeResize="0"/>
          <p:nvPr/>
        </p:nvPicPr>
        <p:blipFill rotWithShape="1">
          <a:blip r:embed="rId4">
            <a:alphaModFix amt="10000"/>
          </a:blip>
          <a:srcRect b="23013"/>
          <a:stretch/>
        </p:blipFill>
        <p:spPr>
          <a:xfrm>
            <a:off x="0" y="-10340"/>
            <a:ext cx="12192000" cy="6878681"/>
          </a:xfrm>
          <a:prstGeom prst="rect">
            <a:avLst/>
          </a:prstGeom>
          <a:noFill/>
          <a:ln>
            <a:noFill/>
          </a:ln>
        </p:spPr>
      </p:pic>
      <p:sp>
        <p:nvSpPr>
          <p:cNvPr id="90" name="Google Shape;90;p1"/>
          <p:cNvSpPr txBox="1"/>
          <p:nvPr/>
        </p:nvSpPr>
        <p:spPr>
          <a:xfrm>
            <a:off x="249647" y="254470"/>
            <a:ext cx="796566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595959"/>
                </a:solidFill>
                <a:latin typeface="Century Gothic"/>
                <a:ea typeface="Century Gothic"/>
                <a:cs typeface="Century Gothic"/>
                <a:sym typeface="Century Gothic"/>
              </a:rPr>
              <a:t>Project Work Plan Template</a:t>
            </a:r>
            <a:endParaRPr/>
          </a:p>
        </p:txBody>
      </p:sp>
      <p:sp>
        <p:nvSpPr>
          <p:cNvPr id="91" name="Google Shape;91;p1"/>
          <p:cNvSpPr txBox="1"/>
          <p:nvPr/>
        </p:nvSpPr>
        <p:spPr>
          <a:xfrm>
            <a:off x="302001" y="1532147"/>
            <a:ext cx="5793900" cy="34479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600" b="1" i="0" u="none" strike="noStrike">
                <a:solidFill>
                  <a:srgbClr val="000000"/>
                </a:solidFill>
                <a:latin typeface="Century Gothic"/>
                <a:ea typeface="Century Gothic"/>
                <a:cs typeface="Century Gothic"/>
                <a:sym typeface="Century Gothic"/>
              </a:rPr>
              <a:t>When to Use This Template: </a:t>
            </a:r>
            <a:r>
              <a:rPr lang="en-US" sz="1600" b="0" i="0" u="none" strike="noStrike">
                <a:solidFill>
                  <a:srgbClr val="000000"/>
                </a:solidFill>
                <a:latin typeface="Century Gothic"/>
                <a:ea typeface="Century Gothic"/>
                <a:cs typeface="Century Gothic"/>
                <a:sym typeface="Century Gothic"/>
              </a:rPr>
              <a:t>Use this single-slide template to present the objectives, budget, team members, and schedule of your work plan.</a:t>
            </a:r>
            <a:endParaRPr/>
          </a:p>
          <a:p>
            <a:pPr marL="0" marR="0" lvl="0" indent="0" algn="l" rtl="0">
              <a:lnSpc>
                <a:spcPct val="150000"/>
              </a:lnSpc>
              <a:spcBef>
                <a:spcPts val="1200"/>
              </a:spcBef>
              <a:spcAft>
                <a:spcPts val="0"/>
              </a:spcAft>
              <a:buNone/>
            </a:pPr>
            <a:r>
              <a:rPr lang="en-US" sz="1600" b="1" i="0" u="none" strike="noStrike">
                <a:solidFill>
                  <a:srgbClr val="000000"/>
                </a:solidFill>
                <a:latin typeface="Century Gothic"/>
                <a:ea typeface="Century Gothic"/>
                <a:cs typeface="Century Gothic"/>
                <a:sym typeface="Century Gothic"/>
              </a:rPr>
              <a:t>Notable Template Features: </a:t>
            </a:r>
            <a:r>
              <a:rPr lang="en-US" sz="1600" b="0" i="0" u="none" strike="noStrike">
                <a:solidFill>
                  <a:srgbClr val="000000"/>
                </a:solidFill>
                <a:latin typeface="Century Gothic"/>
                <a:ea typeface="Century Gothic"/>
                <a:cs typeface="Century Gothic"/>
                <a:sym typeface="Century Gothic"/>
              </a:rPr>
              <a:t>This template includes space to note the key elements of a project plan, including timelines, objectives, budget, and team. The numbered columns show tasks moving from left to right, making it easy for team members to understand the project’s scope and grasp each section’s information. </a:t>
            </a:r>
            <a:endParaRPr/>
          </a:p>
        </p:txBody>
      </p:sp>
      <p:pic>
        <p:nvPicPr>
          <p:cNvPr id="92" name="Google Shape;92;p1"/>
          <p:cNvPicPr preferRelativeResize="0"/>
          <p:nvPr/>
        </p:nvPicPr>
        <p:blipFill>
          <a:blip r:embed="rId5"/>
          <a:srcRect/>
          <a:stretch/>
        </p:blipFill>
        <p:spPr>
          <a:xfrm>
            <a:off x="6479843" y="1653722"/>
            <a:ext cx="5356405" cy="3016475"/>
          </a:xfrm>
          <a:prstGeom prst="rect">
            <a:avLst/>
          </a:prstGeom>
          <a:noFill/>
          <a:ln>
            <a:noFill/>
          </a:ln>
          <a:effectLst>
            <a:outerShdw blurRad="152400" dist="38100" dir="2700000" sx="101000" sy="101000" algn="tl" rotWithShape="0">
              <a:srgbClr val="000000">
                <a:alpha val="40000"/>
              </a:srgbClr>
            </a:outerShdw>
          </a:effectLst>
        </p:spPr>
      </p:pic>
      <p:pic>
        <p:nvPicPr>
          <p:cNvPr id="93" name="Google Shape;93;p1">
            <a:hlinkClick r:id="rId6"/>
          </p:cNvPr>
          <p:cNvPicPr preferRelativeResize="0"/>
          <p:nvPr/>
        </p:nvPicPr>
        <p:blipFill rotWithShape="1">
          <a:blip r:embed="rId7">
            <a:alphaModFix/>
          </a:blip>
          <a:srcRect/>
          <a:stretch/>
        </p:blipFill>
        <p:spPr>
          <a:xfrm>
            <a:off x="8833993" y="280262"/>
            <a:ext cx="3041396" cy="6049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mt="0"/>
          </a:blip>
          <a:stretch>
            <a:fillRect/>
          </a:stretch>
        </a:blipFill>
        <a:effectLst/>
      </p:bgPr>
    </p:bg>
    <p:spTree>
      <p:nvGrpSpPr>
        <p:cNvPr id="1" name="Shape 98"/>
        <p:cNvGrpSpPr/>
        <p:nvPr/>
      </p:nvGrpSpPr>
      <p:grpSpPr>
        <a:xfrm>
          <a:off x="0" y="0"/>
          <a:ext cx="0" cy="0"/>
          <a:chOff x="0" y="0"/>
          <a:chExt cx="0" cy="0"/>
        </a:xfrm>
      </p:grpSpPr>
      <p:pic>
        <p:nvPicPr>
          <p:cNvPr id="99" name="Google Shape;99;p2" descr="Black white and grey triangle pattern"/>
          <p:cNvPicPr preferRelativeResize="0"/>
          <p:nvPr/>
        </p:nvPicPr>
        <p:blipFill rotWithShape="1">
          <a:blip r:embed="rId4">
            <a:alphaModFix amt="10000"/>
          </a:blip>
          <a:srcRect b="79338"/>
          <a:stretch/>
        </p:blipFill>
        <p:spPr>
          <a:xfrm rot="10800000">
            <a:off x="0" y="-10339"/>
            <a:ext cx="12192000" cy="1846142"/>
          </a:xfrm>
          <a:prstGeom prst="rect">
            <a:avLst/>
          </a:prstGeom>
          <a:noFill/>
          <a:ln>
            <a:noFill/>
          </a:ln>
        </p:spPr>
      </p:pic>
      <p:sp>
        <p:nvSpPr>
          <p:cNvPr id="100" name="Google Shape;100;p2"/>
          <p:cNvSpPr/>
          <p:nvPr/>
        </p:nvSpPr>
        <p:spPr>
          <a:xfrm>
            <a:off x="0" y="1795166"/>
            <a:ext cx="12192000" cy="5062834"/>
          </a:xfrm>
          <a:prstGeom prst="rect">
            <a:avLst/>
          </a:prstGeom>
          <a:solidFill>
            <a:srgbClr val="D8D8D8"/>
          </a:solidFill>
          <a:ln>
            <a:noFill/>
          </a:ln>
        </p:spPr>
        <p:txBody>
          <a:bodyPr spcFirstLastPara="1" wrap="square" lIns="182875" tIns="91425" rIns="182875" bIns="91425" anchor="ctr" anchorCtr="0">
            <a:noAutofit/>
          </a:bodyPr>
          <a:lstStyle/>
          <a:p>
            <a:pPr marL="0" marR="0" lvl="0" indent="0" algn="l" rtl="0">
              <a:spcBef>
                <a:spcPts val="0"/>
              </a:spcBef>
              <a:spcAft>
                <a:spcPts val="0"/>
              </a:spcAft>
              <a:buNone/>
            </a:pPr>
            <a:endParaRPr sz="1800" b="1">
              <a:solidFill>
                <a:srgbClr val="7F7F7F"/>
              </a:solidFill>
              <a:latin typeface="Century Gothic"/>
              <a:ea typeface="Century Gothic"/>
              <a:cs typeface="Century Gothic"/>
              <a:sym typeface="Century Gothic"/>
            </a:endParaRPr>
          </a:p>
        </p:txBody>
      </p:sp>
      <p:sp>
        <p:nvSpPr>
          <p:cNvPr id="101" name="Google Shape;101;p2"/>
          <p:cNvSpPr txBox="1"/>
          <p:nvPr/>
        </p:nvSpPr>
        <p:spPr>
          <a:xfrm>
            <a:off x="5760720" y="60276"/>
            <a:ext cx="6372665" cy="424732"/>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a:solidFill>
                  <a:srgbClr val="595959"/>
                </a:solidFill>
                <a:latin typeface="Century Gothic"/>
                <a:ea typeface="Century Gothic"/>
                <a:cs typeface="Century Gothic"/>
                <a:sym typeface="Century Gothic"/>
              </a:rPr>
              <a:t>Project Work Plan Template</a:t>
            </a:r>
            <a:endParaRPr/>
          </a:p>
        </p:txBody>
      </p:sp>
      <p:sp>
        <p:nvSpPr>
          <p:cNvPr id="102" name="Google Shape;102;p2"/>
          <p:cNvSpPr/>
          <p:nvPr/>
        </p:nvSpPr>
        <p:spPr>
          <a:xfrm>
            <a:off x="2679550" y="2539419"/>
            <a:ext cx="2103120" cy="3613190"/>
          </a:xfrm>
          <a:prstGeom prst="roundRect">
            <a:avLst>
              <a:gd name="adj" fmla="val 9394"/>
            </a:avLst>
          </a:prstGeom>
          <a:solidFill>
            <a:srgbClr val="498B7E"/>
          </a:solidFill>
          <a:ln>
            <a:noFill/>
          </a:ln>
        </p:spPr>
        <p:txBody>
          <a:bodyPr spcFirstLastPara="1" wrap="square" lIns="91425" tIns="274300" rIns="91425" bIns="45700" anchor="t" anchorCtr="0">
            <a:noAutofit/>
          </a:bodyPr>
          <a:lstStyle/>
          <a:p>
            <a:pPr marL="0" marR="0" lvl="0" indent="0" algn="ctr" rtl="0">
              <a:spcBef>
                <a:spcPts val="0"/>
              </a:spcBef>
              <a:spcAft>
                <a:spcPts val="0"/>
              </a:spcAft>
              <a:buNone/>
            </a:pPr>
            <a:r>
              <a:rPr lang="en-US" sz="1800" b="1">
                <a:solidFill>
                  <a:schemeClr val="lt1"/>
                </a:solidFill>
                <a:latin typeface="Century Gothic"/>
                <a:ea typeface="Century Gothic"/>
                <a:cs typeface="Century Gothic"/>
                <a:sym typeface="Century Gothic"/>
              </a:rPr>
              <a:t>Sample text</a:t>
            </a:r>
            <a:endParaRPr/>
          </a:p>
        </p:txBody>
      </p:sp>
      <p:sp>
        <p:nvSpPr>
          <p:cNvPr id="103" name="Google Shape;103;p2"/>
          <p:cNvSpPr/>
          <p:nvPr/>
        </p:nvSpPr>
        <p:spPr>
          <a:xfrm>
            <a:off x="4939156" y="2539419"/>
            <a:ext cx="2103120" cy="3613190"/>
          </a:xfrm>
          <a:prstGeom prst="roundRect">
            <a:avLst>
              <a:gd name="adj" fmla="val 10433"/>
            </a:avLst>
          </a:prstGeom>
          <a:solidFill>
            <a:srgbClr val="0F4861"/>
          </a:solidFill>
          <a:ln>
            <a:noFill/>
          </a:ln>
        </p:spPr>
        <p:txBody>
          <a:bodyPr spcFirstLastPara="1" wrap="square" lIns="91425" tIns="274300" rIns="91425" bIns="45700" anchor="t" anchorCtr="0">
            <a:noAutofit/>
          </a:bodyPr>
          <a:lstStyle/>
          <a:p>
            <a:pPr marL="0" marR="0" lvl="0" indent="0" algn="ctr" rtl="0">
              <a:spcBef>
                <a:spcPts val="0"/>
              </a:spcBef>
              <a:spcAft>
                <a:spcPts val="0"/>
              </a:spcAft>
              <a:buNone/>
            </a:pPr>
            <a:r>
              <a:rPr lang="en-US" sz="1800" b="1">
                <a:solidFill>
                  <a:schemeClr val="lt1"/>
                </a:solidFill>
                <a:latin typeface="Century Gothic"/>
                <a:ea typeface="Century Gothic"/>
                <a:cs typeface="Century Gothic"/>
                <a:sym typeface="Century Gothic"/>
              </a:rPr>
              <a:t>Sample text</a:t>
            </a:r>
            <a:endParaRPr/>
          </a:p>
        </p:txBody>
      </p:sp>
      <p:sp>
        <p:nvSpPr>
          <p:cNvPr id="104" name="Google Shape;104;p2"/>
          <p:cNvSpPr/>
          <p:nvPr/>
        </p:nvSpPr>
        <p:spPr>
          <a:xfrm>
            <a:off x="7204820" y="2539419"/>
            <a:ext cx="2103120" cy="3613190"/>
          </a:xfrm>
          <a:prstGeom prst="roundRect">
            <a:avLst>
              <a:gd name="adj" fmla="val 9394"/>
            </a:avLst>
          </a:prstGeom>
          <a:solidFill>
            <a:srgbClr val="57C1AB"/>
          </a:solidFill>
          <a:ln>
            <a:noFill/>
          </a:ln>
        </p:spPr>
        <p:txBody>
          <a:bodyPr spcFirstLastPara="1" wrap="square" lIns="91425" tIns="274300" rIns="91425" bIns="45700" anchor="t" anchorCtr="0">
            <a:noAutofit/>
          </a:bodyPr>
          <a:lstStyle/>
          <a:p>
            <a:pPr marL="0" marR="0" lvl="0" indent="0" algn="ctr" rtl="0">
              <a:spcBef>
                <a:spcPts val="0"/>
              </a:spcBef>
              <a:spcAft>
                <a:spcPts val="0"/>
              </a:spcAft>
              <a:buNone/>
            </a:pPr>
            <a:r>
              <a:rPr lang="en-US" sz="1800" b="1">
                <a:solidFill>
                  <a:schemeClr val="lt1"/>
                </a:solidFill>
                <a:latin typeface="Century Gothic"/>
                <a:ea typeface="Century Gothic"/>
                <a:cs typeface="Century Gothic"/>
                <a:sym typeface="Century Gothic"/>
              </a:rPr>
              <a:t>Sample text</a:t>
            </a:r>
            <a:endParaRPr/>
          </a:p>
        </p:txBody>
      </p:sp>
      <p:sp>
        <p:nvSpPr>
          <p:cNvPr id="105" name="Google Shape;105;p2"/>
          <p:cNvSpPr/>
          <p:nvPr/>
        </p:nvSpPr>
        <p:spPr>
          <a:xfrm>
            <a:off x="9455442" y="2539419"/>
            <a:ext cx="2103120" cy="3613190"/>
          </a:xfrm>
          <a:prstGeom prst="roundRect">
            <a:avLst>
              <a:gd name="adj" fmla="val 9914"/>
            </a:avLst>
          </a:prstGeom>
          <a:solidFill>
            <a:srgbClr val="2E75B6"/>
          </a:solidFill>
          <a:ln>
            <a:noFill/>
          </a:ln>
        </p:spPr>
        <p:txBody>
          <a:bodyPr spcFirstLastPara="1" wrap="square" lIns="91425" tIns="274300" rIns="91425" bIns="45700" anchor="t" anchorCtr="0">
            <a:noAutofit/>
          </a:bodyPr>
          <a:lstStyle/>
          <a:p>
            <a:pPr marL="0" marR="0" lvl="0" indent="0" algn="ctr" rtl="0">
              <a:spcBef>
                <a:spcPts val="0"/>
              </a:spcBef>
              <a:spcAft>
                <a:spcPts val="0"/>
              </a:spcAft>
              <a:buNone/>
            </a:pPr>
            <a:r>
              <a:rPr lang="en-US" sz="1800" b="1">
                <a:solidFill>
                  <a:schemeClr val="lt1"/>
                </a:solidFill>
                <a:latin typeface="Century Gothic"/>
                <a:ea typeface="Century Gothic"/>
                <a:cs typeface="Century Gothic"/>
                <a:sym typeface="Century Gothic"/>
              </a:rPr>
              <a:t>Sample text</a:t>
            </a:r>
            <a:endParaRPr/>
          </a:p>
        </p:txBody>
      </p:sp>
      <p:sp>
        <p:nvSpPr>
          <p:cNvPr id="106" name="Google Shape;106;p2"/>
          <p:cNvSpPr/>
          <p:nvPr/>
        </p:nvSpPr>
        <p:spPr>
          <a:xfrm>
            <a:off x="3348205" y="1985629"/>
            <a:ext cx="765810" cy="765810"/>
          </a:xfrm>
          <a:prstGeom prst="ellipse">
            <a:avLst/>
          </a:prstGeom>
          <a:solidFill>
            <a:srgbClr val="498B7E"/>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entury Gothic"/>
                <a:ea typeface="Century Gothic"/>
                <a:cs typeface="Century Gothic"/>
                <a:sym typeface="Century Gothic"/>
              </a:rPr>
              <a:t>1</a:t>
            </a:r>
            <a:endParaRPr/>
          </a:p>
        </p:txBody>
      </p:sp>
      <p:sp>
        <p:nvSpPr>
          <p:cNvPr id="107" name="Google Shape;107;p2"/>
          <p:cNvSpPr/>
          <p:nvPr/>
        </p:nvSpPr>
        <p:spPr>
          <a:xfrm>
            <a:off x="5607811" y="1985629"/>
            <a:ext cx="765810" cy="765810"/>
          </a:xfrm>
          <a:prstGeom prst="ellipse">
            <a:avLst/>
          </a:prstGeom>
          <a:solidFill>
            <a:srgbClr val="0F4861"/>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entury Gothic"/>
                <a:ea typeface="Century Gothic"/>
                <a:cs typeface="Century Gothic"/>
                <a:sym typeface="Century Gothic"/>
              </a:rPr>
              <a:t>2</a:t>
            </a:r>
            <a:endParaRPr/>
          </a:p>
        </p:txBody>
      </p:sp>
      <p:sp>
        <p:nvSpPr>
          <p:cNvPr id="108" name="Google Shape;108;p2"/>
          <p:cNvSpPr/>
          <p:nvPr/>
        </p:nvSpPr>
        <p:spPr>
          <a:xfrm>
            <a:off x="7873475" y="1985629"/>
            <a:ext cx="765810" cy="765810"/>
          </a:xfrm>
          <a:prstGeom prst="ellipse">
            <a:avLst/>
          </a:prstGeom>
          <a:solidFill>
            <a:srgbClr val="57C1AB"/>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entury Gothic"/>
                <a:ea typeface="Century Gothic"/>
                <a:cs typeface="Century Gothic"/>
                <a:sym typeface="Century Gothic"/>
              </a:rPr>
              <a:t>3</a:t>
            </a:r>
            <a:endParaRPr/>
          </a:p>
        </p:txBody>
      </p:sp>
      <p:sp>
        <p:nvSpPr>
          <p:cNvPr id="109" name="Google Shape;109;p2"/>
          <p:cNvSpPr/>
          <p:nvPr/>
        </p:nvSpPr>
        <p:spPr>
          <a:xfrm>
            <a:off x="10124097" y="1985629"/>
            <a:ext cx="765810" cy="765810"/>
          </a:xfrm>
          <a:prstGeom prst="ellipse">
            <a:avLst/>
          </a:prstGeom>
          <a:solidFill>
            <a:srgbClr val="2E75B6"/>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entury Gothic"/>
                <a:ea typeface="Century Gothic"/>
                <a:cs typeface="Century Gothic"/>
                <a:sym typeface="Century Gothic"/>
              </a:rPr>
              <a:t>4</a:t>
            </a:r>
            <a:endParaRPr/>
          </a:p>
        </p:txBody>
      </p:sp>
      <p:sp>
        <p:nvSpPr>
          <p:cNvPr id="110" name="Google Shape;110;p2"/>
          <p:cNvSpPr/>
          <p:nvPr/>
        </p:nvSpPr>
        <p:spPr>
          <a:xfrm>
            <a:off x="190006" y="3532317"/>
            <a:ext cx="11851574" cy="605494"/>
          </a:xfrm>
          <a:prstGeom prst="roundRect">
            <a:avLst>
              <a:gd name="adj" fmla="val 16667"/>
            </a:avLst>
          </a:prstGeom>
          <a:solidFill>
            <a:srgbClr val="F2F2F2"/>
          </a:solidFill>
          <a:ln>
            <a:noFill/>
          </a:ln>
        </p:spPr>
        <p:txBody>
          <a:bodyPr spcFirstLastPara="1" wrap="square" lIns="182875" tIns="91425" rIns="182875" bIns="91425" anchor="ctr" anchorCtr="0">
            <a:noAutofit/>
          </a:bodyPr>
          <a:lstStyle/>
          <a:p>
            <a:pPr marL="0" marR="0" lvl="0" indent="0" algn="l" rtl="0">
              <a:spcBef>
                <a:spcPts val="0"/>
              </a:spcBef>
              <a:spcAft>
                <a:spcPts val="0"/>
              </a:spcAft>
              <a:buNone/>
            </a:pPr>
            <a:r>
              <a:rPr lang="en-US" sz="1800" b="1">
                <a:solidFill>
                  <a:srgbClr val="7F7F7F"/>
                </a:solidFill>
                <a:latin typeface="Century Gothic"/>
                <a:ea typeface="Century Gothic"/>
                <a:cs typeface="Century Gothic"/>
                <a:sym typeface="Century Gothic"/>
              </a:rPr>
              <a:t>A</a:t>
            </a:r>
            <a:endParaRPr/>
          </a:p>
        </p:txBody>
      </p:sp>
      <p:sp>
        <p:nvSpPr>
          <p:cNvPr id="111" name="Google Shape;111;p2"/>
          <p:cNvSpPr/>
          <p:nvPr/>
        </p:nvSpPr>
        <p:spPr>
          <a:xfrm>
            <a:off x="190006" y="4315853"/>
            <a:ext cx="11851574" cy="605494"/>
          </a:xfrm>
          <a:prstGeom prst="roundRect">
            <a:avLst>
              <a:gd name="adj" fmla="val 16667"/>
            </a:avLst>
          </a:prstGeom>
          <a:solidFill>
            <a:srgbClr val="F2F2F2"/>
          </a:solidFill>
          <a:ln>
            <a:noFill/>
          </a:ln>
        </p:spPr>
        <p:txBody>
          <a:bodyPr spcFirstLastPara="1" wrap="square" lIns="182875" tIns="91425" rIns="182875" bIns="91425" anchor="ctr" anchorCtr="0">
            <a:noAutofit/>
          </a:bodyPr>
          <a:lstStyle/>
          <a:p>
            <a:pPr marL="0" marR="0" lvl="0" indent="0" algn="l" rtl="0">
              <a:spcBef>
                <a:spcPts val="0"/>
              </a:spcBef>
              <a:spcAft>
                <a:spcPts val="0"/>
              </a:spcAft>
              <a:buNone/>
            </a:pPr>
            <a:r>
              <a:rPr lang="en-US" sz="1800" b="1">
                <a:solidFill>
                  <a:srgbClr val="7F7F7F"/>
                </a:solidFill>
                <a:latin typeface="Century Gothic"/>
                <a:ea typeface="Century Gothic"/>
                <a:cs typeface="Century Gothic"/>
                <a:sym typeface="Century Gothic"/>
              </a:rPr>
              <a:t>B</a:t>
            </a:r>
            <a:endParaRPr/>
          </a:p>
        </p:txBody>
      </p:sp>
      <p:sp>
        <p:nvSpPr>
          <p:cNvPr id="112" name="Google Shape;112;p2"/>
          <p:cNvSpPr/>
          <p:nvPr/>
        </p:nvSpPr>
        <p:spPr>
          <a:xfrm>
            <a:off x="190006" y="5099390"/>
            <a:ext cx="11851574" cy="605494"/>
          </a:xfrm>
          <a:prstGeom prst="roundRect">
            <a:avLst>
              <a:gd name="adj" fmla="val 16667"/>
            </a:avLst>
          </a:prstGeom>
          <a:solidFill>
            <a:srgbClr val="F2F2F2"/>
          </a:solidFill>
          <a:ln>
            <a:noFill/>
          </a:ln>
        </p:spPr>
        <p:txBody>
          <a:bodyPr spcFirstLastPara="1" wrap="square" lIns="182875" tIns="91425" rIns="182875" bIns="91425" anchor="ctr" anchorCtr="0">
            <a:noAutofit/>
          </a:bodyPr>
          <a:lstStyle/>
          <a:p>
            <a:pPr marL="0" marR="0" lvl="0" indent="0" algn="l" rtl="0">
              <a:spcBef>
                <a:spcPts val="0"/>
              </a:spcBef>
              <a:spcAft>
                <a:spcPts val="0"/>
              </a:spcAft>
              <a:buNone/>
            </a:pPr>
            <a:r>
              <a:rPr lang="en-US" sz="1800" b="1">
                <a:solidFill>
                  <a:srgbClr val="7F7F7F"/>
                </a:solidFill>
                <a:latin typeface="Century Gothic"/>
                <a:ea typeface="Century Gothic"/>
                <a:cs typeface="Century Gothic"/>
                <a:sym typeface="Century Gothic"/>
              </a:rPr>
              <a:t>C</a:t>
            </a:r>
            <a:endParaRPr/>
          </a:p>
        </p:txBody>
      </p:sp>
      <p:sp>
        <p:nvSpPr>
          <p:cNvPr id="113" name="Google Shape;113;p2"/>
          <p:cNvSpPr/>
          <p:nvPr/>
        </p:nvSpPr>
        <p:spPr>
          <a:xfrm>
            <a:off x="922002" y="3692560"/>
            <a:ext cx="1757548" cy="285008"/>
          </a:xfrm>
          <a:prstGeom prst="homePlate">
            <a:avLst>
              <a:gd name="adj" fmla="val 29205"/>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entury Gothic"/>
                <a:ea typeface="Century Gothic"/>
                <a:cs typeface="Century Gothic"/>
                <a:sym typeface="Century Gothic"/>
              </a:rPr>
              <a:t>Work blocks</a:t>
            </a:r>
            <a:endParaRPr/>
          </a:p>
        </p:txBody>
      </p:sp>
      <p:sp>
        <p:nvSpPr>
          <p:cNvPr id="114" name="Google Shape;114;p2"/>
          <p:cNvSpPr/>
          <p:nvPr/>
        </p:nvSpPr>
        <p:spPr>
          <a:xfrm>
            <a:off x="2929912" y="3692560"/>
            <a:ext cx="2528208" cy="285008"/>
          </a:xfrm>
          <a:prstGeom prst="homePlate">
            <a:avLst>
              <a:gd name="adj" fmla="val 29205"/>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entury Gothic"/>
                <a:ea typeface="Century Gothic"/>
                <a:cs typeface="Century Gothic"/>
                <a:sym typeface="Century Gothic"/>
              </a:rPr>
              <a:t>Work blocks</a:t>
            </a:r>
            <a:endParaRPr/>
          </a:p>
        </p:txBody>
      </p:sp>
      <p:sp>
        <p:nvSpPr>
          <p:cNvPr id="115" name="Google Shape;115;p2"/>
          <p:cNvSpPr/>
          <p:nvPr/>
        </p:nvSpPr>
        <p:spPr>
          <a:xfrm>
            <a:off x="5708482" y="3692560"/>
            <a:ext cx="3263942" cy="285008"/>
          </a:xfrm>
          <a:prstGeom prst="homePlate">
            <a:avLst>
              <a:gd name="adj" fmla="val 29205"/>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entury Gothic"/>
                <a:ea typeface="Century Gothic"/>
                <a:cs typeface="Century Gothic"/>
                <a:sym typeface="Century Gothic"/>
              </a:rPr>
              <a:t>Work blocks</a:t>
            </a:r>
            <a:endParaRPr/>
          </a:p>
        </p:txBody>
      </p:sp>
      <p:sp>
        <p:nvSpPr>
          <p:cNvPr id="116" name="Google Shape;116;p2"/>
          <p:cNvSpPr/>
          <p:nvPr/>
        </p:nvSpPr>
        <p:spPr>
          <a:xfrm>
            <a:off x="9222785" y="3692560"/>
            <a:ext cx="2624813" cy="285008"/>
          </a:xfrm>
          <a:prstGeom prst="homePlate">
            <a:avLst>
              <a:gd name="adj" fmla="val 29205"/>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entury Gothic"/>
                <a:ea typeface="Century Gothic"/>
                <a:cs typeface="Century Gothic"/>
                <a:sym typeface="Century Gothic"/>
              </a:rPr>
              <a:t>Work blocks</a:t>
            </a:r>
            <a:endParaRPr/>
          </a:p>
        </p:txBody>
      </p:sp>
      <p:sp>
        <p:nvSpPr>
          <p:cNvPr id="117" name="Google Shape;117;p2"/>
          <p:cNvSpPr/>
          <p:nvPr/>
        </p:nvSpPr>
        <p:spPr>
          <a:xfrm>
            <a:off x="922002" y="4474985"/>
            <a:ext cx="1757548" cy="285008"/>
          </a:xfrm>
          <a:prstGeom prst="homePlate">
            <a:avLst>
              <a:gd name="adj" fmla="val 29205"/>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entury Gothic"/>
                <a:ea typeface="Century Gothic"/>
                <a:cs typeface="Century Gothic"/>
                <a:sym typeface="Century Gothic"/>
              </a:rPr>
              <a:t>Work blocks</a:t>
            </a:r>
            <a:endParaRPr/>
          </a:p>
        </p:txBody>
      </p:sp>
      <p:sp>
        <p:nvSpPr>
          <p:cNvPr id="118" name="Google Shape;118;p2"/>
          <p:cNvSpPr/>
          <p:nvPr/>
        </p:nvSpPr>
        <p:spPr>
          <a:xfrm>
            <a:off x="2929912" y="4474985"/>
            <a:ext cx="2528208" cy="285008"/>
          </a:xfrm>
          <a:prstGeom prst="homePlate">
            <a:avLst>
              <a:gd name="adj" fmla="val 29205"/>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entury Gothic"/>
                <a:ea typeface="Century Gothic"/>
                <a:cs typeface="Century Gothic"/>
                <a:sym typeface="Century Gothic"/>
              </a:rPr>
              <a:t>Work blocks</a:t>
            </a:r>
            <a:endParaRPr/>
          </a:p>
        </p:txBody>
      </p:sp>
      <p:sp>
        <p:nvSpPr>
          <p:cNvPr id="119" name="Google Shape;119;p2"/>
          <p:cNvSpPr/>
          <p:nvPr/>
        </p:nvSpPr>
        <p:spPr>
          <a:xfrm>
            <a:off x="5708482" y="4474985"/>
            <a:ext cx="3263942" cy="285008"/>
          </a:xfrm>
          <a:prstGeom prst="homePlate">
            <a:avLst>
              <a:gd name="adj" fmla="val 29205"/>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entury Gothic"/>
                <a:ea typeface="Century Gothic"/>
                <a:cs typeface="Century Gothic"/>
                <a:sym typeface="Century Gothic"/>
              </a:rPr>
              <a:t>Work blocks</a:t>
            </a:r>
            <a:endParaRPr/>
          </a:p>
        </p:txBody>
      </p:sp>
      <p:sp>
        <p:nvSpPr>
          <p:cNvPr id="120" name="Google Shape;120;p2"/>
          <p:cNvSpPr/>
          <p:nvPr/>
        </p:nvSpPr>
        <p:spPr>
          <a:xfrm>
            <a:off x="9222785" y="4474985"/>
            <a:ext cx="2624813" cy="285008"/>
          </a:xfrm>
          <a:prstGeom prst="homePlate">
            <a:avLst>
              <a:gd name="adj" fmla="val 29205"/>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entury Gothic"/>
                <a:ea typeface="Century Gothic"/>
                <a:cs typeface="Century Gothic"/>
                <a:sym typeface="Century Gothic"/>
              </a:rPr>
              <a:t>Work blocks</a:t>
            </a:r>
            <a:endParaRPr/>
          </a:p>
        </p:txBody>
      </p:sp>
      <p:sp>
        <p:nvSpPr>
          <p:cNvPr id="121" name="Google Shape;121;p2"/>
          <p:cNvSpPr/>
          <p:nvPr/>
        </p:nvSpPr>
        <p:spPr>
          <a:xfrm>
            <a:off x="922002" y="5257409"/>
            <a:ext cx="1757548" cy="285008"/>
          </a:xfrm>
          <a:prstGeom prst="homePlate">
            <a:avLst>
              <a:gd name="adj" fmla="val 29205"/>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entury Gothic"/>
                <a:ea typeface="Century Gothic"/>
                <a:cs typeface="Century Gothic"/>
                <a:sym typeface="Century Gothic"/>
              </a:rPr>
              <a:t>Work blocks</a:t>
            </a:r>
            <a:endParaRPr/>
          </a:p>
        </p:txBody>
      </p:sp>
      <p:sp>
        <p:nvSpPr>
          <p:cNvPr id="122" name="Google Shape;122;p2"/>
          <p:cNvSpPr/>
          <p:nvPr/>
        </p:nvSpPr>
        <p:spPr>
          <a:xfrm>
            <a:off x="2929912" y="5257409"/>
            <a:ext cx="2528208" cy="285008"/>
          </a:xfrm>
          <a:prstGeom prst="homePlate">
            <a:avLst>
              <a:gd name="adj" fmla="val 29205"/>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entury Gothic"/>
                <a:ea typeface="Century Gothic"/>
                <a:cs typeface="Century Gothic"/>
                <a:sym typeface="Century Gothic"/>
              </a:rPr>
              <a:t>Work blocks</a:t>
            </a:r>
            <a:endParaRPr/>
          </a:p>
        </p:txBody>
      </p:sp>
      <p:sp>
        <p:nvSpPr>
          <p:cNvPr id="123" name="Google Shape;123;p2"/>
          <p:cNvSpPr/>
          <p:nvPr/>
        </p:nvSpPr>
        <p:spPr>
          <a:xfrm>
            <a:off x="5708482" y="5257409"/>
            <a:ext cx="3263942" cy="285008"/>
          </a:xfrm>
          <a:prstGeom prst="homePlate">
            <a:avLst>
              <a:gd name="adj" fmla="val 29205"/>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entury Gothic"/>
                <a:ea typeface="Century Gothic"/>
                <a:cs typeface="Century Gothic"/>
                <a:sym typeface="Century Gothic"/>
              </a:rPr>
              <a:t>Work blocks</a:t>
            </a:r>
            <a:endParaRPr/>
          </a:p>
        </p:txBody>
      </p:sp>
      <p:sp>
        <p:nvSpPr>
          <p:cNvPr id="124" name="Google Shape;124;p2"/>
          <p:cNvSpPr/>
          <p:nvPr/>
        </p:nvSpPr>
        <p:spPr>
          <a:xfrm>
            <a:off x="9222785" y="5257409"/>
            <a:ext cx="2624813" cy="285008"/>
          </a:xfrm>
          <a:prstGeom prst="homePlate">
            <a:avLst>
              <a:gd name="adj" fmla="val 29205"/>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entury Gothic"/>
                <a:ea typeface="Century Gothic"/>
                <a:cs typeface="Century Gothic"/>
                <a:sym typeface="Century Gothic"/>
              </a:rPr>
              <a:t>Work blocks</a:t>
            </a:r>
            <a:endParaRPr/>
          </a:p>
        </p:txBody>
      </p:sp>
      <p:sp>
        <p:nvSpPr>
          <p:cNvPr id="125" name="Google Shape;125;p2"/>
          <p:cNvSpPr/>
          <p:nvPr/>
        </p:nvSpPr>
        <p:spPr>
          <a:xfrm>
            <a:off x="2679550" y="6302436"/>
            <a:ext cx="8879012" cy="377833"/>
          </a:xfrm>
          <a:prstGeom prst="roundRect">
            <a:avLst>
              <a:gd name="adj" fmla="val 16667"/>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entury Gothic"/>
                <a:ea typeface="Century Gothic"/>
                <a:cs typeface="Century Gothic"/>
                <a:sym typeface="Century Gothic"/>
              </a:rPr>
              <a:t>Phase and Milestones</a:t>
            </a:r>
            <a:endParaRPr sz="1400" b="1">
              <a:solidFill>
                <a:schemeClr val="lt1"/>
              </a:solidFill>
              <a:latin typeface="Century Gothic"/>
              <a:ea typeface="Century Gothic"/>
              <a:cs typeface="Century Gothic"/>
              <a:sym typeface="Century Gothic"/>
            </a:endParaRPr>
          </a:p>
        </p:txBody>
      </p:sp>
      <p:sp>
        <p:nvSpPr>
          <p:cNvPr id="126" name="Google Shape;126;p2"/>
          <p:cNvSpPr txBox="1"/>
          <p:nvPr/>
        </p:nvSpPr>
        <p:spPr>
          <a:xfrm>
            <a:off x="289110" y="760278"/>
            <a:ext cx="11715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595959"/>
                </a:solidFill>
                <a:latin typeface="Century Gothic"/>
                <a:ea typeface="Century Gothic"/>
                <a:cs typeface="Century Gothic"/>
                <a:sym typeface="Century Gothic"/>
              </a:rPr>
              <a:t>Timeline</a:t>
            </a:r>
            <a:endParaRPr/>
          </a:p>
        </p:txBody>
      </p:sp>
      <p:grpSp>
        <p:nvGrpSpPr>
          <p:cNvPr id="127" name="Google Shape;127;p2"/>
          <p:cNvGrpSpPr/>
          <p:nvPr/>
        </p:nvGrpSpPr>
        <p:grpSpPr>
          <a:xfrm>
            <a:off x="1864108" y="565368"/>
            <a:ext cx="765810" cy="765810"/>
            <a:chOff x="8141749" y="818038"/>
            <a:chExt cx="765810" cy="765810"/>
          </a:xfrm>
        </p:grpSpPr>
        <p:sp>
          <p:nvSpPr>
            <p:cNvPr id="128" name="Google Shape;128;p2"/>
            <p:cNvSpPr/>
            <p:nvPr/>
          </p:nvSpPr>
          <p:spPr>
            <a:xfrm>
              <a:off x="8141749" y="818038"/>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129" name="Google Shape;129;p2" descr="A white arrow in a bullseye&#10;&#10;Description automatically generated"/>
            <p:cNvPicPr preferRelativeResize="0"/>
            <p:nvPr/>
          </p:nvPicPr>
          <p:blipFill rotWithShape="1">
            <a:blip r:embed="rId5">
              <a:alphaModFix/>
            </a:blip>
            <a:srcRect/>
            <a:stretch/>
          </p:blipFill>
          <p:spPr>
            <a:xfrm>
              <a:off x="8337815" y="969014"/>
              <a:ext cx="457200" cy="457200"/>
            </a:xfrm>
            <a:prstGeom prst="rect">
              <a:avLst/>
            </a:prstGeom>
            <a:noFill/>
            <a:ln>
              <a:noFill/>
            </a:ln>
          </p:spPr>
        </p:pic>
      </p:grpSp>
      <p:sp>
        <p:nvSpPr>
          <p:cNvPr id="130" name="Google Shape;130;p2"/>
          <p:cNvSpPr txBox="1"/>
          <p:nvPr/>
        </p:nvSpPr>
        <p:spPr>
          <a:xfrm>
            <a:off x="2762721" y="657403"/>
            <a:ext cx="260699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7F7F7F"/>
                </a:solidFill>
                <a:latin typeface="Century Gothic"/>
                <a:ea typeface="Century Gothic"/>
                <a:cs typeface="Century Gothic"/>
                <a:sym typeface="Century Gothic"/>
              </a:rPr>
              <a:t>Objective:</a:t>
            </a:r>
            <a:endParaRPr/>
          </a:p>
          <a:p>
            <a:pPr marL="0" marR="0" lvl="0" indent="0" algn="l" rtl="0">
              <a:spcBef>
                <a:spcPts val="0"/>
              </a:spcBef>
              <a:spcAft>
                <a:spcPts val="0"/>
              </a:spcAft>
              <a:buNone/>
            </a:pPr>
            <a:r>
              <a:rPr lang="en-US" sz="1400">
                <a:solidFill>
                  <a:srgbClr val="7F7F7F"/>
                </a:solidFill>
                <a:latin typeface="Century Gothic"/>
                <a:ea typeface="Century Gothic"/>
                <a:cs typeface="Century Gothic"/>
                <a:sym typeface="Century Gothic"/>
              </a:rPr>
              <a:t>Sample text</a:t>
            </a:r>
            <a:endParaRPr/>
          </a:p>
        </p:txBody>
      </p:sp>
      <p:grpSp>
        <p:nvGrpSpPr>
          <p:cNvPr id="131" name="Google Shape;131;p2"/>
          <p:cNvGrpSpPr/>
          <p:nvPr/>
        </p:nvGrpSpPr>
        <p:grpSpPr>
          <a:xfrm>
            <a:off x="5524023" y="565368"/>
            <a:ext cx="765810" cy="765810"/>
            <a:chOff x="6496725" y="804900"/>
            <a:chExt cx="765810" cy="765810"/>
          </a:xfrm>
        </p:grpSpPr>
        <p:sp>
          <p:nvSpPr>
            <p:cNvPr id="132" name="Google Shape;132;p2"/>
            <p:cNvSpPr/>
            <p:nvPr/>
          </p:nvSpPr>
          <p:spPr>
            <a:xfrm>
              <a:off x="6496725" y="804900"/>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133" name="Google Shape;133;p2" descr="A white line drawing of a stack of money&#10;&#10;Description automatically generated"/>
            <p:cNvPicPr preferRelativeResize="0"/>
            <p:nvPr/>
          </p:nvPicPr>
          <p:blipFill rotWithShape="1">
            <a:blip r:embed="rId6">
              <a:alphaModFix/>
            </a:blip>
            <a:srcRect/>
            <a:stretch/>
          </p:blipFill>
          <p:spPr>
            <a:xfrm>
              <a:off x="6651030" y="943895"/>
              <a:ext cx="457200" cy="457200"/>
            </a:xfrm>
            <a:prstGeom prst="rect">
              <a:avLst/>
            </a:prstGeom>
            <a:noFill/>
            <a:ln>
              <a:noFill/>
            </a:ln>
          </p:spPr>
        </p:pic>
      </p:grpSp>
      <p:sp>
        <p:nvSpPr>
          <p:cNvPr id="134" name="Google Shape;134;p2"/>
          <p:cNvSpPr txBox="1"/>
          <p:nvPr/>
        </p:nvSpPr>
        <p:spPr>
          <a:xfrm>
            <a:off x="6442680" y="657403"/>
            <a:ext cx="260699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7F7F7F"/>
                </a:solidFill>
                <a:latin typeface="Century Gothic"/>
                <a:ea typeface="Century Gothic"/>
                <a:cs typeface="Century Gothic"/>
                <a:sym typeface="Century Gothic"/>
              </a:rPr>
              <a:t>Budget:</a:t>
            </a:r>
            <a:endParaRPr/>
          </a:p>
          <a:p>
            <a:pPr marL="0" marR="0" lvl="0" indent="0" algn="l" rtl="0">
              <a:spcBef>
                <a:spcPts val="0"/>
              </a:spcBef>
              <a:spcAft>
                <a:spcPts val="0"/>
              </a:spcAft>
              <a:buNone/>
            </a:pPr>
            <a:r>
              <a:rPr lang="en-US" sz="1400">
                <a:solidFill>
                  <a:srgbClr val="7F7F7F"/>
                </a:solidFill>
                <a:latin typeface="Century Gothic"/>
                <a:ea typeface="Century Gothic"/>
                <a:cs typeface="Century Gothic"/>
                <a:sym typeface="Century Gothic"/>
              </a:rPr>
              <a:t>Sample text</a:t>
            </a:r>
            <a:endParaRPr/>
          </a:p>
        </p:txBody>
      </p:sp>
      <p:grpSp>
        <p:nvGrpSpPr>
          <p:cNvPr id="135" name="Google Shape;135;p2"/>
          <p:cNvGrpSpPr/>
          <p:nvPr/>
        </p:nvGrpSpPr>
        <p:grpSpPr>
          <a:xfrm>
            <a:off x="9203982" y="565368"/>
            <a:ext cx="765810" cy="765810"/>
            <a:chOff x="9273432" y="818038"/>
            <a:chExt cx="765810" cy="765810"/>
          </a:xfrm>
        </p:grpSpPr>
        <p:sp>
          <p:nvSpPr>
            <p:cNvPr id="136" name="Google Shape;136;p2"/>
            <p:cNvSpPr/>
            <p:nvPr/>
          </p:nvSpPr>
          <p:spPr>
            <a:xfrm>
              <a:off x="9273432" y="818038"/>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137" name="Google Shape;137;p2" descr="A group of people with a circle&#10;&#10;Description automatically generated"/>
            <p:cNvPicPr preferRelativeResize="0"/>
            <p:nvPr/>
          </p:nvPicPr>
          <p:blipFill rotWithShape="1">
            <a:blip r:embed="rId7">
              <a:alphaModFix/>
            </a:blip>
            <a:srcRect/>
            <a:stretch/>
          </p:blipFill>
          <p:spPr>
            <a:xfrm>
              <a:off x="9427737" y="943323"/>
              <a:ext cx="457200" cy="457200"/>
            </a:xfrm>
            <a:prstGeom prst="rect">
              <a:avLst/>
            </a:prstGeom>
            <a:noFill/>
            <a:ln>
              <a:noFill/>
            </a:ln>
          </p:spPr>
        </p:pic>
      </p:grpSp>
      <p:sp>
        <p:nvSpPr>
          <p:cNvPr id="138" name="Google Shape;138;p2"/>
          <p:cNvSpPr txBox="1"/>
          <p:nvPr/>
        </p:nvSpPr>
        <p:spPr>
          <a:xfrm>
            <a:off x="10112222" y="657403"/>
            <a:ext cx="185160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7F7F7F"/>
                </a:solidFill>
                <a:latin typeface="Century Gothic"/>
                <a:ea typeface="Century Gothic"/>
                <a:cs typeface="Century Gothic"/>
                <a:sym typeface="Century Gothic"/>
              </a:rPr>
              <a:t>Team:</a:t>
            </a:r>
            <a:endParaRPr/>
          </a:p>
          <a:p>
            <a:pPr marL="0" marR="0" lvl="0" indent="0" algn="l" rtl="0">
              <a:spcBef>
                <a:spcPts val="0"/>
              </a:spcBef>
              <a:spcAft>
                <a:spcPts val="0"/>
              </a:spcAft>
              <a:buNone/>
            </a:pPr>
            <a:r>
              <a:rPr lang="en-US" sz="1400">
                <a:solidFill>
                  <a:srgbClr val="7F7F7F"/>
                </a:solidFill>
                <a:latin typeface="Century Gothic"/>
                <a:ea typeface="Century Gothic"/>
                <a:cs typeface="Century Gothic"/>
                <a:sym typeface="Century Gothic"/>
              </a:rPr>
              <a:t>Sample text</a:t>
            </a:r>
            <a:endParaRPr/>
          </a:p>
        </p:txBody>
      </p:sp>
      <p:sp>
        <p:nvSpPr>
          <p:cNvPr id="139" name="Google Shape;139;p2"/>
          <p:cNvSpPr txBox="1"/>
          <p:nvPr/>
        </p:nvSpPr>
        <p:spPr>
          <a:xfrm>
            <a:off x="289109" y="2828609"/>
            <a:ext cx="15749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595959"/>
                </a:solidFill>
                <a:latin typeface="Century Gothic"/>
                <a:ea typeface="Century Gothic"/>
                <a:cs typeface="Century Gothic"/>
                <a:sym typeface="Century Gothic"/>
              </a:rPr>
              <a:t>Deliverables</a:t>
            </a:r>
            <a:endParaRPr/>
          </a:p>
        </p:txBody>
      </p:sp>
      <p:grpSp>
        <p:nvGrpSpPr>
          <p:cNvPr id="140" name="Google Shape;140;p2"/>
          <p:cNvGrpSpPr/>
          <p:nvPr/>
        </p:nvGrpSpPr>
        <p:grpSpPr>
          <a:xfrm>
            <a:off x="379838" y="1440788"/>
            <a:ext cx="11269453" cy="142504"/>
            <a:chOff x="379838" y="1524993"/>
            <a:chExt cx="11269453" cy="142504"/>
          </a:xfrm>
        </p:grpSpPr>
        <p:cxnSp>
          <p:nvCxnSpPr>
            <p:cNvPr id="141" name="Google Shape;141;p2"/>
            <p:cNvCxnSpPr/>
            <p:nvPr/>
          </p:nvCxnSpPr>
          <p:spPr>
            <a:xfrm>
              <a:off x="379838" y="1596245"/>
              <a:ext cx="11269453" cy="0"/>
            </a:xfrm>
            <a:prstGeom prst="straightConnector1">
              <a:avLst/>
            </a:prstGeom>
            <a:noFill/>
            <a:ln w="19050" cap="flat" cmpd="sng">
              <a:solidFill>
                <a:srgbClr val="7F7F7F"/>
              </a:solidFill>
              <a:prstDash val="solid"/>
              <a:miter lim="800000"/>
              <a:headEnd type="none" w="sm" len="sm"/>
              <a:tailEnd type="stealth" w="med" len="med"/>
            </a:ln>
          </p:spPr>
        </p:cxnSp>
        <p:sp>
          <p:nvSpPr>
            <p:cNvPr id="142" name="Google Shape;142;p2"/>
            <p:cNvSpPr/>
            <p:nvPr/>
          </p:nvSpPr>
          <p:spPr>
            <a:xfrm>
              <a:off x="2175761" y="1524993"/>
              <a:ext cx="142504" cy="142504"/>
            </a:xfrm>
            <a:prstGeom prst="ellipse">
              <a:avLst/>
            </a:prstGeom>
            <a:solidFill>
              <a:srgbClr val="7F7F7F"/>
            </a:solidFill>
            <a:ln w="1905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 name="Google Shape;143;p2"/>
            <p:cNvSpPr/>
            <p:nvPr/>
          </p:nvSpPr>
          <p:spPr>
            <a:xfrm>
              <a:off x="5830784" y="1524993"/>
              <a:ext cx="142504" cy="142504"/>
            </a:xfrm>
            <a:prstGeom prst="ellipse">
              <a:avLst/>
            </a:prstGeom>
            <a:solidFill>
              <a:srgbClr val="7F7F7F"/>
            </a:solidFill>
            <a:ln w="1905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4" name="Google Shape;144;p2"/>
            <p:cNvSpPr/>
            <p:nvPr/>
          </p:nvSpPr>
          <p:spPr>
            <a:xfrm>
              <a:off x="9515635" y="1524993"/>
              <a:ext cx="142504" cy="142504"/>
            </a:xfrm>
            <a:prstGeom prst="ellipse">
              <a:avLst/>
            </a:prstGeom>
            <a:solidFill>
              <a:srgbClr val="7F7F7F"/>
            </a:solidFill>
            <a:ln w="1905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graphicFrame>
        <p:nvGraphicFramePr>
          <p:cNvPr id="150" name="Google Shape;150;p3"/>
          <p:cNvGraphicFramePr/>
          <p:nvPr>
            <p:extLst>
              <p:ext uri="{D42A27DB-BD31-4B8C-83A1-F6EECF244321}">
                <p14:modId xmlns:p14="http://schemas.microsoft.com/office/powerpoint/2010/main" val="1685253919"/>
              </p:ext>
            </p:extLst>
          </p:nvPr>
        </p:nvGraphicFramePr>
        <p:xfrm>
          <a:off x="787790" y="1050352"/>
          <a:ext cx="10227225" cy="2468350"/>
        </p:xfrm>
        <a:graphic>
          <a:graphicData uri="http://schemas.openxmlformats.org/drawingml/2006/table">
            <a:tbl>
              <a:tblPr firstRow="1" firstCol="1" bandRow="1">
                <a:noFill/>
                <a:tableStyleId>{EA7D6231-78D7-4C78-A15F-EF143F0DD9CE}</a:tableStyleId>
              </a:tblPr>
              <a:tblGrid>
                <a:gridCol w="10227225">
                  <a:extLst>
                    <a:ext uri="{9D8B030D-6E8A-4147-A177-3AD203B41FA5}">
                      <a16:colId xmlns:a16="http://schemas.microsoft.com/office/drawing/2014/main" val="20000"/>
                    </a:ext>
                  </a:extLst>
                </a:gridCol>
              </a:tblGrid>
              <a:tr h="2468350">
                <a:tc>
                  <a:txBody>
                    <a:bodyPr/>
                    <a:lstStyle/>
                    <a:p>
                      <a:pPr marL="0" marR="0" lvl="0" indent="0" algn="ctr" rtl="0">
                        <a:spcBef>
                          <a:spcPts val="0"/>
                        </a:spcBef>
                        <a:spcAft>
                          <a:spcPts val="0"/>
                        </a:spcAft>
                        <a:buNone/>
                      </a:pPr>
                      <a:r>
                        <a:rPr lang="en-US" sz="1600" b="1" u="none" strike="noStrike" cap="none" dirty="0">
                          <a:solidFill>
                            <a:schemeClr val="dk1"/>
                          </a:solidFill>
                          <a:latin typeface="Century Gothic"/>
                          <a:ea typeface="Century Gothic"/>
                          <a:cs typeface="Century Gothic"/>
                          <a:sym typeface="Century Gothic"/>
                        </a:rPr>
                        <a:t>DISCLAIMER</a:t>
                      </a:r>
                      <a:endParaRPr sz="1200" b="1" u="none" strike="noStrike" cap="none"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200" b="0" u="none" strike="noStrike" cap="none" dirty="0">
                          <a:solidFill>
                            <a:schemeClr val="dk1"/>
                          </a:solidFill>
                          <a:latin typeface="Century Gothic"/>
                          <a:ea typeface="Century Gothic"/>
                          <a:cs typeface="Century Gothic"/>
                          <a:sym typeface="Century Gothic"/>
                        </a:rPr>
                        <a:t> </a:t>
                      </a:r>
                      <a:endParaRPr dirty="0"/>
                    </a:p>
                    <a:p>
                      <a:pPr marL="0" marR="0" lvl="0" indent="0" algn="l" rtl="0">
                        <a:spcBef>
                          <a:spcPts val="0"/>
                        </a:spcBef>
                        <a:spcAft>
                          <a:spcPts val="0"/>
                        </a:spcAft>
                        <a:buNone/>
                      </a:pPr>
                      <a:r>
                        <a:rPr lang="en-US" sz="1400" b="0" u="none" strike="noStrike" cap="none" dirty="0">
                          <a:solidFill>
                            <a:schemeClr val="dk1"/>
                          </a:solidFill>
                          <a:latin typeface="Century Gothic"/>
                          <a:ea typeface="Century Gothic"/>
                          <a:cs typeface="Century Gothic"/>
                          <a:sym typeface="Century Gothic"/>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sz="1400" b="0" u="none" strike="noStrike" cap="none" dirty="0">
                        <a:solidFill>
                          <a:schemeClr val="dk1"/>
                        </a:solidFill>
                        <a:latin typeface="Century Gothic"/>
                        <a:ea typeface="Century Gothic"/>
                        <a:cs typeface="Century Gothic"/>
                        <a:sym typeface="Century Gothic"/>
                      </a:endParaRPr>
                    </a:p>
                  </a:txBody>
                  <a:tcPr marL="228600" marR="73025" marT="0" marB="0" anchor="ctr">
                    <a:lnL w="76200" cap="flat" cmpd="sng">
                      <a:solidFill>
                        <a:srgbClr val="7F7F7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245</Words>
  <Application>Microsoft Macintosh PowerPoint</Application>
  <PresentationFormat>Widescreen</PresentationFormat>
  <Paragraphs>42</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Play</vt:lpstr>
      <vt:lpstr>Century Gothic</vt:lpstr>
      <vt:lpstr>Calibri</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Alexandra Ragazhinskaya</dc:creator>
  <cp:lastModifiedBy>Allison Okonczak</cp:lastModifiedBy>
  <cp:revision>2</cp:revision>
  <dcterms:created xsi:type="dcterms:W3CDTF">2021-07-07T23:54:57Z</dcterms:created>
  <dcterms:modified xsi:type="dcterms:W3CDTF">2024-05-22T20:47:44Z</dcterms:modified>
</cp:coreProperties>
</file>