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8" r:id="rId1"/>
  </p:sldMasterIdLst>
  <p:notesMasterIdLst>
    <p:notesMasterId r:id="rId6"/>
  </p:notesMasterIdLst>
  <p:sldIdLst>
    <p:sldId id="357" r:id="rId2"/>
    <p:sldId id="364" r:id="rId3"/>
    <p:sldId id="365" r:id="rId4"/>
    <p:sldId id="356"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9974"/>
    <a:srgbClr val="2E75B6"/>
    <a:srgbClr val="FCBFB3"/>
    <a:srgbClr val="C4F2F1"/>
    <a:srgbClr val="D1E5E7"/>
    <a:srgbClr val="E9F5F5"/>
    <a:srgbClr val="7DD0A0"/>
    <a:srgbClr val="57EA00"/>
    <a:srgbClr val="CCE96F"/>
    <a:srgbClr val="D0E5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97" autoAdjust="0"/>
    <p:restoredTop sz="95714"/>
  </p:normalViewPr>
  <p:slideViewPr>
    <p:cSldViewPr snapToGrid="0" snapToObjects="1">
      <p:cViewPr varScale="1">
        <p:scale>
          <a:sx n="122" d="100"/>
          <a:sy n="122" d="100"/>
        </p:scale>
        <p:origin x="896" y="200"/>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5/22/24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9717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595318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937602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622478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637793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887870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168087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81E756-E947-FD4A-8A23-D2C983A1A8BD}" type="datetimeFigureOut">
              <a:rPr lang="en-US" smtClean="0"/>
              <a:t>5/22/24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976543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81E756-E947-FD4A-8A23-D2C983A1A8BD}" type="datetimeFigureOut">
              <a:rPr lang="en-US" smtClean="0"/>
              <a:t>5/22/24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776914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81E756-E947-FD4A-8A23-D2C983A1A8BD}" type="datetimeFigureOut">
              <a:rPr lang="en-US" smtClean="0"/>
              <a:t>5/22/24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74868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42781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94129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3633828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381E756-E947-FD4A-8A23-D2C983A1A8BD}" type="datetimeFigureOut">
              <a:rPr lang="en-US" smtClean="0"/>
              <a:t>5/22/24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1089324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hyperlink" Target="https://www.smartsheet.com/try-it?trp=12057&amp;utm_source=template-powerpoint&amp;utm_medium=content&amp;utm_campaign=Sample+Project+Plan+by+Project+Phase-powerpoint-12057&amp;lpa=Sample+Project+Plan+by+Project+Phase+powerpoint+12057"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jp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2.jp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jp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bright="70000" contrast="-70000"/>
            <a:extLst>
              <a:ext uri="{BEBA8EAE-BF5A-486C-A8C5-ECC9F3942E4B}">
                <a14:imgProps xmlns:a14="http://schemas.microsoft.com/office/drawing/2010/main">
                  <a14:imgLayer r:embed="rId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pic>
        <p:nvPicPr>
          <p:cNvPr id="4" name="Picture 3" descr="White abstract background">
            <a:extLst>
              <a:ext uri="{FF2B5EF4-FFF2-40B4-BE49-F238E27FC236}">
                <a16:creationId xmlns:a16="http://schemas.microsoft.com/office/drawing/2014/main" id="{BC3FE0F4-9A67-4791-24BF-841475018EFA}"/>
              </a:ext>
            </a:extLst>
          </p:cNvPr>
          <p:cNvPicPr>
            <a:picLocks noChangeAspect="1"/>
          </p:cNvPicPr>
          <p:nvPr/>
        </p:nvPicPr>
        <p:blipFill rotWithShape="1">
          <a:blip r:embed="rId5"/>
          <a:srcRect b="29671"/>
          <a:stretch/>
        </p:blipFill>
        <p:spPr>
          <a:xfrm>
            <a:off x="-1" y="0"/>
            <a:ext cx="12192001" cy="6858000"/>
          </a:xfrm>
          <a:prstGeom prst="rect">
            <a:avLst/>
          </a:prstGeom>
        </p:spPr>
      </p:pic>
      <p:sp>
        <p:nvSpPr>
          <p:cNvPr id="66" name="TextBox 65">
            <a:extLst>
              <a:ext uri="{FF2B5EF4-FFF2-40B4-BE49-F238E27FC236}">
                <a16:creationId xmlns:a16="http://schemas.microsoft.com/office/drawing/2014/main" id="{B5DC4B00-9A07-F250-3630-0DE7C9BF831F}"/>
              </a:ext>
            </a:extLst>
          </p:cNvPr>
          <p:cNvSpPr txBox="1"/>
          <p:nvPr/>
        </p:nvSpPr>
        <p:spPr>
          <a:xfrm>
            <a:off x="249647" y="254470"/>
            <a:ext cx="7965666" cy="584775"/>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Project Plan Template by Project Phase</a:t>
            </a:r>
          </a:p>
        </p:txBody>
      </p:sp>
      <p:sp>
        <p:nvSpPr>
          <p:cNvPr id="73" name="TextBox 72">
            <a:extLst>
              <a:ext uri="{FF2B5EF4-FFF2-40B4-BE49-F238E27FC236}">
                <a16:creationId xmlns:a16="http://schemas.microsoft.com/office/drawing/2014/main" id="{6508B24C-9B52-3B6C-9672-0A6119513F5D}"/>
              </a:ext>
            </a:extLst>
          </p:cNvPr>
          <p:cNvSpPr txBox="1"/>
          <p:nvPr/>
        </p:nvSpPr>
        <p:spPr>
          <a:xfrm>
            <a:off x="302001" y="1532147"/>
            <a:ext cx="5794000" cy="4631396"/>
          </a:xfrm>
          <a:prstGeom prst="rect">
            <a:avLst/>
          </a:prstGeom>
          <a:noFill/>
        </p:spPr>
        <p:txBody>
          <a:bodyPr wrap="square" rtlCol="0">
            <a:spAutoFit/>
          </a:bodyPr>
          <a:lstStyle/>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When to Use This Template: </a:t>
            </a:r>
            <a:r>
              <a:rPr lang="en-US" sz="1600" b="0" i="0" u="none" strike="noStrike" dirty="0">
                <a:solidFill>
                  <a:srgbClr val="000000"/>
                </a:solidFill>
                <a:effectLst/>
                <a:latin typeface="Century Gothic" panose="020B0502020202020204" pitchFamily="34" charset="0"/>
              </a:rPr>
              <a:t>Use this single-slide template to visualize your project in the five official project management phases (initiation, planning, execution, monitoring, closure), as well as the tasks associated with each one. </a:t>
            </a:r>
          </a:p>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Notable Template Features: </a:t>
            </a:r>
            <a:r>
              <a:rPr lang="en-US" sz="1600" b="0" i="0" u="none" strike="noStrike" dirty="0">
                <a:solidFill>
                  <a:srgbClr val="000000"/>
                </a:solidFill>
                <a:effectLst/>
                <a:latin typeface="Century Gothic" panose="020B0502020202020204" pitchFamily="34" charset="0"/>
              </a:rPr>
              <a:t>This template visually separates the five phases of project management with distinct colors and illustrates the sequential steps from project initiation to closure. Customize the sample data to fit your project and show the deliverables of each phase or download the blank version and enter your project details.</a:t>
            </a:r>
          </a:p>
        </p:txBody>
      </p:sp>
      <p:pic>
        <p:nvPicPr>
          <p:cNvPr id="74" name="Picture 73">
            <a:extLst>
              <a:ext uri="{FF2B5EF4-FFF2-40B4-BE49-F238E27FC236}">
                <a16:creationId xmlns:a16="http://schemas.microsoft.com/office/drawing/2014/main" id="{BDD9D120-99B9-49D0-521E-CD7E3ADA8F55}"/>
              </a:ext>
            </a:extLst>
          </p:cNvPr>
          <p:cNvPicPr>
            <a:picLocks noChangeAspect="1"/>
          </p:cNvPicPr>
          <p:nvPr/>
        </p:nvPicPr>
        <p:blipFill>
          <a:blip r:embed="rId6"/>
          <a:srcRect/>
          <a:stretch/>
        </p:blipFill>
        <p:spPr>
          <a:xfrm>
            <a:off x="6475189" y="1648227"/>
            <a:ext cx="5365713" cy="3027467"/>
          </a:xfrm>
          <a:prstGeom prst="rect">
            <a:avLst/>
          </a:prstGeom>
          <a:effectLst>
            <a:outerShdw blurRad="152400" dist="38100" dir="2700000" sx="101000" sy="101000" algn="tl" rotWithShape="0">
              <a:prstClr val="black">
                <a:alpha val="40000"/>
              </a:prstClr>
            </a:outerShdw>
          </a:effectLst>
        </p:spPr>
      </p:pic>
      <p:pic>
        <p:nvPicPr>
          <p:cNvPr id="8" name="Picture 7">
            <a:hlinkClick r:id="rId7"/>
            <a:extLst>
              <a:ext uri="{FF2B5EF4-FFF2-40B4-BE49-F238E27FC236}">
                <a16:creationId xmlns:a16="http://schemas.microsoft.com/office/drawing/2014/main" id="{FD9B85DC-4C2C-4C7F-EDB3-584168D5801B}"/>
              </a:ext>
            </a:extLst>
          </p:cNvPr>
          <p:cNvPicPr>
            <a:picLocks noChangeAspect="1"/>
          </p:cNvPicPr>
          <p:nvPr/>
        </p:nvPicPr>
        <p:blipFill>
          <a:blip r:embed="rId8"/>
          <a:srcRect/>
          <a:stretch/>
        </p:blipFill>
        <p:spPr>
          <a:xfrm>
            <a:off x="8833993" y="280262"/>
            <a:ext cx="3041396" cy="604919"/>
          </a:xfrm>
          <a:prstGeom prst="rect">
            <a:avLst/>
          </a:prstGeom>
        </p:spPr>
      </p:pic>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bright="70000" contrast="-70000"/>
            <a:extLst>
              <a:ext uri="{BEBA8EAE-BF5A-486C-A8C5-ECC9F3942E4B}">
                <a14:imgProps xmlns:a14="http://schemas.microsoft.com/office/drawing/2010/main">
                  <a14:imgLayer r:embed="rId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pic>
        <p:nvPicPr>
          <p:cNvPr id="74" name="Picture 73" descr="White abstract background">
            <a:extLst>
              <a:ext uri="{FF2B5EF4-FFF2-40B4-BE49-F238E27FC236}">
                <a16:creationId xmlns:a16="http://schemas.microsoft.com/office/drawing/2014/main" id="{88CE9707-95A2-55B5-BF57-04CA937758AC}"/>
              </a:ext>
            </a:extLst>
          </p:cNvPr>
          <p:cNvPicPr>
            <a:picLocks noChangeAspect="1"/>
          </p:cNvPicPr>
          <p:nvPr/>
        </p:nvPicPr>
        <p:blipFill rotWithShape="1">
          <a:blip r:embed="rId5">
            <a:alphaModFix/>
          </a:blip>
          <a:srcRect b="29671"/>
          <a:stretch/>
        </p:blipFill>
        <p:spPr>
          <a:xfrm>
            <a:off x="-1" y="0"/>
            <a:ext cx="12192001" cy="6858000"/>
          </a:xfrm>
          <a:prstGeom prst="rect">
            <a:avLst/>
          </a:prstGeom>
        </p:spPr>
      </p:pic>
      <p:sp>
        <p:nvSpPr>
          <p:cNvPr id="22" name="TextBox 21">
            <a:extLst>
              <a:ext uri="{FF2B5EF4-FFF2-40B4-BE49-F238E27FC236}">
                <a16:creationId xmlns:a16="http://schemas.microsoft.com/office/drawing/2014/main" id="{D0EEF7DF-D503-635E-B992-E06553C7DFC7}"/>
              </a:ext>
            </a:extLst>
          </p:cNvPr>
          <p:cNvSpPr txBox="1"/>
          <p:nvPr/>
        </p:nvSpPr>
        <p:spPr>
          <a:xfrm>
            <a:off x="5760720" y="60276"/>
            <a:ext cx="6372665" cy="424732"/>
          </a:xfrm>
          <a:prstGeom prst="rect">
            <a:avLst/>
          </a:prstGeom>
          <a:noFill/>
          <a:effectLst/>
        </p:spPr>
        <p:txBody>
          <a:bodyPr wrap="square" lIns="91440" tIns="73152" rIns="182880" bIns="73152" rtlCol="0" anchor="t" anchorCtr="0">
            <a:spAutoFit/>
          </a:bodyPr>
          <a:lstStyle/>
          <a:p>
            <a:pPr algn="r"/>
            <a:r>
              <a:rPr lang="en-US" b="1" dirty="0">
                <a:solidFill>
                  <a:schemeClr val="tx1">
                    <a:lumMod val="65000"/>
                    <a:lumOff val="35000"/>
                  </a:schemeClr>
                </a:solidFill>
                <a:latin typeface="Century Gothic" panose="020B0502020202020204" pitchFamily="34" charset="0"/>
              </a:rPr>
              <a:t>EXAMPLE</a:t>
            </a:r>
            <a:r>
              <a:rPr lang="en-US" dirty="0">
                <a:solidFill>
                  <a:schemeClr val="tx1">
                    <a:lumMod val="65000"/>
                    <a:lumOff val="35000"/>
                  </a:schemeClr>
                </a:solidFill>
                <a:latin typeface="Century Gothic" panose="020B0502020202020204" pitchFamily="34" charset="0"/>
              </a:rPr>
              <a:t> Project Plan Template by Project Phase</a:t>
            </a:r>
          </a:p>
        </p:txBody>
      </p:sp>
      <p:sp>
        <p:nvSpPr>
          <p:cNvPr id="2" name="Chevron 1">
            <a:extLst>
              <a:ext uri="{FF2B5EF4-FFF2-40B4-BE49-F238E27FC236}">
                <a16:creationId xmlns:a16="http://schemas.microsoft.com/office/drawing/2014/main" id="{EB32C3FD-271B-83EE-5F32-95722656F58C}"/>
              </a:ext>
            </a:extLst>
          </p:cNvPr>
          <p:cNvSpPr/>
          <p:nvPr/>
        </p:nvSpPr>
        <p:spPr>
          <a:xfrm>
            <a:off x="221635" y="1224792"/>
            <a:ext cx="2575994" cy="909890"/>
          </a:xfrm>
          <a:prstGeom prst="chevron">
            <a:avLst>
              <a:gd name="adj" fmla="val 27269"/>
            </a:avLst>
          </a:prstGeom>
          <a:solidFill>
            <a:srgbClr val="FC99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Initiation</a:t>
            </a:r>
          </a:p>
        </p:txBody>
      </p:sp>
      <p:sp>
        <p:nvSpPr>
          <p:cNvPr id="41" name="Chevron 40">
            <a:extLst>
              <a:ext uri="{FF2B5EF4-FFF2-40B4-BE49-F238E27FC236}">
                <a16:creationId xmlns:a16="http://schemas.microsoft.com/office/drawing/2014/main" id="{177F1A9C-A991-A1C8-AE2A-EB46740D9CE0}"/>
              </a:ext>
            </a:extLst>
          </p:cNvPr>
          <p:cNvSpPr/>
          <p:nvPr/>
        </p:nvSpPr>
        <p:spPr>
          <a:xfrm>
            <a:off x="2602884" y="1224792"/>
            <a:ext cx="2575993" cy="909890"/>
          </a:xfrm>
          <a:prstGeom prst="chevron">
            <a:avLst>
              <a:gd name="adj" fmla="val 27748"/>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Planning </a:t>
            </a:r>
          </a:p>
        </p:txBody>
      </p:sp>
      <p:sp>
        <p:nvSpPr>
          <p:cNvPr id="43" name="Chevron 42">
            <a:extLst>
              <a:ext uri="{FF2B5EF4-FFF2-40B4-BE49-F238E27FC236}">
                <a16:creationId xmlns:a16="http://schemas.microsoft.com/office/drawing/2014/main" id="{22673025-F37D-7D56-57CD-899A00E0A86E}"/>
              </a:ext>
            </a:extLst>
          </p:cNvPr>
          <p:cNvSpPr/>
          <p:nvPr/>
        </p:nvSpPr>
        <p:spPr>
          <a:xfrm>
            <a:off x="4984134" y="1224792"/>
            <a:ext cx="2575991" cy="909890"/>
          </a:xfrm>
          <a:prstGeom prst="chevron">
            <a:avLst>
              <a:gd name="adj" fmla="val 27508"/>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Execution</a:t>
            </a:r>
          </a:p>
        </p:txBody>
      </p:sp>
      <p:sp>
        <p:nvSpPr>
          <p:cNvPr id="45" name="Chevron 44">
            <a:extLst>
              <a:ext uri="{FF2B5EF4-FFF2-40B4-BE49-F238E27FC236}">
                <a16:creationId xmlns:a16="http://schemas.microsoft.com/office/drawing/2014/main" id="{DBA48239-EEE5-81A3-655B-F7C76009A896}"/>
              </a:ext>
            </a:extLst>
          </p:cNvPr>
          <p:cNvSpPr/>
          <p:nvPr/>
        </p:nvSpPr>
        <p:spPr>
          <a:xfrm>
            <a:off x="7365384" y="1224792"/>
            <a:ext cx="2575993" cy="909890"/>
          </a:xfrm>
          <a:prstGeom prst="chevron">
            <a:avLst>
              <a:gd name="adj" fmla="val 27029"/>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Monitoring</a:t>
            </a:r>
          </a:p>
        </p:txBody>
      </p:sp>
      <p:sp>
        <p:nvSpPr>
          <p:cNvPr id="47" name="Chevron 46">
            <a:extLst>
              <a:ext uri="{FF2B5EF4-FFF2-40B4-BE49-F238E27FC236}">
                <a16:creationId xmlns:a16="http://schemas.microsoft.com/office/drawing/2014/main" id="{7E7E27C2-2BAB-A78C-47AF-7EADC619660B}"/>
              </a:ext>
            </a:extLst>
          </p:cNvPr>
          <p:cNvSpPr/>
          <p:nvPr/>
        </p:nvSpPr>
        <p:spPr>
          <a:xfrm>
            <a:off x="9746636" y="1224792"/>
            <a:ext cx="2266132" cy="909890"/>
          </a:xfrm>
          <a:prstGeom prst="chevron">
            <a:avLst>
              <a:gd name="adj" fmla="val 27508"/>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Closure</a:t>
            </a:r>
          </a:p>
        </p:txBody>
      </p:sp>
      <p:sp>
        <p:nvSpPr>
          <p:cNvPr id="49" name="Rectangle 48">
            <a:extLst>
              <a:ext uri="{FF2B5EF4-FFF2-40B4-BE49-F238E27FC236}">
                <a16:creationId xmlns:a16="http://schemas.microsoft.com/office/drawing/2014/main" id="{8FC47905-7F07-F8EA-6917-FC6986070EB9}"/>
              </a:ext>
            </a:extLst>
          </p:cNvPr>
          <p:cNvSpPr/>
          <p:nvPr/>
        </p:nvSpPr>
        <p:spPr>
          <a:xfrm>
            <a:off x="9746636"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Obtain feedback from stakeholders.</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Conduct a post-implementation review to assess project success and lessons learned.</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Document final project reports and archive project documentation for future reference.</a:t>
            </a:r>
          </a:p>
        </p:txBody>
      </p:sp>
      <p:sp>
        <p:nvSpPr>
          <p:cNvPr id="50" name="Rectangle 49">
            <a:extLst>
              <a:ext uri="{FF2B5EF4-FFF2-40B4-BE49-F238E27FC236}">
                <a16:creationId xmlns:a16="http://schemas.microsoft.com/office/drawing/2014/main" id="{82B357B5-869F-E098-359D-F8B23DCFF086}"/>
              </a:ext>
            </a:extLst>
          </p:cNvPr>
          <p:cNvSpPr/>
          <p:nvPr/>
        </p:nvSpPr>
        <p:spPr>
          <a:xfrm>
            <a:off x="736538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Regularly assess project progress and performance against the project plan.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Monitor user feedback.</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Conduct periodic quality assurance checks to ensure the product meets user expectations.</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p:txBody>
      </p:sp>
      <p:sp>
        <p:nvSpPr>
          <p:cNvPr id="51" name="Rectangle 50">
            <a:extLst>
              <a:ext uri="{FF2B5EF4-FFF2-40B4-BE49-F238E27FC236}">
                <a16:creationId xmlns:a16="http://schemas.microsoft.com/office/drawing/2014/main" id="{953BE353-2480-503D-CF6E-9D4D7B87362D}"/>
              </a:ext>
            </a:extLst>
          </p:cNvPr>
          <p:cNvSpPr/>
          <p:nvPr/>
        </p:nvSpPr>
        <p:spPr>
          <a:xfrm>
            <a:off x="498413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Set up test environments for quality assurance.</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Conduct user training sessions. </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Implement the rollout according to the project schedule.</a:t>
            </a:r>
          </a:p>
        </p:txBody>
      </p:sp>
      <p:sp>
        <p:nvSpPr>
          <p:cNvPr id="52" name="Rectangle 51">
            <a:extLst>
              <a:ext uri="{FF2B5EF4-FFF2-40B4-BE49-F238E27FC236}">
                <a16:creationId xmlns:a16="http://schemas.microsoft.com/office/drawing/2014/main" id="{C5773F61-BE6B-622E-2E89-D7BAEB6FA6B9}"/>
              </a:ext>
            </a:extLst>
          </p:cNvPr>
          <p:cNvSpPr/>
          <p:nvPr/>
        </p:nvSpPr>
        <p:spPr>
          <a:xfrm>
            <a:off x="260288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Conduct a needs assessment to determine user requirements.</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Develop a detailed project plan including schedule, deliverables, tasks, KPIs, budget, and resources.</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Create a risk management plan to identify potential risks and mitigation strategies.</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p:txBody>
      </p:sp>
      <p:sp>
        <p:nvSpPr>
          <p:cNvPr id="53" name="Rectangle 52">
            <a:extLst>
              <a:ext uri="{FF2B5EF4-FFF2-40B4-BE49-F238E27FC236}">
                <a16:creationId xmlns:a16="http://schemas.microsoft.com/office/drawing/2014/main" id="{89ADB7BB-5166-DFA6-240D-695638CCE5F1}"/>
              </a:ext>
            </a:extLst>
          </p:cNvPr>
          <p:cNvSpPr/>
          <p:nvPr/>
        </p:nvSpPr>
        <p:spPr>
          <a:xfrm>
            <a:off x="22163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Identify a problem or need.</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Get project buy-in. </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Appoint a project manager.</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Meet with stakeholders to define the SMART goal. </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Develop the project charter. </a:t>
            </a:r>
          </a:p>
        </p:txBody>
      </p:sp>
      <p:sp>
        <p:nvSpPr>
          <p:cNvPr id="25" name="Oval 24">
            <a:extLst>
              <a:ext uri="{FF2B5EF4-FFF2-40B4-BE49-F238E27FC236}">
                <a16:creationId xmlns:a16="http://schemas.microsoft.com/office/drawing/2014/main" id="{284516DD-02CE-041D-3C29-CF79B2C47D02}"/>
              </a:ext>
            </a:extLst>
          </p:cNvPr>
          <p:cNvSpPr/>
          <p:nvPr/>
        </p:nvSpPr>
        <p:spPr>
          <a:xfrm>
            <a:off x="1134045" y="671002"/>
            <a:ext cx="765810" cy="765810"/>
          </a:xfrm>
          <a:prstGeom prst="ellipse">
            <a:avLst/>
          </a:prstGeom>
          <a:solidFill>
            <a:srgbClr val="FC9974"/>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1</a:t>
            </a:r>
          </a:p>
        </p:txBody>
      </p:sp>
      <p:sp>
        <p:nvSpPr>
          <p:cNvPr id="54" name="Oval 53">
            <a:extLst>
              <a:ext uri="{FF2B5EF4-FFF2-40B4-BE49-F238E27FC236}">
                <a16:creationId xmlns:a16="http://schemas.microsoft.com/office/drawing/2014/main" id="{BAAFE93B-7162-E23A-3555-C0C28EA7D334}"/>
              </a:ext>
            </a:extLst>
          </p:cNvPr>
          <p:cNvSpPr/>
          <p:nvPr/>
        </p:nvSpPr>
        <p:spPr>
          <a:xfrm>
            <a:off x="3507975" y="671002"/>
            <a:ext cx="765810" cy="765810"/>
          </a:xfrm>
          <a:prstGeom prst="ellipse">
            <a:avLst/>
          </a:prstGeom>
          <a:solidFill>
            <a:schemeClr val="accent1">
              <a:lumMod val="60000"/>
              <a:lumOff val="40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2</a:t>
            </a:r>
          </a:p>
        </p:txBody>
      </p:sp>
      <p:sp>
        <p:nvSpPr>
          <p:cNvPr id="55" name="Oval 54">
            <a:extLst>
              <a:ext uri="{FF2B5EF4-FFF2-40B4-BE49-F238E27FC236}">
                <a16:creationId xmlns:a16="http://schemas.microsoft.com/office/drawing/2014/main" id="{AE7115E5-A1CC-075B-2AFC-4C0F8C84B931}"/>
              </a:ext>
            </a:extLst>
          </p:cNvPr>
          <p:cNvSpPr/>
          <p:nvPr/>
        </p:nvSpPr>
        <p:spPr>
          <a:xfrm>
            <a:off x="5851908" y="671002"/>
            <a:ext cx="765810" cy="765810"/>
          </a:xfrm>
          <a:prstGeom prst="ellipse">
            <a:avLst/>
          </a:prstGeom>
          <a:solidFill>
            <a:schemeClr val="accent5">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3</a:t>
            </a:r>
          </a:p>
        </p:txBody>
      </p:sp>
      <p:sp>
        <p:nvSpPr>
          <p:cNvPr id="56" name="Oval 55">
            <a:extLst>
              <a:ext uri="{FF2B5EF4-FFF2-40B4-BE49-F238E27FC236}">
                <a16:creationId xmlns:a16="http://schemas.microsoft.com/office/drawing/2014/main" id="{036E559C-D68C-A764-C7B5-A367A29375E5}"/>
              </a:ext>
            </a:extLst>
          </p:cNvPr>
          <p:cNvSpPr/>
          <p:nvPr/>
        </p:nvSpPr>
        <p:spPr>
          <a:xfrm>
            <a:off x="8247324" y="671002"/>
            <a:ext cx="765810" cy="765810"/>
          </a:xfrm>
          <a:prstGeom prst="ellipse">
            <a:avLst/>
          </a:prstGeom>
          <a:solidFill>
            <a:schemeClr val="accent6">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4</a:t>
            </a:r>
          </a:p>
        </p:txBody>
      </p:sp>
      <p:sp>
        <p:nvSpPr>
          <p:cNvPr id="57" name="Oval 56">
            <a:extLst>
              <a:ext uri="{FF2B5EF4-FFF2-40B4-BE49-F238E27FC236}">
                <a16:creationId xmlns:a16="http://schemas.microsoft.com/office/drawing/2014/main" id="{43F5D90F-418A-CA62-7E6D-A1E1588CBA22}"/>
              </a:ext>
            </a:extLst>
          </p:cNvPr>
          <p:cNvSpPr/>
          <p:nvPr/>
        </p:nvSpPr>
        <p:spPr>
          <a:xfrm>
            <a:off x="10492307" y="671002"/>
            <a:ext cx="765810" cy="765810"/>
          </a:xfrm>
          <a:prstGeom prst="ellipse">
            <a:avLst/>
          </a:prstGeom>
          <a:solidFill>
            <a:schemeClr val="accent1">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5</a:t>
            </a:r>
          </a:p>
        </p:txBody>
      </p:sp>
    </p:spTree>
    <p:extLst>
      <p:ext uri="{BB962C8B-B14F-4D97-AF65-F5344CB8AC3E}">
        <p14:creationId xmlns:p14="http://schemas.microsoft.com/office/powerpoint/2010/main" val="2334057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bright="70000" contrast="-70000"/>
            <a:extLst>
              <a:ext uri="{BEBA8EAE-BF5A-486C-A8C5-ECC9F3942E4B}">
                <a14:imgProps xmlns:a14="http://schemas.microsoft.com/office/drawing/2010/main">
                  <a14:imgLayer r:embed="rId4">
                    <a14:imgEffect>
                      <a14:saturation sat="76000"/>
                    </a14:imgEffect>
                    <a14:imgEffect>
                      <a14:brightnessContrast bright="40000"/>
                    </a14:imgEffect>
                  </a14:imgLayer>
                </a14:imgProps>
              </a:ext>
            </a:extLst>
          </a:blip>
          <a:srcRect/>
          <a:stretch>
            <a:fillRect t="-9000" b="-9000"/>
          </a:stretch>
        </a:blipFill>
        <a:effectLst/>
      </p:bgPr>
    </p:bg>
    <p:spTree>
      <p:nvGrpSpPr>
        <p:cNvPr id="1" name=""/>
        <p:cNvGrpSpPr/>
        <p:nvPr/>
      </p:nvGrpSpPr>
      <p:grpSpPr>
        <a:xfrm>
          <a:off x="0" y="0"/>
          <a:ext cx="0" cy="0"/>
          <a:chOff x="0" y="0"/>
          <a:chExt cx="0" cy="0"/>
        </a:xfrm>
      </p:grpSpPr>
      <p:pic>
        <p:nvPicPr>
          <p:cNvPr id="3" name="Picture 2" descr="White abstract background">
            <a:extLst>
              <a:ext uri="{FF2B5EF4-FFF2-40B4-BE49-F238E27FC236}">
                <a16:creationId xmlns:a16="http://schemas.microsoft.com/office/drawing/2014/main" id="{0267D289-7097-284D-042D-4191EDAC4291}"/>
              </a:ext>
            </a:extLst>
          </p:cNvPr>
          <p:cNvPicPr>
            <a:picLocks noChangeAspect="1"/>
          </p:cNvPicPr>
          <p:nvPr/>
        </p:nvPicPr>
        <p:blipFill rotWithShape="1">
          <a:blip r:embed="rId5">
            <a:alphaModFix/>
          </a:blip>
          <a:srcRect b="29671"/>
          <a:stretch/>
        </p:blipFill>
        <p:spPr>
          <a:xfrm>
            <a:off x="-1" y="0"/>
            <a:ext cx="12192001" cy="6858000"/>
          </a:xfrm>
          <a:prstGeom prst="rect">
            <a:avLst/>
          </a:prstGeom>
        </p:spPr>
      </p:pic>
      <p:sp>
        <p:nvSpPr>
          <p:cNvPr id="22" name="TextBox 21">
            <a:extLst>
              <a:ext uri="{FF2B5EF4-FFF2-40B4-BE49-F238E27FC236}">
                <a16:creationId xmlns:a16="http://schemas.microsoft.com/office/drawing/2014/main" id="{D0EEF7DF-D503-635E-B992-E06553C7DFC7}"/>
              </a:ext>
            </a:extLst>
          </p:cNvPr>
          <p:cNvSpPr txBox="1"/>
          <p:nvPr/>
        </p:nvSpPr>
        <p:spPr>
          <a:xfrm>
            <a:off x="5760720" y="60276"/>
            <a:ext cx="6372665" cy="424732"/>
          </a:xfrm>
          <a:prstGeom prst="rect">
            <a:avLst/>
          </a:prstGeom>
          <a:noFill/>
          <a:effectLst/>
        </p:spPr>
        <p:txBody>
          <a:bodyPr wrap="square" lIns="91440" tIns="73152" rIns="182880" bIns="73152" rtlCol="0" anchor="t" anchorCtr="0">
            <a:spAutoFit/>
          </a:bodyPr>
          <a:lstStyle/>
          <a:p>
            <a:pPr algn="r"/>
            <a:r>
              <a:rPr lang="en-US" dirty="0">
                <a:solidFill>
                  <a:schemeClr val="tx1">
                    <a:lumMod val="65000"/>
                    <a:lumOff val="35000"/>
                  </a:schemeClr>
                </a:solidFill>
                <a:latin typeface="Century Gothic" panose="020B0502020202020204" pitchFamily="34" charset="0"/>
              </a:rPr>
              <a:t>Project Plan Template by Project Phase</a:t>
            </a:r>
          </a:p>
        </p:txBody>
      </p:sp>
      <p:sp>
        <p:nvSpPr>
          <p:cNvPr id="2" name="Chevron 1">
            <a:extLst>
              <a:ext uri="{FF2B5EF4-FFF2-40B4-BE49-F238E27FC236}">
                <a16:creationId xmlns:a16="http://schemas.microsoft.com/office/drawing/2014/main" id="{EB32C3FD-271B-83EE-5F32-95722656F58C}"/>
              </a:ext>
            </a:extLst>
          </p:cNvPr>
          <p:cNvSpPr/>
          <p:nvPr/>
        </p:nvSpPr>
        <p:spPr>
          <a:xfrm>
            <a:off x="221635" y="1224792"/>
            <a:ext cx="2575994" cy="909890"/>
          </a:xfrm>
          <a:prstGeom prst="chevron">
            <a:avLst>
              <a:gd name="adj" fmla="val 27269"/>
            </a:avLst>
          </a:prstGeom>
          <a:solidFill>
            <a:srgbClr val="FC997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Phase Title</a:t>
            </a:r>
          </a:p>
        </p:txBody>
      </p:sp>
      <p:sp>
        <p:nvSpPr>
          <p:cNvPr id="41" name="Chevron 40">
            <a:extLst>
              <a:ext uri="{FF2B5EF4-FFF2-40B4-BE49-F238E27FC236}">
                <a16:creationId xmlns:a16="http://schemas.microsoft.com/office/drawing/2014/main" id="{177F1A9C-A991-A1C8-AE2A-EB46740D9CE0}"/>
              </a:ext>
            </a:extLst>
          </p:cNvPr>
          <p:cNvSpPr/>
          <p:nvPr/>
        </p:nvSpPr>
        <p:spPr>
          <a:xfrm>
            <a:off x="2602884" y="1224792"/>
            <a:ext cx="2575993" cy="909890"/>
          </a:xfrm>
          <a:prstGeom prst="chevron">
            <a:avLst>
              <a:gd name="adj" fmla="val 27748"/>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Phase Title</a:t>
            </a:r>
          </a:p>
        </p:txBody>
      </p:sp>
      <p:sp>
        <p:nvSpPr>
          <p:cNvPr id="43" name="Chevron 42">
            <a:extLst>
              <a:ext uri="{FF2B5EF4-FFF2-40B4-BE49-F238E27FC236}">
                <a16:creationId xmlns:a16="http://schemas.microsoft.com/office/drawing/2014/main" id="{22673025-F37D-7D56-57CD-899A00E0A86E}"/>
              </a:ext>
            </a:extLst>
          </p:cNvPr>
          <p:cNvSpPr/>
          <p:nvPr/>
        </p:nvSpPr>
        <p:spPr>
          <a:xfrm>
            <a:off x="4984134" y="1224792"/>
            <a:ext cx="2575991" cy="909890"/>
          </a:xfrm>
          <a:prstGeom prst="chevron">
            <a:avLst>
              <a:gd name="adj" fmla="val 27508"/>
            </a:avLst>
          </a:prstGeom>
          <a:solidFill>
            <a:schemeClr val="accent5">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Phase Title</a:t>
            </a:r>
          </a:p>
        </p:txBody>
      </p:sp>
      <p:sp>
        <p:nvSpPr>
          <p:cNvPr id="45" name="Chevron 44">
            <a:extLst>
              <a:ext uri="{FF2B5EF4-FFF2-40B4-BE49-F238E27FC236}">
                <a16:creationId xmlns:a16="http://schemas.microsoft.com/office/drawing/2014/main" id="{DBA48239-EEE5-81A3-655B-F7C76009A896}"/>
              </a:ext>
            </a:extLst>
          </p:cNvPr>
          <p:cNvSpPr/>
          <p:nvPr/>
        </p:nvSpPr>
        <p:spPr>
          <a:xfrm>
            <a:off x="7365384" y="1224792"/>
            <a:ext cx="2575993" cy="909890"/>
          </a:xfrm>
          <a:prstGeom prst="chevron">
            <a:avLst>
              <a:gd name="adj" fmla="val 27029"/>
            </a:avLst>
          </a:prstGeom>
          <a:solidFill>
            <a:schemeClr val="accent6">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Phase Title</a:t>
            </a:r>
          </a:p>
        </p:txBody>
      </p:sp>
      <p:sp>
        <p:nvSpPr>
          <p:cNvPr id="47" name="Chevron 46">
            <a:extLst>
              <a:ext uri="{FF2B5EF4-FFF2-40B4-BE49-F238E27FC236}">
                <a16:creationId xmlns:a16="http://schemas.microsoft.com/office/drawing/2014/main" id="{7E7E27C2-2BAB-A78C-47AF-7EADC619660B}"/>
              </a:ext>
            </a:extLst>
          </p:cNvPr>
          <p:cNvSpPr/>
          <p:nvPr/>
        </p:nvSpPr>
        <p:spPr>
          <a:xfrm>
            <a:off x="9746636" y="1224792"/>
            <a:ext cx="2266132" cy="909890"/>
          </a:xfrm>
          <a:prstGeom prst="chevron">
            <a:avLst>
              <a:gd name="adj" fmla="val 27508"/>
            </a:avLst>
          </a:prstGeom>
          <a:solidFill>
            <a:schemeClr val="accent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latin typeface="Century Gothic" panose="020B0502020202020204" pitchFamily="34" charset="0"/>
              </a:rPr>
              <a:t>Phase Title</a:t>
            </a:r>
          </a:p>
        </p:txBody>
      </p:sp>
      <p:sp>
        <p:nvSpPr>
          <p:cNvPr id="49" name="Rectangle 48">
            <a:extLst>
              <a:ext uri="{FF2B5EF4-FFF2-40B4-BE49-F238E27FC236}">
                <a16:creationId xmlns:a16="http://schemas.microsoft.com/office/drawing/2014/main" id="{8FC47905-7F07-F8EA-6917-FC6986070EB9}"/>
              </a:ext>
            </a:extLst>
          </p:cNvPr>
          <p:cNvSpPr/>
          <p:nvPr/>
        </p:nvSpPr>
        <p:spPr>
          <a:xfrm>
            <a:off x="9746636"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p:txBody>
      </p:sp>
      <p:sp>
        <p:nvSpPr>
          <p:cNvPr id="50" name="Rectangle 49">
            <a:extLst>
              <a:ext uri="{FF2B5EF4-FFF2-40B4-BE49-F238E27FC236}">
                <a16:creationId xmlns:a16="http://schemas.microsoft.com/office/drawing/2014/main" id="{82B357B5-869F-E098-359D-F8B23DCFF086}"/>
              </a:ext>
            </a:extLst>
          </p:cNvPr>
          <p:cNvSpPr/>
          <p:nvPr/>
        </p:nvSpPr>
        <p:spPr>
          <a:xfrm>
            <a:off x="736538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p:txBody>
      </p:sp>
      <p:sp>
        <p:nvSpPr>
          <p:cNvPr id="51" name="Rectangle 50">
            <a:extLst>
              <a:ext uri="{FF2B5EF4-FFF2-40B4-BE49-F238E27FC236}">
                <a16:creationId xmlns:a16="http://schemas.microsoft.com/office/drawing/2014/main" id="{953BE353-2480-503D-CF6E-9D4D7B87362D}"/>
              </a:ext>
            </a:extLst>
          </p:cNvPr>
          <p:cNvSpPr/>
          <p:nvPr/>
        </p:nvSpPr>
        <p:spPr>
          <a:xfrm>
            <a:off x="498413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p:txBody>
      </p:sp>
      <p:sp>
        <p:nvSpPr>
          <p:cNvPr id="52" name="Rectangle 51">
            <a:extLst>
              <a:ext uri="{FF2B5EF4-FFF2-40B4-BE49-F238E27FC236}">
                <a16:creationId xmlns:a16="http://schemas.microsoft.com/office/drawing/2014/main" id="{C5773F61-BE6B-622E-2E89-D7BAEB6FA6B9}"/>
              </a:ext>
            </a:extLst>
          </p:cNvPr>
          <p:cNvSpPr/>
          <p:nvPr/>
        </p:nvSpPr>
        <p:spPr>
          <a:xfrm>
            <a:off x="260288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p:txBody>
      </p:sp>
      <p:sp>
        <p:nvSpPr>
          <p:cNvPr id="53" name="Rectangle 52">
            <a:extLst>
              <a:ext uri="{FF2B5EF4-FFF2-40B4-BE49-F238E27FC236}">
                <a16:creationId xmlns:a16="http://schemas.microsoft.com/office/drawing/2014/main" id="{89ADB7BB-5166-DFA6-240D-695638CCE5F1}"/>
              </a:ext>
            </a:extLst>
          </p:cNvPr>
          <p:cNvSpPr/>
          <p:nvPr/>
        </p:nvSpPr>
        <p:spPr>
          <a:xfrm>
            <a:off x="221635" y="2207612"/>
            <a:ext cx="2266132" cy="44326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74320" rIns="182880" bIns="182880" rtlCol="0" anchor="t"/>
          <a:lstStyle/>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a:p>
            <a:pPr marL="171450" indent="-171450">
              <a:buFont typeface="Arial" panose="020B0604020202020204" pitchFamily="34" charset="0"/>
              <a:buChar char="•"/>
            </a:pPr>
            <a:endParaRPr lang="en-US" sz="1200" dirty="0">
              <a:solidFill>
                <a:schemeClr val="tx1">
                  <a:lumMod val="65000"/>
                  <a:lumOff val="35000"/>
                </a:schemeClr>
              </a:solidFill>
              <a:latin typeface="Century Gothic" panose="020B0502020202020204" pitchFamily="34" charset="0"/>
            </a:endParaRPr>
          </a:p>
          <a:p>
            <a:pPr marL="171450" indent="-171450">
              <a:buFont typeface="Arial" panose="020B0604020202020204" pitchFamily="34" charset="0"/>
              <a:buChar char="•"/>
            </a:pPr>
            <a:r>
              <a:rPr lang="en-US" sz="1200" dirty="0">
                <a:solidFill>
                  <a:schemeClr val="tx1">
                    <a:lumMod val="65000"/>
                    <a:lumOff val="35000"/>
                  </a:schemeClr>
                </a:solidFill>
                <a:latin typeface="Century Gothic" panose="020B0502020202020204" pitchFamily="34" charset="0"/>
              </a:rPr>
              <a:t>Description</a:t>
            </a:r>
          </a:p>
        </p:txBody>
      </p:sp>
      <p:sp>
        <p:nvSpPr>
          <p:cNvPr id="25" name="Oval 24">
            <a:extLst>
              <a:ext uri="{FF2B5EF4-FFF2-40B4-BE49-F238E27FC236}">
                <a16:creationId xmlns:a16="http://schemas.microsoft.com/office/drawing/2014/main" id="{284516DD-02CE-041D-3C29-CF79B2C47D02}"/>
              </a:ext>
            </a:extLst>
          </p:cNvPr>
          <p:cNvSpPr/>
          <p:nvPr/>
        </p:nvSpPr>
        <p:spPr>
          <a:xfrm>
            <a:off x="1134045" y="671002"/>
            <a:ext cx="765810" cy="765810"/>
          </a:xfrm>
          <a:prstGeom prst="ellipse">
            <a:avLst/>
          </a:prstGeom>
          <a:solidFill>
            <a:srgbClr val="FC9974"/>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1</a:t>
            </a:r>
          </a:p>
        </p:txBody>
      </p:sp>
      <p:sp>
        <p:nvSpPr>
          <p:cNvPr id="54" name="Oval 53">
            <a:extLst>
              <a:ext uri="{FF2B5EF4-FFF2-40B4-BE49-F238E27FC236}">
                <a16:creationId xmlns:a16="http://schemas.microsoft.com/office/drawing/2014/main" id="{BAAFE93B-7162-E23A-3555-C0C28EA7D334}"/>
              </a:ext>
            </a:extLst>
          </p:cNvPr>
          <p:cNvSpPr/>
          <p:nvPr/>
        </p:nvSpPr>
        <p:spPr>
          <a:xfrm>
            <a:off x="3507975" y="671002"/>
            <a:ext cx="765810" cy="765810"/>
          </a:xfrm>
          <a:prstGeom prst="ellipse">
            <a:avLst/>
          </a:prstGeom>
          <a:solidFill>
            <a:schemeClr val="accent1">
              <a:lumMod val="60000"/>
              <a:lumOff val="40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2</a:t>
            </a:r>
          </a:p>
        </p:txBody>
      </p:sp>
      <p:sp>
        <p:nvSpPr>
          <p:cNvPr id="55" name="Oval 54">
            <a:extLst>
              <a:ext uri="{FF2B5EF4-FFF2-40B4-BE49-F238E27FC236}">
                <a16:creationId xmlns:a16="http://schemas.microsoft.com/office/drawing/2014/main" id="{AE7115E5-A1CC-075B-2AFC-4C0F8C84B931}"/>
              </a:ext>
            </a:extLst>
          </p:cNvPr>
          <p:cNvSpPr/>
          <p:nvPr/>
        </p:nvSpPr>
        <p:spPr>
          <a:xfrm>
            <a:off x="5851908" y="671002"/>
            <a:ext cx="765810" cy="765810"/>
          </a:xfrm>
          <a:prstGeom prst="ellipse">
            <a:avLst/>
          </a:prstGeom>
          <a:solidFill>
            <a:schemeClr val="accent5">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3</a:t>
            </a:r>
          </a:p>
        </p:txBody>
      </p:sp>
      <p:sp>
        <p:nvSpPr>
          <p:cNvPr id="56" name="Oval 55">
            <a:extLst>
              <a:ext uri="{FF2B5EF4-FFF2-40B4-BE49-F238E27FC236}">
                <a16:creationId xmlns:a16="http://schemas.microsoft.com/office/drawing/2014/main" id="{036E559C-D68C-A764-C7B5-A367A29375E5}"/>
              </a:ext>
            </a:extLst>
          </p:cNvPr>
          <p:cNvSpPr/>
          <p:nvPr/>
        </p:nvSpPr>
        <p:spPr>
          <a:xfrm>
            <a:off x="8247324" y="671002"/>
            <a:ext cx="765810" cy="765810"/>
          </a:xfrm>
          <a:prstGeom prst="ellipse">
            <a:avLst/>
          </a:prstGeom>
          <a:solidFill>
            <a:schemeClr val="accent6">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4</a:t>
            </a:r>
          </a:p>
        </p:txBody>
      </p:sp>
      <p:sp>
        <p:nvSpPr>
          <p:cNvPr id="57" name="Oval 56">
            <a:extLst>
              <a:ext uri="{FF2B5EF4-FFF2-40B4-BE49-F238E27FC236}">
                <a16:creationId xmlns:a16="http://schemas.microsoft.com/office/drawing/2014/main" id="{43F5D90F-418A-CA62-7E6D-A1E1588CBA22}"/>
              </a:ext>
            </a:extLst>
          </p:cNvPr>
          <p:cNvSpPr/>
          <p:nvPr/>
        </p:nvSpPr>
        <p:spPr>
          <a:xfrm>
            <a:off x="10492307" y="671002"/>
            <a:ext cx="765810" cy="765810"/>
          </a:xfrm>
          <a:prstGeom prst="ellipse">
            <a:avLst/>
          </a:prstGeom>
          <a:solidFill>
            <a:schemeClr val="accent1">
              <a:lumMod val="75000"/>
            </a:schemeClr>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latin typeface="Century Gothic" panose="020B0502020202020204" pitchFamily="34" charset="0"/>
              </a:rPr>
              <a:t>5</a:t>
            </a:r>
          </a:p>
        </p:txBody>
      </p:sp>
    </p:spTree>
    <p:extLst>
      <p:ext uri="{BB962C8B-B14F-4D97-AF65-F5344CB8AC3E}">
        <p14:creationId xmlns:p14="http://schemas.microsoft.com/office/powerpoint/2010/main" val="1272868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15878</TotalTime>
  <Words>413</Words>
  <Application>Microsoft Macintosh PowerPoint</Application>
  <PresentationFormat>Widescreen</PresentationFormat>
  <Paragraphs>106</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187</cp:revision>
  <cp:lastPrinted>2020-08-31T22:23:58Z</cp:lastPrinted>
  <dcterms:created xsi:type="dcterms:W3CDTF">2021-07-07T23:54:57Z</dcterms:created>
  <dcterms:modified xsi:type="dcterms:W3CDTF">2024-05-22T20:47:12Z</dcterms:modified>
</cp:coreProperties>
</file>