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309" r:id="rId3"/>
    <p:sldId id="316" r:id="rId4"/>
    <p:sldId id="349" r:id="rId5"/>
    <p:sldId id="353" r:id="rId6"/>
    <p:sldId id="351" r:id="rId7"/>
    <p:sldId id="342" r:id="rId8"/>
    <p:sldId id="337" r:id="rId9"/>
    <p:sldId id="35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86447"/>
  </p:normalViewPr>
  <p:slideViewPr>
    <p:cSldViewPr snapToGrid="0" snapToObjects="1">
      <p:cViewPr varScale="1">
        <p:scale>
          <a:sx n="118" d="100"/>
          <a:sy n="118" d="100"/>
        </p:scale>
        <p:origin x="114" y="18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終了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45879</c:v>
                </c:pt>
                <c:pt idx="2">
                  <c:v>46082</c:v>
                </c:pt>
                <c:pt idx="3">
                  <c:v>45873</c:v>
                </c:pt>
                <c:pt idx="4">
                  <c:v>45962</c:v>
                </c:pt>
                <c:pt idx="5">
                  <c:v>46042</c:v>
                </c:pt>
                <c:pt idx="6">
                  <c:v>45931</c:v>
                </c:pt>
                <c:pt idx="7">
                  <c:v>45899</c:v>
                </c:pt>
                <c:pt idx="8">
                  <c:v>46001</c:v>
                </c:pt>
                <c:pt idx="9">
                  <c:v>45976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開始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45830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45962</c:v>
                </c:pt>
                <c:pt idx="12">
                  <c:v>45971</c:v>
                </c:pt>
                <c:pt idx="13">
                  <c:v>45992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defRPr>
            </a:pPr>
            <a:endParaRPr lang="ja-JP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ja-JP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0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defRPr>
            </a:pPr>
            <a:r>
              <a:rPr lang="ja-JP" sz="2000" baseline="0">
                <a:ea typeface="MS PGothic" panose="020B0600070205080204" pitchFamily="34" charset="-128"/>
              </a:rPr>
              <a:t>プロジェクトごとの日数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Sheet1!$D$1</c:f>
              <c:strCache>
                <c:ptCount val="1"/>
                <c:pt idx="0">
                  <c:v>日数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57</c:v>
                </c:pt>
                <c:pt idx="1">
                  <c:v>92</c:v>
                </c:pt>
                <c:pt idx="2">
                  <c:v>264</c:v>
                </c:pt>
                <c:pt idx="3">
                  <c:v>43</c:v>
                </c:pt>
                <c:pt idx="4">
                  <c:v>110</c:v>
                </c:pt>
                <c:pt idx="5">
                  <c:v>190</c:v>
                </c:pt>
                <c:pt idx="6">
                  <c:v>61</c:v>
                </c:pt>
                <c:pt idx="7">
                  <c:v>16</c:v>
                </c:pt>
                <c:pt idx="8">
                  <c:v>100</c:v>
                </c:pt>
                <c:pt idx="9">
                  <c:v>45</c:v>
                </c:pt>
                <c:pt idx="10">
                  <c:v>61</c:v>
                </c:pt>
                <c:pt idx="11">
                  <c:v>30</c:v>
                </c:pt>
                <c:pt idx="12">
                  <c:v>30</c:v>
                </c:pt>
                <c:pt idx="1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defRPr>
            </a:pPr>
            <a:endParaRPr lang="ja-JP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ja-JP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"/>
          <c:y val="3.64094083665076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チーム メンバーの数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5</c:v>
                </c:pt>
                <c:pt idx="10">
                  <c:v>10</c:v>
                </c:pt>
                <c:pt idx="11">
                  <c:v>5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502756015967501"/>
          <c:y val="0.16131037443847046"/>
          <c:w val="0.14890362641942079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計画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Sheet1!$B$2:$B$15</c:f>
              <c:numCache>
                <c:formatCode>"$"#,##0</c:formatCode>
                <c:ptCount val="14"/>
                <c:pt idx="0">
                  <c:v>1000000</c:v>
                </c:pt>
                <c:pt idx="1">
                  <c:v>900000</c:v>
                </c:pt>
                <c:pt idx="2">
                  <c:v>860000</c:v>
                </c:pt>
                <c:pt idx="3">
                  <c:v>1000000</c:v>
                </c:pt>
                <c:pt idx="4">
                  <c:v>294000</c:v>
                </c:pt>
                <c:pt idx="5">
                  <c:v>123400</c:v>
                </c:pt>
                <c:pt idx="6">
                  <c:v>250500</c:v>
                </c:pt>
                <c:pt idx="7">
                  <c:v>127200</c:v>
                </c:pt>
                <c:pt idx="8">
                  <c:v>80000</c:v>
                </c:pt>
                <c:pt idx="9">
                  <c:v>77000</c:v>
                </c:pt>
                <c:pt idx="10">
                  <c:v>65000</c:v>
                </c:pt>
                <c:pt idx="11">
                  <c:v>550000</c:v>
                </c:pt>
                <c:pt idx="12">
                  <c:v>45000</c:v>
                </c:pt>
                <c:pt idx="13">
                  <c:v>32500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9-D149-A815-135B270DD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実績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Sheet1!$C$2:$C$15</c:f>
              <c:numCache>
                <c:formatCode>"$"#,##0</c:formatCode>
                <c:ptCount val="14"/>
                <c:pt idx="0">
                  <c:v>880000</c:v>
                </c:pt>
                <c:pt idx="1">
                  <c:v>920000</c:v>
                </c:pt>
                <c:pt idx="2">
                  <c:v>850000</c:v>
                </c:pt>
                <c:pt idx="3">
                  <c:v>998050</c:v>
                </c:pt>
                <c:pt idx="4">
                  <c:v>280000</c:v>
                </c:pt>
                <c:pt idx="5">
                  <c:v>125000</c:v>
                </c:pt>
                <c:pt idx="6">
                  <c:v>246000</c:v>
                </c:pt>
                <c:pt idx="7">
                  <c:v>126000</c:v>
                </c:pt>
                <c:pt idx="8">
                  <c:v>79900</c:v>
                </c:pt>
                <c:pt idx="9">
                  <c:v>77000</c:v>
                </c:pt>
                <c:pt idx="10">
                  <c:v>65000</c:v>
                </c:pt>
                <c:pt idx="11">
                  <c:v>551000</c:v>
                </c:pt>
                <c:pt idx="12">
                  <c:v>42000</c:v>
                </c:pt>
                <c:pt idx="13">
                  <c:v>33000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09-D149-A815-135B270DD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残り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Sheet1!$D$2:$D$15</c:f>
              <c:numCache>
                <c:formatCode>"$"#,##0</c:formatCode>
                <c:ptCount val="14"/>
                <c:pt idx="0">
                  <c:v>120000</c:v>
                </c:pt>
                <c:pt idx="1">
                  <c:v>-20000</c:v>
                </c:pt>
                <c:pt idx="2">
                  <c:v>10000</c:v>
                </c:pt>
                <c:pt idx="3">
                  <c:v>1950</c:v>
                </c:pt>
                <c:pt idx="4">
                  <c:v>14000</c:v>
                </c:pt>
                <c:pt idx="5">
                  <c:v>-1600</c:v>
                </c:pt>
                <c:pt idx="6">
                  <c:v>4500</c:v>
                </c:pt>
                <c:pt idx="7">
                  <c:v>1200</c:v>
                </c:pt>
                <c:pt idx="8">
                  <c:v>100</c:v>
                </c:pt>
                <c:pt idx="9">
                  <c:v>0</c:v>
                </c:pt>
                <c:pt idx="10">
                  <c:v>0</c:v>
                </c:pt>
                <c:pt idx="11">
                  <c:v>-1000</c:v>
                </c:pt>
                <c:pt idx="12">
                  <c:v>3000</c:v>
                </c:pt>
                <c:pt idx="13">
                  <c:v>-500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09-D149-A815-135B270DD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1726448"/>
        <c:axId val="1341728080"/>
      </c:barChart>
      <c:catAx>
        <c:axId val="13417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defRPr>
            </a:pPr>
            <a:endParaRPr lang="ja-JP"/>
          </a:p>
        </c:txPr>
        <c:crossAx val="1341728080"/>
        <c:crosses val="autoZero"/>
        <c:auto val="1"/>
        <c:lblAlgn val="ctr"/>
        <c:lblOffset val="100"/>
        <c:noMultiLvlLbl val="0"/>
      </c:catAx>
      <c:valAx>
        <c:axId val="134172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ja-JP"/>
          </a:p>
        </c:txPr>
        <c:crossAx val="134172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高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8-8F4C-A649-01258F210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中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88-8F4C-A649-01258F210C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低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88-8F4C-A649-01258F210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defRPr>
            </a:pPr>
            <a:endParaRPr lang="ja-JP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ja-JP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高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7-C24A-99EA-58485CA54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中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37-C24A-99EA-58485CA543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低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37-C24A-99EA-58485CA5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ja-JP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未解決の問題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7-274F-B39D-BEE7D96E6E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進行中の修正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07-274F-B39D-BEE7D96E6E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保留中のアクション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 B</c:v>
                </c:pt>
                <c:pt idx="2">
                  <c:v>プロジェクト C</c:v>
                </c:pt>
                <c:pt idx="3">
                  <c:v>プロジェクト D</c:v>
                </c:pt>
                <c:pt idx="4">
                  <c:v>プロジェクト E</c:v>
                </c:pt>
                <c:pt idx="5">
                  <c:v>プロジェクト F</c:v>
                </c:pt>
                <c:pt idx="6">
                  <c:v>プロジェクト G</c:v>
                </c:pt>
                <c:pt idx="7">
                  <c:v>プロジェクト H</c:v>
                </c:pt>
                <c:pt idx="8">
                  <c:v>プロジェクト J</c:v>
                </c:pt>
                <c:pt idx="9">
                  <c:v>プロジェクト K</c:v>
                </c:pt>
                <c:pt idx="10">
                  <c:v>プロジェクト L</c:v>
                </c:pt>
                <c:pt idx="11">
                  <c:v>プロジェクト M</c:v>
                </c:pt>
                <c:pt idx="12">
                  <c:v>プロジェクト N</c:v>
                </c:pt>
                <c:pt idx="13">
                  <c:v>プロジェクト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07-274F-B39D-BEE7D96E6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defRPr>
            </a:pPr>
            <a:endParaRPr lang="ja-JP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ja-JP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未解決の問題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3-754E-87E3-1DCCFC531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進行中の修正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43-754E-87E3-1DCCFC531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保留中のアクション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43-754E-87E3-1DCCFC531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ja-JP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MS PGothic" panose="020B0600070205080204" pitchFamily="34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8175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109180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複数プロジェクトのダッシュボード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5400">
                <a:latin typeface="Century Gothic" panose="020B0502020202020204" pitchFamily="34" charset="0"/>
                <a:ea typeface="MS PGothic" panose="020B0600070205080204" pitchFamily="34" charset="-128"/>
              </a:rPr>
              <a:t>複数プロジェクトのダッシュボード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60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組織/団体名</a:t>
            </a:r>
          </a:p>
          <a:p>
            <a:pPr rtl="0"/>
            <a:r>
              <a:rPr lang="ja-JP" sz="20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住所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連絡先電話番号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Web アドレス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メール アドレス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44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自社の</a:t>
              </a:r>
            </a:p>
            <a:p>
              <a:pPr algn="ctr" rtl="0"/>
              <a:r>
                <a:rPr lang="ja-JP" sz="44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ロゴ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679381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準備担当者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承認者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1BF873D2-A7AF-40E8-89EE-65ABDB038BE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97421" y="307317"/>
            <a:ext cx="2552023" cy="5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82689"/>
              </p:ext>
            </p:extLst>
          </p:nvPr>
        </p:nvGraphicFramePr>
        <p:xfrm>
          <a:off x="787790" y="1050352"/>
          <a:ext cx="953764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764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86942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目次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複数プロジェクトのダッシュボード | 目次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372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納品タイムライン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プロジェクトごとの日数 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リソースの割り当て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プロジェクトの財務状況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リスク分析とリスク合計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進行中および保留中のアクション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レポート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納品タイムライン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1976150"/>
              </p:ext>
            </p:extLst>
          </p:nvPr>
        </p:nvGraphicFramePr>
        <p:xfrm>
          <a:off x="320842" y="368969"/>
          <a:ext cx="11325726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プロジェクトごとの日数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7970013"/>
              </p:ext>
            </p:extLst>
          </p:nvPr>
        </p:nvGraphicFramePr>
        <p:xfrm>
          <a:off x="417095" y="208548"/>
          <a:ext cx="11309683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リソースの割り当て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3009642"/>
              </p:ext>
            </p:extLst>
          </p:nvPr>
        </p:nvGraphicFramePr>
        <p:xfrm>
          <a:off x="657726" y="208548"/>
          <a:ext cx="10956758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プロジェクトの財務状況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5F335FF-EF70-B441-AA1A-82E2F2698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0450446"/>
              </p:ext>
            </p:extLst>
          </p:nvPr>
        </p:nvGraphicFramePr>
        <p:xfrm>
          <a:off x="304801" y="288758"/>
          <a:ext cx="11454062" cy="58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9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リスク分析とリスク合計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1EA4EDD-BEEA-6743-9EB8-8F586D7D0F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6461886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A01BC8-751F-E144-B2A8-AA6AF7AC3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1882142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8D6937-B4CB-734D-A59F-CC81741556E4}"/>
              </a:ext>
            </a:extLst>
          </p:cNvPr>
          <p:cNvSpPr txBox="1"/>
          <p:nvPr/>
        </p:nvSpPr>
        <p:spPr>
          <a:xfrm>
            <a:off x="304799" y="3048001"/>
            <a:ext cx="1326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リスク合計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進行中および保留中のアクション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32E569-F8CA-E54F-BCAC-077A584359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6897263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87E6ADF-DFBB-9248-90F2-44A258093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5496954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D1C10B-D0CA-D94B-943E-0E22FA55896E}"/>
              </a:ext>
            </a:extLst>
          </p:cNvPr>
          <p:cNvSpPr txBox="1"/>
          <p:nvPr/>
        </p:nvSpPr>
        <p:spPr>
          <a:xfrm>
            <a:off x="304799" y="3048001"/>
            <a:ext cx="1749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2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アクション合計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202014"/>
              </p:ext>
            </p:extLst>
          </p:nvPr>
        </p:nvGraphicFramePr>
        <p:xfrm>
          <a:off x="473710" y="497305"/>
          <a:ext cx="11230609" cy="53434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84937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981973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970060697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172129208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331112381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80167640"/>
                    </a:ext>
                  </a:extLst>
                </a:gridCol>
                <a:gridCol w="4029475">
                  <a:extLst>
                    <a:ext uri="{9D8B030D-6E8A-4147-A177-3AD203B41FA5}">
                      <a16:colId xmlns:a16="http://schemas.microsoft.com/office/drawing/2014/main" val="2195344063"/>
                    </a:ext>
                  </a:extLst>
                </a:gridCol>
              </a:tblGrid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プロジェクト名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スケジュール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予算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リソース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リスク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問題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コメント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B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C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F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J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K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20555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L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4007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84783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7602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P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435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Dashboard_PowerPoint" id="{63DB53B3-699E-ED4E-A01E-30570113FD6D}" vid="{407D8A81-2DF9-5645-BC15-99B55FB6EC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IC-Multiple-Project-Dashboard-Template_PowerPoint</Template>
  <TotalTime>30</TotalTime>
  <Words>798</Words>
  <Application>Microsoft Office PowerPoint</Application>
  <PresentationFormat>Widescreen</PresentationFormat>
  <Paragraphs>162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Ricky Nan</cp:lastModifiedBy>
  <cp:revision>3</cp:revision>
  <dcterms:created xsi:type="dcterms:W3CDTF">2019-11-22T21:04:25Z</dcterms:created>
  <dcterms:modified xsi:type="dcterms:W3CDTF">2024-03-01T09:40:48Z</dcterms:modified>
</cp:coreProperties>
</file>