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258" r:id="rId2"/>
    <p:sldId id="309" r:id="rId3"/>
    <p:sldId id="316" r:id="rId4"/>
    <p:sldId id="327" r:id="rId5"/>
    <p:sldId id="337" r:id="rId6"/>
    <p:sldId id="338" r:id="rId7"/>
    <p:sldId id="328" r:id="rId8"/>
    <p:sldId id="339" r:id="rId9"/>
    <p:sldId id="340" r:id="rId10"/>
    <p:sldId id="341" r:id="rId11"/>
    <p:sldId id="320" r:id="rId12"/>
    <p:sldId id="29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EF3"/>
    <a:srgbClr val="E3EAF6"/>
    <a:srgbClr val="5B7191"/>
    <a:srgbClr val="CDD5DD"/>
    <a:srgbClr val="74859B"/>
    <a:srgbClr val="C4D2E7"/>
    <a:srgbClr val="F0A622"/>
    <a:srgbClr val="5E913E"/>
    <a:srgbClr val="CE1D02"/>
    <a:srgbClr val="4DAC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662"/>
    <p:restoredTop sz="86447"/>
  </p:normalViewPr>
  <p:slideViewPr>
    <p:cSldViewPr snapToGrid="0" snapToObjects="1">
      <p:cViewPr varScale="1">
        <p:scale>
          <a:sx n="102" d="100"/>
          <a:sy n="102" d="100"/>
        </p:scale>
        <p:origin x="144" y="540"/>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3" Type="http://schemas.openxmlformats.org/officeDocument/2006/relationships/slide" Target="slides/slide3.xml"/><Relationship Id="rId7" Type="http://schemas.openxmlformats.org/officeDocument/2006/relationships/slide" Target="slides/slide7.xml"/><Relationship Id="rId12" Type="http://schemas.openxmlformats.org/officeDocument/2006/relationships/slide" Target="slides/slide12.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11" Type="http://schemas.openxmlformats.org/officeDocument/2006/relationships/slide" Target="slides/slide11.xml"/><Relationship Id="rId5" Type="http://schemas.openxmlformats.org/officeDocument/2006/relationships/slide" Target="slides/slide5.xml"/><Relationship Id="rId10" Type="http://schemas.openxmlformats.org/officeDocument/2006/relationships/slide" Target="slides/slide10.xml"/><Relationship Id="rId4" Type="http://schemas.openxmlformats.org/officeDocument/2006/relationships/slide" Target="slides/slide4.xml"/><Relationship Id="rId9"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3/1/2024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2722494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10</a:t>
            </a:fld>
            <a:endParaRPr/>
          </a:p>
        </p:txBody>
      </p:sp>
    </p:spTree>
    <p:extLst>
      <p:ext uri="{BB962C8B-B14F-4D97-AF65-F5344CB8AC3E}">
        <p14:creationId xmlns:p14="http://schemas.microsoft.com/office/powerpoint/2010/main" val="36417029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11</a:t>
            </a:fld>
            <a:endParaRPr/>
          </a:p>
        </p:txBody>
      </p:sp>
    </p:spTree>
    <p:extLst>
      <p:ext uri="{BB962C8B-B14F-4D97-AF65-F5344CB8AC3E}">
        <p14:creationId xmlns:p14="http://schemas.microsoft.com/office/powerpoint/2010/main" val="36186668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12</a:t>
            </a:fld>
            <a:endParaRPr/>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1615602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4282729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26543225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5</a:t>
            </a:fld>
            <a:endParaRPr/>
          </a:p>
        </p:txBody>
      </p:sp>
    </p:spTree>
    <p:extLst>
      <p:ext uri="{BB962C8B-B14F-4D97-AF65-F5344CB8AC3E}">
        <p14:creationId xmlns:p14="http://schemas.microsoft.com/office/powerpoint/2010/main" val="25412619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6</a:t>
            </a:fld>
            <a:endParaRPr/>
          </a:p>
        </p:txBody>
      </p:sp>
    </p:spTree>
    <p:extLst>
      <p:ext uri="{BB962C8B-B14F-4D97-AF65-F5344CB8AC3E}">
        <p14:creationId xmlns:p14="http://schemas.microsoft.com/office/powerpoint/2010/main" val="32763357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7</a:t>
            </a:fld>
            <a:endParaRPr/>
          </a:p>
        </p:txBody>
      </p:sp>
    </p:spTree>
    <p:extLst>
      <p:ext uri="{BB962C8B-B14F-4D97-AF65-F5344CB8AC3E}">
        <p14:creationId xmlns:p14="http://schemas.microsoft.com/office/powerpoint/2010/main" val="24660750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8</a:t>
            </a:fld>
            <a:endParaRPr/>
          </a:p>
        </p:txBody>
      </p:sp>
    </p:spTree>
    <p:extLst>
      <p:ext uri="{BB962C8B-B14F-4D97-AF65-F5344CB8AC3E}">
        <p14:creationId xmlns:p14="http://schemas.microsoft.com/office/powerpoint/2010/main" val="6999248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9</a:t>
            </a:fld>
            <a:endParaRPr/>
          </a:p>
        </p:txBody>
      </p:sp>
    </p:spTree>
    <p:extLst>
      <p:ext uri="{BB962C8B-B14F-4D97-AF65-F5344CB8AC3E}">
        <p14:creationId xmlns:p14="http://schemas.microsoft.com/office/powerpoint/2010/main" val="39060269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3/1/2024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jp.smartsheet.com/try-it?trp=1091807"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a typeface="MS Gothic" panose="020B0609070205080204" pitchFamily="49" charset="-128"/>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rtl="0"/>
            <a:r>
              <a:rPr lang="ja-JP" b="1">
                <a:solidFill>
                  <a:schemeClr val="bg1"/>
                </a:solidFill>
                <a:latin typeface="Century Gothic" panose="020B0502020202020204" pitchFamily="34" charset="0"/>
                <a:ea typeface="MS Gothic" panose="020B0609070205080204" pitchFamily="49" charset="-128"/>
                <a:cs typeface="Arial" charset="0"/>
              </a:rPr>
              <a:t>ビジネス ケース プレゼンテーション</a:t>
            </a:r>
          </a:p>
        </p:txBody>
      </p:sp>
      <p:sp>
        <p:nvSpPr>
          <p:cNvPr id="11" name="TextBox 10">
            <a:extLst>
              <a:ext uri="{FF2B5EF4-FFF2-40B4-BE49-F238E27FC236}">
                <a16:creationId xmlns:a16="http://schemas.microsoft.com/office/drawing/2014/main" id="{D25B69A5-3B0C-C540-8CC8-9794435EA004}"/>
              </a:ext>
            </a:extLst>
          </p:cNvPr>
          <p:cNvSpPr txBox="1"/>
          <p:nvPr/>
        </p:nvSpPr>
        <p:spPr>
          <a:xfrm>
            <a:off x="552992" y="1564789"/>
            <a:ext cx="11221474" cy="1015663"/>
          </a:xfrm>
          <a:prstGeom prst="rect">
            <a:avLst/>
          </a:prstGeom>
          <a:noFill/>
        </p:spPr>
        <p:txBody>
          <a:bodyPr wrap="square" rtlCol="0">
            <a:spAutoFit/>
          </a:bodyPr>
          <a:lstStyle/>
          <a:p>
            <a:pPr rtl="0"/>
            <a:r>
              <a:rPr lang="ja-JP" sz="6000">
                <a:latin typeface="Century Gothic" panose="020B0502020202020204" pitchFamily="34" charset="0"/>
                <a:ea typeface="MS Gothic" panose="020B0609070205080204" pitchFamily="49" charset="-128"/>
              </a:rPr>
              <a:t>プロジェクト名</a:t>
            </a:r>
          </a:p>
        </p:txBody>
      </p:sp>
      <p:sp>
        <p:nvSpPr>
          <p:cNvPr id="9" name="TextBox 8">
            <a:extLst>
              <a:ext uri="{FF2B5EF4-FFF2-40B4-BE49-F238E27FC236}">
                <a16:creationId xmlns:a16="http://schemas.microsoft.com/office/drawing/2014/main" id="{BE98E647-E4C9-4B4B-888B-2F662C468983}"/>
              </a:ext>
            </a:extLst>
          </p:cNvPr>
          <p:cNvSpPr txBox="1"/>
          <p:nvPr/>
        </p:nvSpPr>
        <p:spPr>
          <a:xfrm>
            <a:off x="552992" y="3543420"/>
            <a:ext cx="7854449" cy="1015663"/>
          </a:xfrm>
          <a:prstGeom prst="rect">
            <a:avLst/>
          </a:prstGeom>
          <a:noFill/>
        </p:spPr>
        <p:txBody>
          <a:bodyPr wrap="square" rtlCol="0">
            <a:spAutoFit/>
          </a:bodyPr>
          <a:lstStyle/>
          <a:p>
            <a:pPr rtl="0"/>
            <a:r>
              <a:rPr lang="ja-JP" sz="2000">
                <a:latin typeface="Century Gothic" panose="020B0502020202020204" pitchFamily="34" charset="0"/>
                <a:ea typeface="MS Gothic" panose="020B0609070205080204" pitchFamily="49" charset="-128"/>
              </a:rPr>
              <a:t>[名前]</a:t>
            </a:r>
          </a:p>
          <a:p>
            <a:endParaRPr lang="en-US" sz="2000" dirty="0">
              <a:latin typeface="Century Gothic" panose="020B0502020202020204" pitchFamily="34" charset="0"/>
              <a:ea typeface="MS Gothic" panose="020B0609070205080204" pitchFamily="49" charset="-128"/>
            </a:endParaRPr>
          </a:p>
          <a:p>
            <a:pPr rtl="0"/>
            <a:r>
              <a:rPr lang="ja-JP" sz="2000">
                <a:latin typeface="Century Gothic" panose="020B0502020202020204" pitchFamily="34" charset="0"/>
                <a:ea typeface="MS Gothic" panose="020B0609070205080204" pitchFamily="49" charset="-128"/>
              </a:rPr>
              <a:t>[日付]</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552992" y="2766174"/>
            <a:ext cx="11070972" cy="0"/>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8691080" y="2913827"/>
            <a:ext cx="2932884" cy="2890404"/>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ea typeface="MS Gothic" panose="020B0609070205080204" pitchFamily="49" charset="-128"/>
              </a:endParaRPr>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ea typeface="MS Gothic" panose="020B0609070205080204" pitchFamily="49" charset="-128"/>
              </a:endParaRPr>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644986"/>
              <a:ext cx="2431473" cy="1446550"/>
            </a:xfrm>
            <a:prstGeom prst="rect">
              <a:avLst/>
            </a:prstGeom>
            <a:noFill/>
          </p:spPr>
          <p:txBody>
            <a:bodyPr wrap="square" rtlCol="0">
              <a:spAutoFit/>
            </a:bodyPr>
            <a:lstStyle/>
            <a:p>
              <a:pPr algn="ctr" rtl="0"/>
              <a:r>
                <a:rPr lang="ja-JP" sz="4400" b="1">
                  <a:solidFill>
                    <a:schemeClr val="bg1"/>
                  </a:solidFill>
                  <a:latin typeface="Century Gothic" panose="020B0502020202020204" pitchFamily="34" charset="0"/>
                  <a:ea typeface="MS Gothic" panose="020B0609070205080204" pitchFamily="49" charset="-128"/>
                </a:rPr>
                <a:t>自社の</a:t>
              </a:r>
            </a:p>
            <a:p>
              <a:pPr algn="ctr" rtl="0"/>
              <a:r>
                <a:rPr lang="ja-JP" sz="4400" b="1">
                  <a:solidFill>
                    <a:schemeClr val="bg1"/>
                  </a:solidFill>
                  <a:latin typeface="Century Gothic" panose="020B0502020202020204" pitchFamily="34" charset="0"/>
                  <a:ea typeface="MS Gothic" panose="020B0609070205080204" pitchFamily="49" charset="-128"/>
                </a:rPr>
                <a:t>ロゴ</a:t>
              </a:r>
            </a:p>
          </p:txBody>
        </p:sp>
      </p:grpSp>
      <p:sp>
        <p:nvSpPr>
          <p:cNvPr id="12" name="TextBox 11">
            <a:extLst>
              <a:ext uri="{FF2B5EF4-FFF2-40B4-BE49-F238E27FC236}">
                <a16:creationId xmlns:a16="http://schemas.microsoft.com/office/drawing/2014/main" id="{6D75985B-2D6E-BB43-98FB-F676FE3A93C7}"/>
              </a:ext>
            </a:extLst>
          </p:cNvPr>
          <p:cNvSpPr txBox="1"/>
          <p:nvPr/>
        </p:nvSpPr>
        <p:spPr>
          <a:xfrm>
            <a:off x="568036" y="5157900"/>
            <a:ext cx="2932884" cy="307777"/>
          </a:xfrm>
          <a:prstGeom prst="rect">
            <a:avLst/>
          </a:prstGeom>
          <a:noFill/>
        </p:spPr>
        <p:txBody>
          <a:bodyPr wrap="square" rtlCol="0">
            <a:spAutoFit/>
          </a:bodyPr>
          <a:lstStyle/>
          <a:p>
            <a:pPr rtl="0"/>
            <a:r>
              <a:rPr lang="ja-JP" sz="1100" i="1">
                <a:latin typeface="Century Gothic" panose="020B0502020202020204" pitchFamily="34" charset="0"/>
                <a:ea typeface="MS Gothic" panose="020B0609070205080204" pitchFamily="49" charset="-128"/>
              </a:rPr>
              <a:t>文書管理情報 </a:t>
            </a:r>
            <a:r>
              <a:rPr lang="ja-JP" sz="1400">
                <a:latin typeface="Century Gothic" panose="020B0502020202020204" pitchFamily="34" charset="0"/>
                <a:ea typeface="MS Gothic" panose="020B0609070205080204" pitchFamily="49" charset="-128"/>
              </a:rPr>
              <a:t>(該当する場合)</a:t>
            </a:r>
          </a:p>
        </p:txBody>
      </p:sp>
      <p:pic>
        <p:nvPicPr>
          <p:cNvPr id="2" name="Picture 1">
            <a:hlinkClick r:id="rId3"/>
            <a:extLst>
              <a:ext uri="{FF2B5EF4-FFF2-40B4-BE49-F238E27FC236}">
                <a16:creationId xmlns:a16="http://schemas.microsoft.com/office/drawing/2014/main" id="{27071D44-AB84-A8A8-2CA1-C9D45F261912}"/>
              </a:ext>
            </a:extLst>
          </p:cNvPr>
          <p:cNvPicPr>
            <a:picLocks noChangeAspect="1"/>
          </p:cNvPicPr>
          <p:nvPr/>
        </p:nvPicPr>
        <p:blipFill>
          <a:blip r:embed="rId4"/>
          <a:srcRect/>
          <a:stretch/>
        </p:blipFill>
        <p:spPr>
          <a:xfrm>
            <a:off x="9357046" y="337026"/>
            <a:ext cx="2552023" cy="507585"/>
          </a:xfrm>
          <a:prstGeom prst="rect">
            <a:avLst/>
          </a:prstGeom>
        </p:spPr>
      </p:pic>
    </p:spTree>
    <p:extLst>
      <p:ext uri="{BB962C8B-B14F-4D97-AF65-F5344CB8AC3E}">
        <p14:creationId xmlns:p14="http://schemas.microsoft.com/office/powerpoint/2010/main" val="1750150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1633080508"/>
              </p:ext>
            </p:extLst>
          </p:nvPr>
        </p:nvGraphicFramePr>
        <p:xfrm>
          <a:off x="1030014" y="872360"/>
          <a:ext cx="10247586"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47586">
                  <a:extLst>
                    <a:ext uri="{9D8B030D-6E8A-4147-A177-3AD203B41FA5}">
                      <a16:colId xmlns:a16="http://schemas.microsoft.com/office/drawing/2014/main" val="4155828514"/>
                    </a:ext>
                  </a:extLst>
                </a:gridCol>
              </a:tblGrid>
              <a:tr h="4490948">
                <a:tc>
                  <a:txBody>
                    <a:bodyPr/>
                    <a:lstStyle/>
                    <a:p>
                      <a:pPr marL="285750" indent="-285750" rtl="0">
                        <a:lnSpc>
                          <a:spcPct val="150000"/>
                        </a:lnSpc>
                        <a:buFont typeface="Arial" panose="020B0604020202020204" pitchFamily="34" charset="0"/>
                        <a:buChar char="•"/>
                      </a:pPr>
                      <a:r>
                        <a:rPr lang="ja-JP" sz="1600" baseline="0" dirty="0">
                          <a:latin typeface="Century Gothic" panose="020B0502020202020204" pitchFamily="34" charset="0"/>
                          <a:ea typeface="MS PGothic" panose="020B0600070205080204" pitchFamily="34" charset="-128"/>
                        </a:rPr>
                        <a:t>プロジェクトのメリットを説明します。収益の増加、時間やリソースの節約、無形のメリットといった具体的</a:t>
                      </a:r>
                      <a:br>
                        <a:rPr lang="en-US" altLang="ja-JP" sz="1600" baseline="0" dirty="0">
                          <a:latin typeface="Century Gothic" panose="020B0502020202020204" pitchFamily="34" charset="0"/>
                          <a:ea typeface="MS PGothic" panose="020B0600070205080204" pitchFamily="34" charset="-128"/>
                        </a:rPr>
                      </a:br>
                      <a:r>
                        <a:rPr lang="ja-JP" sz="1600" baseline="0" dirty="0">
                          <a:latin typeface="Century Gothic" panose="020B0502020202020204" pitchFamily="34" charset="0"/>
                          <a:ea typeface="MS PGothic" panose="020B0600070205080204" pitchFamily="34" charset="-128"/>
                        </a:rPr>
                        <a:t>なメリットと、改善の測定方法を含めます。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a typeface="MS PGothic" panose="020B0600070205080204" pitchFamily="34" charset="-128"/>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rtl="0"/>
            <a:r>
              <a:rPr lang="ja-JP" b="1">
                <a:solidFill>
                  <a:schemeClr val="bg1"/>
                </a:solidFill>
                <a:latin typeface="Century Gothic" panose="020B0502020202020204" pitchFamily="34" charset="0"/>
                <a:ea typeface="MS PGothic" panose="020B0600070205080204" pitchFamily="34" charset="-128"/>
                <a:cs typeface="Arial" charset="0"/>
              </a:rPr>
              <a:t>メリット</a:t>
            </a:r>
          </a:p>
        </p:txBody>
      </p:sp>
      <p:sp>
        <p:nvSpPr>
          <p:cNvPr id="5" name="TextBox 4">
            <a:extLst>
              <a:ext uri="{FF2B5EF4-FFF2-40B4-BE49-F238E27FC236}">
                <a16:creationId xmlns:a16="http://schemas.microsoft.com/office/drawing/2014/main" id="{A2ECC1BC-B692-BA43-8912-9C978560C9B6}"/>
              </a:ext>
            </a:extLst>
          </p:cNvPr>
          <p:cNvSpPr txBox="1"/>
          <p:nvPr/>
        </p:nvSpPr>
        <p:spPr>
          <a:xfrm>
            <a:off x="300743" y="11669"/>
            <a:ext cx="6606205" cy="707886"/>
          </a:xfrm>
          <a:prstGeom prst="rect">
            <a:avLst/>
          </a:prstGeom>
          <a:noFill/>
        </p:spPr>
        <p:txBody>
          <a:bodyPr wrap="square" rtlCol="0">
            <a:spAutoFit/>
          </a:bodyPr>
          <a:lstStyle/>
          <a:p>
            <a:pPr rtl="0"/>
            <a:r>
              <a:rPr lang="ja-JP" sz="4000">
                <a:solidFill>
                  <a:schemeClr val="bg1">
                    <a:lumMod val="50000"/>
                  </a:schemeClr>
                </a:solidFill>
                <a:latin typeface="Century Gothic" panose="020B0502020202020204" pitchFamily="34" charset="0"/>
                <a:ea typeface="MS PGothic" panose="020B0600070205080204" pitchFamily="34" charset="-128"/>
              </a:rPr>
              <a:t>メリット</a:t>
            </a:r>
          </a:p>
        </p:txBody>
      </p:sp>
    </p:spTree>
    <p:extLst>
      <p:ext uri="{BB962C8B-B14F-4D97-AF65-F5344CB8AC3E}">
        <p14:creationId xmlns:p14="http://schemas.microsoft.com/office/powerpoint/2010/main" val="27258993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1">
            <a:extLst>
              <a:ext uri="{FF2B5EF4-FFF2-40B4-BE49-F238E27FC236}">
                <a16:creationId xmlns:a16="http://schemas.microsoft.com/office/drawing/2014/main" id="{933C0B09-0CEB-0544-A557-29CC350C9BFB}"/>
              </a:ext>
            </a:extLst>
          </p:cNvPr>
          <p:cNvGraphicFramePr>
            <a:graphicFrameLocks noGrp="1"/>
          </p:cNvGraphicFramePr>
          <p:nvPr>
            <p:extLst>
              <p:ext uri="{D42A27DB-BD31-4B8C-83A1-F6EECF244321}">
                <p14:modId xmlns:p14="http://schemas.microsoft.com/office/powerpoint/2010/main" val="2794993581"/>
              </p:ext>
            </p:extLst>
          </p:nvPr>
        </p:nvGraphicFramePr>
        <p:xfrm>
          <a:off x="1030014" y="872360"/>
          <a:ext cx="10247586"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47586">
                  <a:extLst>
                    <a:ext uri="{9D8B030D-6E8A-4147-A177-3AD203B41FA5}">
                      <a16:colId xmlns:a16="http://schemas.microsoft.com/office/drawing/2014/main" val="4155828514"/>
                    </a:ext>
                  </a:extLst>
                </a:gridCol>
              </a:tblGrid>
              <a:tr h="4490948">
                <a:tc>
                  <a:txBody>
                    <a:bodyPr/>
                    <a:lstStyle/>
                    <a:p>
                      <a:pPr marL="285750" indent="-285750" rtl="0">
                        <a:lnSpc>
                          <a:spcPct val="150000"/>
                        </a:lnSpc>
                        <a:buFont typeface="Arial" panose="020B0604020202020204" pitchFamily="34" charset="0"/>
                        <a:buChar char="•"/>
                      </a:pPr>
                      <a:r>
                        <a:rPr lang="ja-JP" sz="1600" baseline="0" dirty="0">
                          <a:latin typeface="Century Gothic" panose="020B0502020202020204" pitchFamily="34" charset="0"/>
                          <a:ea typeface="MS PGothic" panose="020B0600070205080204" pitchFamily="34" charset="-128"/>
                        </a:rPr>
                        <a:t>プロジェクトのメリットを説明します。収益の増加、時間やリソースの節約、無形のメリットといった具体的</a:t>
                      </a:r>
                      <a:br>
                        <a:rPr lang="en-US" altLang="ja-JP" sz="1600" baseline="0" dirty="0">
                          <a:latin typeface="Century Gothic" panose="020B0502020202020204" pitchFamily="34" charset="0"/>
                          <a:ea typeface="MS PGothic" panose="020B0600070205080204" pitchFamily="34" charset="-128"/>
                        </a:rPr>
                      </a:br>
                      <a:r>
                        <a:rPr lang="ja-JP" sz="1600" baseline="0" dirty="0">
                          <a:latin typeface="Century Gothic" panose="020B0502020202020204" pitchFamily="34" charset="0"/>
                          <a:ea typeface="MS PGothic" panose="020B0600070205080204" pitchFamily="34" charset="-128"/>
                        </a:rPr>
                        <a:t>なメリットと、改善の測定方法を含めます。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a typeface="MS PGothic" panose="020B0600070205080204" pitchFamily="34" charset="-128"/>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rtl="0"/>
            <a:r>
              <a:rPr lang="ja-JP" b="1">
                <a:solidFill>
                  <a:schemeClr val="bg1"/>
                </a:solidFill>
                <a:latin typeface="Century Gothic" panose="020B0502020202020204" pitchFamily="34" charset="0"/>
                <a:ea typeface="MS PGothic" panose="020B0600070205080204" pitchFamily="34" charset="-128"/>
                <a:cs typeface="Arial" charset="0"/>
              </a:rPr>
              <a:t>ビジネス ケース プレゼンテーション | コメント</a:t>
            </a:r>
          </a:p>
        </p:txBody>
      </p:sp>
      <p:sp>
        <p:nvSpPr>
          <p:cNvPr id="10" name="TextBox 9">
            <a:extLst>
              <a:ext uri="{FF2B5EF4-FFF2-40B4-BE49-F238E27FC236}">
                <a16:creationId xmlns:a16="http://schemas.microsoft.com/office/drawing/2014/main" id="{F2860D12-6A71-8F44-A957-3AA8E8D3B48D}"/>
              </a:ext>
            </a:extLst>
          </p:cNvPr>
          <p:cNvSpPr txBox="1"/>
          <p:nvPr/>
        </p:nvSpPr>
        <p:spPr>
          <a:xfrm>
            <a:off x="300743" y="11669"/>
            <a:ext cx="6606205" cy="707886"/>
          </a:xfrm>
          <a:prstGeom prst="rect">
            <a:avLst/>
          </a:prstGeom>
          <a:noFill/>
        </p:spPr>
        <p:txBody>
          <a:bodyPr wrap="square" rtlCol="0">
            <a:spAutoFit/>
          </a:bodyPr>
          <a:lstStyle/>
          <a:p>
            <a:pPr rtl="0"/>
            <a:r>
              <a:rPr lang="ja-JP" sz="4000">
                <a:solidFill>
                  <a:schemeClr val="bg1">
                    <a:lumMod val="50000"/>
                  </a:schemeClr>
                </a:solidFill>
                <a:latin typeface="Century Gothic" panose="020B0502020202020204" pitchFamily="34" charset="0"/>
                <a:ea typeface="MS PGothic" panose="020B0600070205080204" pitchFamily="34" charset="-128"/>
              </a:rPr>
              <a:t>コメント</a:t>
            </a:r>
          </a:p>
        </p:txBody>
      </p:sp>
    </p:spTree>
    <p:extLst>
      <p:ext uri="{BB962C8B-B14F-4D97-AF65-F5344CB8AC3E}">
        <p14:creationId xmlns:p14="http://schemas.microsoft.com/office/powerpoint/2010/main" val="10367233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2338140982"/>
              </p:ext>
            </p:extLst>
          </p:nvPr>
        </p:nvGraphicFramePr>
        <p:xfrm>
          <a:off x="787790" y="1050352"/>
          <a:ext cx="9515707" cy="2468352"/>
        </p:xfrm>
        <a:graphic>
          <a:graphicData uri="http://schemas.openxmlformats.org/drawingml/2006/table">
            <a:tbl>
              <a:tblPr firstRow="1" firstCol="1" bandRow="1">
                <a:tableStyleId>{5C22544A-7EE6-4342-B048-85BDC9FD1C3A}</a:tableStyleId>
              </a:tblPr>
              <a:tblGrid>
                <a:gridCol w="9515707">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ja-JP" sz="1600" b="1" baseline="0" dirty="0">
                          <a:solidFill>
                            <a:schemeClr val="tx1"/>
                          </a:solidFill>
                          <a:effectLst/>
                          <a:latin typeface="Century Gothic" panose="020B0502020202020204" pitchFamily="34" charset="0"/>
                          <a:ea typeface="MS PGothic" panose="020B0600070205080204" pitchFamily="34" charset="-128"/>
                        </a:rPr>
                        <a:t>免責条項</a:t>
                      </a:r>
                    </a:p>
                    <a:p>
                      <a:pPr marL="0" marR="0" rtl="0">
                        <a:spcBef>
                          <a:spcPts val="0"/>
                        </a:spcBef>
                        <a:spcAft>
                          <a:spcPts val="0"/>
                        </a:spcAft>
                      </a:pPr>
                      <a:r>
                        <a:rPr lang="ja-JP" sz="1200" b="0" baseline="0" dirty="0">
                          <a:solidFill>
                            <a:schemeClr val="tx1"/>
                          </a:solidFill>
                          <a:effectLst/>
                          <a:latin typeface="Century Gothic" panose="020B0502020202020204" pitchFamily="34" charset="0"/>
                          <a:ea typeface="MS PGothic" panose="020B0600070205080204" pitchFamily="34" charset="-128"/>
                        </a:rPr>
                        <a:t> </a:t>
                      </a:r>
                    </a:p>
                    <a:p>
                      <a:pPr marL="0" marR="0" rtl="0">
                        <a:spcBef>
                          <a:spcPts val="0"/>
                        </a:spcBef>
                        <a:spcAft>
                          <a:spcPts val="0"/>
                        </a:spcAft>
                      </a:pPr>
                      <a:r>
                        <a:rPr lang="ja-JP" sz="1400" b="0" baseline="0" dirty="0">
                          <a:solidFill>
                            <a:schemeClr val="tx1"/>
                          </a:solidFill>
                          <a:effectLst/>
                          <a:latin typeface="Century Gothic" panose="020B0502020202020204" pitchFamily="34" charset="0"/>
                          <a:ea typeface="MS PGothic" panose="020B0600070205080204" pitchFamily="34" charset="-128"/>
                        </a:rPr>
                        <a:t>Smartsheet がこの Web サイトに掲載している記事、テンプレート、または情報などは、あくまで参考としてご利用ください。Smartsheet は、情報の最新性および正確性の確保に努めますが、本 Web サイトまたは本 Web サイトに含まれる情報、記事、テンプレート、あるいは関連グラフィックに関する完全性、正確性、信頼性、適合性、または利用可能性について、明示または黙示のいかなる表明または保証も行いません。かかる情報に依拠して生じたいかなる結果についても Smartsheet は一切責任を負いませんので、各自の責任と判断のもとにご利用ください。</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FCBC44ED-2B4D-EB4F-B4F3-DA0B26C8836C}"/>
              </a:ext>
            </a:extLst>
          </p:cNvPr>
          <p:cNvGraphicFramePr>
            <a:graphicFrameLocks noGrp="1"/>
          </p:cNvGraphicFramePr>
          <p:nvPr>
            <p:extLst>
              <p:ext uri="{D42A27DB-BD31-4B8C-83A1-F6EECF244321}">
                <p14:modId xmlns:p14="http://schemas.microsoft.com/office/powerpoint/2010/main" val="760388716"/>
              </p:ext>
            </p:extLst>
          </p:nvPr>
        </p:nvGraphicFramePr>
        <p:xfrm>
          <a:off x="725214" y="228600"/>
          <a:ext cx="10941269" cy="554355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464579">
                  <a:extLst>
                    <a:ext uri="{9D8B030D-6E8A-4147-A177-3AD203B41FA5}">
                      <a16:colId xmlns:a16="http://schemas.microsoft.com/office/drawing/2014/main" val="2448353432"/>
                    </a:ext>
                  </a:extLst>
                </a:gridCol>
                <a:gridCol w="9476690">
                  <a:extLst>
                    <a:ext uri="{9D8B030D-6E8A-4147-A177-3AD203B41FA5}">
                      <a16:colId xmlns:a16="http://schemas.microsoft.com/office/drawing/2014/main" val="185754983"/>
                    </a:ext>
                  </a:extLst>
                </a:gridCol>
              </a:tblGrid>
              <a:tr h="5543550">
                <a:tc>
                  <a:txBody>
                    <a:bodyPr/>
                    <a:lstStyle/>
                    <a:p>
                      <a:pPr algn="l" rtl="0" fontAlgn="b"/>
                      <a:endParaRPr lang="ja-JP" sz="1400" b="1" u="none" strike="noStrike" baseline="0" dirty="0">
                        <a:solidFill>
                          <a:schemeClr val="bg1"/>
                        </a:solidFill>
                        <a:effectLst/>
                        <a:latin typeface="Century Gothic" panose="020B0502020202020204" pitchFamily="34" charset="0"/>
                        <a:ea typeface="MS PGothic" panose="020B0600070205080204" pitchFamily="34" charset="-128"/>
                      </a:endParaRPr>
                    </a:p>
                    <a:p>
                      <a:pPr algn="l" rtl="0" fontAlgn="b"/>
                      <a:r>
                        <a:rPr lang="ja-JP" sz="1400" b="1" i="0" u="none" strike="noStrike" baseline="0" dirty="0">
                          <a:solidFill>
                            <a:schemeClr val="bg1"/>
                          </a:solidFill>
                          <a:effectLst/>
                          <a:latin typeface="Century Gothic" panose="020B0502020202020204" pitchFamily="34" charset="0"/>
                          <a:ea typeface="MS PGothic" panose="020B0600070205080204" pitchFamily="34" charset="-128"/>
                        </a:rPr>
                        <a:t>目次</a:t>
                      </a:r>
                    </a:p>
                    <a:p>
                      <a:pPr algn="l" rtl="0" fontAlgn="b"/>
                      <a:endParaRPr lang="ja-JP" sz="1400" b="1" i="0" u="none" strike="noStrike" baseline="0" dirty="0">
                        <a:solidFill>
                          <a:schemeClr val="bg1"/>
                        </a:solidFill>
                        <a:effectLst/>
                        <a:latin typeface="Century Gothic" panose="020B0502020202020204" pitchFamily="34" charset="0"/>
                        <a:ea typeface="MS PGothic" panose="020B0600070205080204" pitchFamily="34" charset="-128"/>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endParaRPr lang="en-US" sz="1800" b="1" kern="1200" baseline="0" dirty="0">
                        <a:solidFill>
                          <a:schemeClr val="dk1"/>
                        </a:solidFill>
                        <a:effectLst/>
                        <a:latin typeface="+mn-lt"/>
                        <a:ea typeface="MS PGothic" panose="020B0600070205080204" pitchFamily="34" charset="-128"/>
                        <a:cs typeface="+mn-cs"/>
                      </a:endParaRPr>
                    </a:p>
                    <a:p>
                      <a:pPr marL="171450" indent="-354330" algn="l" fontAlgn="ctr">
                        <a:lnSpc>
                          <a:spcPct val="150000"/>
                        </a:lnSpc>
                        <a:spcBef>
                          <a:spcPts val="0"/>
                        </a:spcBef>
                        <a:spcAft>
                          <a:spcPts val="600"/>
                        </a:spcAft>
                        <a:buClr>
                          <a:schemeClr val="tx2">
                            <a:lumMod val="60000"/>
                            <a:lumOff val="40000"/>
                          </a:schemeClr>
                        </a:buClr>
                        <a:buFont typeface="Arial Unicode MS" panose="020B0604020202020204" pitchFamily="34" charset="-128"/>
                        <a:buChar char="✙"/>
                      </a:pPr>
                      <a:endParaRPr lang="en-US" sz="1700" b="0" i="0" u="none" strike="noStrike" baseline="0" dirty="0">
                        <a:solidFill>
                          <a:schemeClr val="tx2">
                            <a:lumMod val="50000"/>
                          </a:schemeClr>
                        </a:solidFill>
                        <a:effectLst/>
                        <a:latin typeface="Century Gothic" panose="020B0502020202020204" pitchFamily="34" charset="0"/>
                        <a:ea typeface="MS PGothic" panose="020B0600070205080204" pitchFamily="34" charset="-128"/>
                      </a:endParaRPr>
                    </a:p>
                  </a:txBody>
                  <a:tcPr marL="3657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a typeface="MS PGothic" panose="020B0600070205080204" pitchFamily="34" charset="-128"/>
            </a:endParaRPr>
          </a:p>
        </p:txBody>
      </p:sp>
      <p:sp>
        <p:nvSpPr>
          <p:cNvPr id="7" name="TextBox 6"/>
          <p:cNvSpPr txBox="1"/>
          <p:nvPr/>
        </p:nvSpPr>
        <p:spPr>
          <a:xfrm>
            <a:off x="588579" y="6477000"/>
            <a:ext cx="11476462" cy="369332"/>
          </a:xfrm>
          <a:prstGeom prst="rect">
            <a:avLst/>
          </a:prstGeom>
          <a:noFill/>
        </p:spPr>
        <p:txBody>
          <a:bodyPr wrap="square" rtlCol="0">
            <a:spAutoFit/>
          </a:bodyPr>
          <a:lstStyle/>
          <a:p>
            <a:pPr algn="r" rtl="0"/>
            <a:r>
              <a:rPr lang="ja-JP" b="1">
                <a:solidFill>
                  <a:schemeClr val="bg1"/>
                </a:solidFill>
                <a:latin typeface="Century Gothic" panose="020B0502020202020204" pitchFamily="34" charset="0"/>
                <a:ea typeface="MS PGothic" panose="020B0600070205080204" pitchFamily="34" charset="-128"/>
                <a:cs typeface="Arial" charset="0"/>
              </a:rPr>
              <a:t>ビジネス ケース プレゼンテーション | 目次</a:t>
            </a:r>
          </a:p>
        </p:txBody>
      </p:sp>
      <p:sp>
        <p:nvSpPr>
          <p:cNvPr id="3" name="TextBox 2">
            <a:extLst>
              <a:ext uri="{FF2B5EF4-FFF2-40B4-BE49-F238E27FC236}">
                <a16:creationId xmlns:a16="http://schemas.microsoft.com/office/drawing/2014/main" id="{2F866523-4C8E-7643-889D-E7B32BD5DA74}"/>
              </a:ext>
            </a:extLst>
          </p:cNvPr>
          <p:cNvSpPr txBox="1"/>
          <p:nvPr/>
        </p:nvSpPr>
        <p:spPr>
          <a:xfrm>
            <a:off x="2426231" y="539391"/>
            <a:ext cx="8363952" cy="4919745"/>
          </a:xfrm>
          <a:prstGeom prst="rect">
            <a:avLst/>
          </a:prstGeom>
          <a:noFill/>
        </p:spPr>
        <p:txBody>
          <a:bodyPr wrap="square" rtlCol="0">
            <a:spAutoFit/>
          </a:bodyPr>
          <a:lstStyle/>
          <a:p>
            <a:pPr marL="342900" indent="-342900" rtl="0">
              <a:lnSpc>
                <a:spcPct val="200000"/>
              </a:lnSpc>
              <a:buFont typeface="Arial" panose="020B0604020202020204" pitchFamily="34" charset="0"/>
              <a:buChar char="•"/>
            </a:pPr>
            <a:r>
              <a:rPr lang="ja-JP" sz="2000" dirty="0">
                <a:latin typeface="Century Gothic" panose="020B0502020202020204" pitchFamily="34" charset="0"/>
                <a:ea typeface="MS PGothic" panose="020B0600070205080204" pitchFamily="34" charset="-128"/>
              </a:rPr>
              <a:t>エグゼクティブ サマリー</a:t>
            </a:r>
          </a:p>
          <a:p>
            <a:pPr marL="342900" indent="-342900" rtl="0">
              <a:lnSpc>
                <a:spcPct val="200000"/>
              </a:lnSpc>
              <a:buFont typeface="Arial" panose="020B0604020202020204" pitchFamily="34" charset="0"/>
              <a:buChar char="•"/>
            </a:pPr>
            <a:r>
              <a:rPr lang="ja-JP" sz="2000" dirty="0">
                <a:latin typeface="Century Gothic" panose="020B0502020202020204" pitchFamily="34" charset="0"/>
                <a:ea typeface="MS PGothic" panose="020B0600070205080204" pitchFamily="34" charset="-128"/>
              </a:rPr>
              <a:t>プロジェクトの説明</a:t>
            </a:r>
          </a:p>
          <a:p>
            <a:pPr marL="342900" indent="-342900" rtl="0">
              <a:lnSpc>
                <a:spcPct val="200000"/>
              </a:lnSpc>
              <a:buFont typeface="Arial" panose="020B0604020202020204" pitchFamily="34" charset="0"/>
              <a:buChar char="•"/>
            </a:pPr>
            <a:r>
              <a:rPr lang="ja-JP" sz="2000" dirty="0">
                <a:latin typeface="Century Gothic" panose="020B0502020202020204" pitchFamily="34" charset="0"/>
                <a:ea typeface="MS PGothic" panose="020B0600070205080204" pitchFamily="34" charset="-128"/>
              </a:rPr>
              <a:t>解決策</a:t>
            </a:r>
          </a:p>
          <a:p>
            <a:pPr marL="342900" indent="-342900" rtl="0">
              <a:lnSpc>
                <a:spcPct val="200000"/>
              </a:lnSpc>
              <a:buFont typeface="Arial" panose="020B0604020202020204" pitchFamily="34" charset="0"/>
              <a:buChar char="•"/>
            </a:pPr>
            <a:r>
              <a:rPr lang="ja-JP" sz="2000" dirty="0">
                <a:latin typeface="Century Gothic" panose="020B0502020202020204" pitchFamily="34" charset="0"/>
                <a:ea typeface="MS PGothic" panose="020B0600070205080204" pitchFamily="34" charset="-128"/>
              </a:rPr>
              <a:t>仮定と依存関係</a:t>
            </a:r>
          </a:p>
          <a:p>
            <a:pPr marL="342900" indent="-342900" rtl="0">
              <a:lnSpc>
                <a:spcPct val="200000"/>
              </a:lnSpc>
              <a:buFont typeface="Arial" panose="020B0604020202020204" pitchFamily="34" charset="0"/>
              <a:buChar char="•"/>
            </a:pPr>
            <a:r>
              <a:rPr lang="ja-JP" sz="2000" dirty="0">
                <a:latin typeface="Century Gothic" panose="020B0502020202020204" pitchFamily="34" charset="0"/>
                <a:ea typeface="MS PGothic" panose="020B0600070205080204" pitchFamily="34" charset="-128"/>
              </a:rPr>
              <a:t>オプション</a:t>
            </a:r>
          </a:p>
          <a:p>
            <a:pPr marL="342900" indent="-342900" rtl="0">
              <a:lnSpc>
                <a:spcPct val="200000"/>
              </a:lnSpc>
              <a:buFont typeface="Arial" panose="020B0604020202020204" pitchFamily="34" charset="0"/>
              <a:buChar char="•"/>
            </a:pPr>
            <a:r>
              <a:rPr lang="ja-JP" sz="2000" dirty="0">
                <a:latin typeface="Century Gothic" panose="020B0502020202020204" pitchFamily="34" charset="0"/>
                <a:ea typeface="MS PGothic" panose="020B0600070205080204" pitchFamily="34" charset="-128"/>
              </a:rPr>
              <a:t>財務</a:t>
            </a:r>
          </a:p>
          <a:p>
            <a:pPr marL="342900" indent="-342900" rtl="0">
              <a:lnSpc>
                <a:spcPct val="200000"/>
              </a:lnSpc>
              <a:buFont typeface="Arial" panose="020B0604020202020204" pitchFamily="34" charset="0"/>
              <a:buChar char="•"/>
            </a:pPr>
            <a:r>
              <a:rPr lang="ja-JP" sz="2000" dirty="0">
                <a:latin typeface="Century Gothic" panose="020B0502020202020204" pitchFamily="34" charset="0"/>
                <a:ea typeface="MS PGothic" panose="020B0600070205080204" pitchFamily="34" charset="-128"/>
              </a:rPr>
              <a:t>推奨解決策</a:t>
            </a:r>
          </a:p>
          <a:p>
            <a:pPr marL="342900" indent="-342900" rtl="0">
              <a:lnSpc>
                <a:spcPct val="200000"/>
              </a:lnSpc>
              <a:buFont typeface="Arial" panose="020B0604020202020204" pitchFamily="34" charset="0"/>
              <a:buChar char="•"/>
            </a:pPr>
            <a:r>
              <a:rPr lang="ja-JP" sz="2000" dirty="0">
                <a:latin typeface="Century Gothic" panose="020B0502020202020204" pitchFamily="34" charset="0"/>
                <a:ea typeface="MS PGothic" panose="020B0600070205080204" pitchFamily="34" charset="-128"/>
              </a:rPr>
              <a:t>メリット</a:t>
            </a:r>
          </a:p>
        </p:txBody>
      </p:sp>
    </p:spTree>
    <p:extLst>
      <p:ext uri="{BB962C8B-B14F-4D97-AF65-F5344CB8AC3E}">
        <p14:creationId xmlns:p14="http://schemas.microsoft.com/office/powerpoint/2010/main" val="1599595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3895255071"/>
              </p:ext>
            </p:extLst>
          </p:nvPr>
        </p:nvGraphicFramePr>
        <p:xfrm>
          <a:off x="987972" y="872360"/>
          <a:ext cx="10289628"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89628">
                  <a:extLst>
                    <a:ext uri="{9D8B030D-6E8A-4147-A177-3AD203B41FA5}">
                      <a16:colId xmlns:a16="http://schemas.microsoft.com/office/drawing/2014/main" val="4155828514"/>
                    </a:ext>
                  </a:extLst>
                </a:gridCol>
              </a:tblGrid>
              <a:tr h="4490948">
                <a:tc>
                  <a:txBody>
                    <a:bodyPr/>
                    <a:lstStyle/>
                    <a:p>
                      <a:pPr rtl="0">
                        <a:lnSpc>
                          <a:spcPct val="150000"/>
                        </a:lnSpc>
                      </a:pPr>
                      <a:r>
                        <a:rPr lang="ja-JP" sz="1600" baseline="0" dirty="0">
                          <a:latin typeface="Century Gothic" panose="020B0502020202020204" pitchFamily="34" charset="0"/>
                          <a:ea typeface="MS PGothic" panose="020B0600070205080204" pitchFamily="34" charset="-128"/>
                        </a:rPr>
                        <a:t>問題、コスト、解決策、メリット</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a typeface="MS PGothic" panose="020B0600070205080204" pitchFamily="34" charset="-128"/>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rtl="0"/>
            <a:r>
              <a:rPr lang="ja-JP" b="1">
                <a:solidFill>
                  <a:schemeClr val="bg1"/>
                </a:solidFill>
                <a:latin typeface="Century Gothic" panose="020B0502020202020204" pitchFamily="34" charset="0"/>
                <a:ea typeface="MS PGothic" panose="020B0600070205080204" pitchFamily="34" charset="-128"/>
                <a:cs typeface="Arial" charset="0"/>
              </a:rPr>
              <a:t>エグゼクティブ サマリー</a:t>
            </a:r>
          </a:p>
        </p:txBody>
      </p:sp>
      <p:sp>
        <p:nvSpPr>
          <p:cNvPr id="5" name="TextBox 4">
            <a:extLst>
              <a:ext uri="{FF2B5EF4-FFF2-40B4-BE49-F238E27FC236}">
                <a16:creationId xmlns:a16="http://schemas.microsoft.com/office/drawing/2014/main" id="{91B94520-8BDD-864B-9296-2BC959049B11}"/>
              </a:ext>
            </a:extLst>
          </p:cNvPr>
          <p:cNvSpPr txBox="1"/>
          <p:nvPr/>
        </p:nvSpPr>
        <p:spPr>
          <a:xfrm>
            <a:off x="300743" y="11669"/>
            <a:ext cx="6606205" cy="707886"/>
          </a:xfrm>
          <a:prstGeom prst="rect">
            <a:avLst/>
          </a:prstGeom>
          <a:noFill/>
        </p:spPr>
        <p:txBody>
          <a:bodyPr wrap="square" rtlCol="0">
            <a:spAutoFit/>
          </a:bodyPr>
          <a:lstStyle/>
          <a:p>
            <a:pPr rtl="0"/>
            <a:r>
              <a:rPr lang="ja-JP" sz="4000">
                <a:solidFill>
                  <a:schemeClr val="bg1">
                    <a:lumMod val="50000"/>
                  </a:schemeClr>
                </a:solidFill>
                <a:latin typeface="Century Gothic" panose="020B0502020202020204" pitchFamily="34" charset="0"/>
                <a:ea typeface="MS PGothic" panose="020B0600070205080204" pitchFamily="34" charset="-128"/>
              </a:rPr>
              <a:t>エグゼクティブ サマリー</a:t>
            </a:r>
          </a:p>
        </p:txBody>
      </p:sp>
    </p:spTree>
    <p:extLst>
      <p:ext uri="{BB962C8B-B14F-4D97-AF65-F5344CB8AC3E}">
        <p14:creationId xmlns:p14="http://schemas.microsoft.com/office/powerpoint/2010/main" val="152169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1297568277"/>
              </p:ext>
            </p:extLst>
          </p:nvPr>
        </p:nvGraphicFramePr>
        <p:xfrm>
          <a:off x="662152" y="401444"/>
          <a:ext cx="10909738" cy="545281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288645">
                  <a:extLst>
                    <a:ext uri="{9D8B030D-6E8A-4147-A177-3AD203B41FA5}">
                      <a16:colId xmlns:a16="http://schemas.microsoft.com/office/drawing/2014/main" val="4136967170"/>
                    </a:ext>
                  </a:extLst>
                </a:gridCol>
                <a:gridCol w="9621093">
                  <a:extLst>
                    <a:ext uri="{9D8B030D-6E8A-4147-A177-3AD203B41FA5}">
                      <a16:colId xmlns:a16="http://schemas.microsoft.com/office/drawing/2014/main" val="4155828514"/>
                    </a:ext>
                  </a:extLst>
                </a:gridCol>
              </a:tblGrid>
              <a:tr h="2726408">
                <a:tc>
                  <a:txBody>
                    <a:bodyPr/>
                    <a:lstStyle/>
                    <a:p>
                      <a:pPr algn="l" rtl="0" fontAlgn="ctr"/>
                      <a:r>
                        <a:rPr lang="ja-JP" sz="1200" b="1" i="0" u="none" strike="noStrike" baseline="0" dirty="0">
                          <a:solidFill>
                            <a:srgbClr val="000000"/>
                          </a:solidFill>
                          <a:effectLst/>
                          <a:latin typeface="Century Gothic" panose="020B0502020202020204" pitchFamily="34" charset="0"/>
                          <a:ea typeface="MS PGothic" panose="020B0600070205080204" pitchFamily="34" charset="-128"/>
                        </a:rPr>
                        <a:t>ビジネス目標</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D6DCE4"/>
                    </a:solidFill>
                  </a:tcPr>
                </a:tc>
                <a:tc>
                  <a:txBody>
                    <a:bodyPr/>
                    <a:lstStyle/>
                    <a:p>
                      <a:pPr algn="l" rtl="0" fontAlgn="ctr"/>
                      <a:r>
                        <a:rPr lang="ja-JP" sz="1200" b="0" i="0" u="none" strike="noStrike" baseline="0" dirty="0">
                          <a:solidFill>
                            <a:srgbClr val="000000"/>
                          </a:solidFill>
                          <a:effectLst/>
                          <a:latin typeface="Century Gothic" panose="020B0502020202020204" pitchFamily="34" charset="0"/>
                          <a:ea typeface="MS PGothic" panose="020B0600070205080204" pitchFamily="34" charset="-128"/>
                        </a:rPr>
                        <a:t>ビジネス目標: 1 文または 2 文で記述</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r h="2726410">
                <a:tc>
                  <a:txBody>
                    <a:bodyPr/>
                    <a:lstStyle/>
                    <a:p>
                      <a:pPr algn="l" rtl="0" fontAlgn="ctr"/>
                      <a:r>
                        <a:rPr lang="ja-JP" sz="1200" b="1" i="0" u="none" strike="noStrike" baseline="0">
                          <a:solidFill>
                            <a:srgbClr val="000000"/>
                          </a:solidFill>
                          <a:effectLst/>
                          <a:latin typeface="Century Gothic" panose="020B0502020202020204" pitchFamily="34" charset="0"/>
                          <a:ea typeface="MS PGothic" panose="020B0600070205080204" pitchFamily="34" charset="-128"/>
                        </a:rPr>
                        <a:t>問題/機会</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rtl="0" fontAlgn="ctr"/>
                      <a:r>
                        <a:rPr lang="ja-JP" sz="1200" b="0" i="0" u="none" strike="noStrike" baseline="0" dirty="0">
                          <a:solidFill>
                            <a:srgbClr val="000000"/>
                          </a:solidFill>
                          <a:effectLst/>
                          <a:latin typeface="Century Gothic" panose="020B0502020202020204" pitchFamily="34" charset="0"/>
                          <a:ea typeface="MS PGothic" panose="020B0600070205080204" pitchFamily="34" charset="-128"/>
                        </a:rPr>
                        <a:t>問題または機会の説明</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4075362401"/>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a typeface="MS PGothic" panose="020B0600070205080204" pitchFamily="34" charset="-128"/>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rtl="0"/>
            <a:r>
              <a:rPr lang="ja-JP" b="1">
                <a:solidFill>
                  <a:schemeClr val="bg1"/>
                </a:solidFill>
                <a:latin typeface="Century Gothic" panose="020B0502020202020204" pitchFamily="34" charset="0"/>
                <a:ea typeface="MS PGothic" panose="020B0600070205080204" pitchFamily="34" charset="-128"/>
                <a:cs typeface="Arial" charset="0"/>
              </a:rPr>
              <a:t>プロジェクトの説明</a:t>
            </a:r>
          </a:p>
        </p:txBody>
      </p:sp>
    </p:spTree>
    <p:extLst>
      <p:ext uri="{BB962C8B-B14F-4D97-AF65-F5344CB8AC3E}">
        <p14:creationId xmlns:p14="http://schemas.microsoft.com/office/powerpoint/2010/main" val="81358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2884038235"/>
              </p:ext>
            </p:extLst>
          </p:nvPr>
        </p:nvGraphicFramePr>
        <p:xfrm>
          <a:off x="1030014" y="872360"/>
          <a:ext cx="10247586"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47586">
                  <a:extLst>
                    <a:ext uri="{9D8B030D-6E8A-4147-A177-3AD203B41FA5}">
                      <a16:colId xmlns:a16="http://schemas.microsoft.com/office/drawing/2014/main" val="4155828514"/>
                    </a:ext>
                  </a:extLst>
                </a:gridCol>
              </a:tblGrid>
              <a:tr h="4490948">
                <a:tc>
                  <a:txBody>
                    <a:bodyPr/>
                    <a:lstStyle/>
                    <a:p>
                      <a:pPr marL="285750" indent="-285750" rtl="0">
                        <a:lnSpc>
                          <a:spcPct val="150000"/>
                        </a:lnSpc>
                        <a:buFont typeface="Arial" panose="020B0604020202020204" pitchFamily="34" charset="0"/>
                        <a:buChar char="•"/>
                      </a:pPr>
                      <a:r>
                        <a:rPr lang="ja-JP" sz="1600" baseline="0" dirty="0">
                          <a:latin typeface="Century Gothic" panose="020B0502020202020204" pitchFamily="34" charset="0"/>
                          <a:ea typeface="MS PGothic" panose="020B0600070205080204" pitchFamily="34" charset="-128"/>
                        </a:rPr>
                        <a:t>解決策の主要な側面</a:t>
                      </a:r>
                    </a:p>
                    <a:p>
                      <a:pPr marL="285750" indent="-285750" rtl="0">
                        <a:lnSpc>
                          <a:spcPct val="150000"/>
                        </a:lnSpc>
                        <a:buFont typeface="Arial" panose="020B0604020202020204" pitchFamily="34" charset="0"/>
                        <a:buChar char="•"/>
                      </a:pPr>
                      <a:r>
                        <a:rPr lang="ja-JP" sz="1600" baseline="0" dirty="0">
                          <a:latin typeface="Century Gothic" panose="020B0502020202020204" pitchFamily="34" charset="0"/>
                          <a:ea typeface="MS PGothic" panose="020B0600070205080204" pitchFamily="34" charset="-128"/>
                        </a:rPr>
                        <a:t>その解決策が、ビジネス上の問題や機会にどう寄与しますか？</a:t>
                      </a:r>
                    </a:p>
                    <a:p>
                      <a:pPr marL="285750" indent="-285750" rtl="0">
                        <a:lnSpc>
                          <a:spcPct val="150000"/>
                        </a:lnSpc>
                        <a:buFont typeface="Arial" panose="020B0604020202020204" pitchFamily="34" charset="0"/>
                        <a:buChar char="•"/>
                      </a:pPr>
                      <a:r>
                        <a:rPr lang="ja-JP" sz="1600" baseline="0" dirty="0">
                          <a:latin typeface="Century Gothic" panose="020B0502020202020204" pitchFamily="34" charset="0"/>
                          <a:ea typeface="MS PGothic" panose="020B0600070205080204" pitchFamily="34" charset="-128"/>
                        </a:rPr>
                        <a:t>プロジェクトの戦略的重要性を説明します。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a typeface="MS PGothic" panose="020B0600070205080204" pitchFamily="34" charset="-128"/>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rtl="0"/>
            <a:r>
              <a:rPr lang="ja-JP" b="1">
                <a:solidFill>
                  <a:schemeClr val="bg1"/>
                </a:solidFill>
                <a:latin typeface="Century Gothic" panose="020B0502020202020204" pitchFamily="34" charset="0"/>
                <a:ea typeface="MS PGothic" panose="020B0600070205080204" pitchFamily="34" charset="-128"/>
                <a:cs typeface="Arial" charset="0"/>
              </a:rPr>
              <a:t>解決策</a:t>
            </a:r>
          </a:p>
        </p:txBody>
      </p:sp>
      <p:sp>
        <p:nvSpPr>
          <p:cNvPr id="5" name="TextBox 4">
            <a:extLst>
              <a:ext uri="{FF2B5EF4-FFF2-40B4-BE49-F238E27FC236}">
                <a16:creationId xmlns:a16="http://schemas.microsoft.com/office/drawing/2014/main" id="{9574A450-A861-9D46-A053-11649DAD3658}"/>
              </a:ext>
            </a:extLst>
          </p:cNvPr>
          <p:cNvSpPr txBox="1"/>
          <p:nvPr/>
        </p:nvSpPr>
        <p:spPr>
          <a:xfrm>
            <a:off x="300743" y="11669"/>
            <a:ext cx="6606205" cy="707886"/>
          </a:xfrm>
          <a:prstGeom prst="rect">
            <a:avLst/>
          </a:prstGeom>
          <a:noFill/>
        </p:spPr>
        <p:txBody>
          <a:bodyPr wrap="square" rtlCol="0">
            <a:spAutoFit/>
          </a:bodyPr>
          <a:lstStyle/>
          <a:p>
            <a:pPr rtl="0"/>
            <a:r>
              <a:rPr lang="ja-JP" sz="4000">
                <a:solidFill>
                  <a:schemeClr val="bg1">
                    <a:lumMod val="50000"/>
                  </a:schemeClr>
                </a:solidFill>
                <a:latin typeface="Century Gothic" panose="020B0502020202020204" pitchFamily="34" charset="0"/>
                <a:ea typeface="MS PGothic" panose="020B0600070205080204" pitchFamily="34" charset="-128"/>
              </a:rPr>
              <a:t>解決策</a:t>
            </a:r>
          </a:p>
        </p:txBody>
      </p:sp>
    </p:spTree>
    <p:extLst>
      <p:ext uri="{BB962C8B-B14F-4D97-AF65-F5344CB8AC3E}">
        <p14:creationId xmlns:p14="http://schemas.microsoft.com/office/powerpoint/2010/main" val="4393071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529515453"/>
              </p:ext>
            </p:extLst>
          </p:nvPr>
        </p:nvGraphicFramePr>
        <p:xfrm>
          <a:off x="662152" y="401444"/>
          <a:ext cx="10909738" cy="545281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288645">
                  <a:extLst>
                    <a:ext uri="{9D8B030D-6E8A-4147-A177-3AD203B41FA5}">
                      <a16:colId xmlns:a16="http://schemas.microsoft.com/office/drawing/2014/main" val="4136967170"/>
                    </a:ext>
                  </a:extLst>
                </a:gridCol>
                <a:gridCol w="9621093">
                  <a:extLst>
                    <a:ext uri="{9D8B030D-6E8A-4147-A177-3AD203B41FA5}">
                      <a16:colId xmlns:a16="http://schemas.microsoft.com/office/drawing/2014/main" val="4155828514"/>
                    </a:ext>
                  </a:extLst>
                </a:gridCol>
              </a:tblGrid>
              <a:tr h="2726408">
                <a:tc>
                  <a:txBody>
                    <a:bodyPr/>
                    <a:lstStyle/>
                    <a:p>
                      <a:pPr algn="l" rtl="0" fontAlgn="ctr"/>
                      <a:r>
                        <a:rPr lang="ja-JP" sz="1200" b="1" i="0" u="none" strike="noStrike" baseline="0" dirty="0">
                          <a:solidFill>
                            <a:srgbClr val="000000"/>
                          </a:solidFill>
                          <a:effectLst/>
                          <a:latin typeface="Century Gothic" panose="020B0502020202020204" pitchFamily="34" charset="0"/>
                          <a:ea typeface="MS PGothic" panose="020B0600070205080204" pitchFamily="34" charset="-128"/>
                        </a:rPr>
                        <a:t>仮定</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D6DCE4"/>
                    </a:solidFill>
                  </a:tcPr>
                </a:tc>
                <a:tc>
                  <a:txBody>
                    <a:bodyPr/>
                    <a:lstStyle/>
                    <a:p>
                      <a:pPr algn="l" rtl="0" fontAlgn="ctr"/>
                      <a:r>
                        <a:rPr lang="ja-JP" sz="1200" b="0" i="0" u="none" strike="noStrike" baseline="0" dirty="0">
                          <a:solidFill>
                            <a:srgbClr val="000000"/>
                          </a:solidFill>
                          <a:effectLst/>
                          <a:latin typeface="Century Gothic" panose="020B0502020202020204" pitchFamily="34" charset="0"/>
                          <a:ea typeface="MS PGothic" panose="020B0600070205080204" pitchFamily="34" charset="-128"/>
                        </a:rPr>
                        <a:t>プロジェクトの基礎となる仮定を説明します。</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r h="2726410">
                <a:tc>
                  <a:txBody>
                    <a:bodyPr/>
                    <a:lstStyle/>
                    <a:p>
                      <a:pPr algn="l" rtl="0" fontAlgn="ctr"/>
                      <a:r>
                        <a:rPr lang="ja-JP" sz="1200" b="1" i="0" u="none" strike="noStrike" baseline="0">
                          <a:solidFill>
                            <a:srgbClr val="000000"/>
                          </a:solidFill>
                          <a:effectLst/>
                          <a:latin typeface="Century Gothic" panose="020B0502020202020204" pitchFamily="34" charset="0"/>
                          <a:ea typeface="MS PGothic" panose="020B0600070205080204" pitchFamily="34" charset="-128"/>
                        </a:rPr>
                        <a:t>依存関係</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rtl="0" fontAlgn="ctr"/>
                      <a:r>
                        <a:rPr lang="ja-JP" sz="1200" b="0" i="0" u="none" strike="noStrike" baseline="0" dirty="0">
                          <a:solidFill>
                            <a:srgbClr val="000000"/>
                          </a:solidFill>
                          <a:effectLst/>
                          <a:latin typeface="Century Gothic" panose="020B0502020202020204" pitchFamily="34" charset="0"/>
                          <a:ea typeface="MS PGothic" panose="020B0600070205080204" pitchFamily="34" charset="-128"/>
                        </a:rPr>
                        <a:t>依存関係の詳細を記入します。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4075362401"/>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a typeface="MS PGothic" panose="020B0600070205080204" pitchFamily="34" charset="-128"/>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rtl="0"/>
            <a:r>
              <a:rPr lang="ja-JP" b="1">
                <a:solidFill>
                  <a:schemeClr val="bg1"/>
                </a:solidFill>
                <a:latin typeface="Century Gothic" panose="020B0502020202020204" pitchFamily="34" charset="0"/>
                <a:ea typeface="MS PGothic" panose="020B0600070205080204" pitchFamily="34" charset="-128"/>
                <a:cs typeface="Arial" charset="0"/>
              </a:rPr>
              <a:t>仮定と依存関係</a:t>
            </a:r>
          </a:p>
        </p:txBody>
      </p:sp>
    </p:spTree>
    <p:extLst>
      <p:ext uri="{BB962C8B-B14F-4D97-AF65-F5344CB8AC3E}">
        <p14:creationId xmlns:p14="http://schemas.microsoft.com/office/powerpoint/2010/main" val="2882744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1070859603"/>
              </p:ext>
            </p:extLst>
          </p:nvPr>
        </p:nvGraphicFramePr>
        <p:xfrm>
          <a:off x="457200" y="401443"/>
          <a:ext cx="11285035" cy="5410779"/>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3410607">
                  <a:extLst>
                    <a:ext uri="{9D8B030D-6E8A-4147-A177-3AD203B41FA5}">
                      <a16:colId xmlns:a16="http://schemas.microsoft.com/office/drawing/2014/main" val="4136967170"/>
                    </a:ext>
                  </a:extLst>
                </a:gridCol>
                <a:gridCol w="3937214">
                  <a:extLst>
                    <a:ext uri="{9D8B030D-6E8A-4147-A177-3AD203B41FA5}">
                      <a16:colId xmlns:a16="http://schemas.microsoft.com/office/drawing/2014/main" val="4155828514"/>
                    </a:ext>
                  </a:extLst>
                </a:gridCol>
                <a:gridCol w="3937214">
                  <a:extLst>
                    <a:ext uri="{9D8B030D-6E8A-4147-A177-3AD203B41FA5}">
                      <a16:colId xmlns:a16="http://schemas.microsoft.com/office/drawing/2014/main" val="3816280040"/>
                    </a:ext>
                  </a:extLst>
                </a:gridCol>
              </a:tblGrid>
              <a:tr h="413113">
                <a:tc>
                  <a:txBody>
                    <a:bodyPr/>
                    <a:lstStyle/>
                    <a:p>
                      <a:pPr marL="0" marR="0" rtl="0">
                        <a:spcBef>
                          <a:spcPts val="0"/>
                        </a:spcBef>
                        <a:spcAft>
                          <a:spcPts val="0"/>
                        </a:spcAft>
                      </a:pPr>
                      <a:r>
                        <a:rPr lang="ja-JP" sz="1200" b="1" baseline="0" dirty="0">
                          <a:solidFill>
                            <a:srgbClr val="000000"/>
                          </a:solidFill>
                          <a:effectLst/>
                          <a:latin typeface="Century Gothic" panose="020B0502020202020204" pitchFamily="34" charset="0"/>
                          <a:ea typeface="MS PGothic" panose="020B0600070205080204" pitchFamily="34" charset="-128"/>
                          <a:cs typeface="Calibri" panose="020F0502020204030204" pitchFamily="34" charset="0"/>
                        </a:rPr>
                        <a:t>代替解決策</a:t>
                      </a: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D6DCE4"/>
                    </a:solidFill>
                  </a:tcPr>
                </a:tc>
                <a:tc>
                  <a:txBody>
                    <a:bodyPr/>
                    <a:lstStyle/>
                    <a:p>
                      <a:pPr algn="l" rtl="0" fontAlgn="ctr"/>
                      <a:r>
                        <a:rPr lang="ja-JP" sz="1200" b="1" i="0" u="none" strike="noStrike" baseline="0" dirty="0">
                          <a:solidFill>
                            <a:srgbClr val="000000"/>
                          </a:solidFill>
                          <a:effectLst/>
                          <a:latin typeface="Century Gothic" panose="020B0502020202020204" pitchFamily="34" charset="0"/>
                          <a:ea typeface="MS PGothic" panose="020B0600070205080204" pitchFamily="34" charset="-128"/>
                        </a:rPr>
                        <a:t>利点</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tc>
                  <a:txBody>
                    <a:bodyPr/>
                    <a:lstStyle/>
                    <a:p>
                      <a:pPr algn="l" rtl="0" fontAlgn="ctr"/>
                      <a:r>
                        <a:rPr lang="ja-JP" sz="1200" b="1" i="0" u="none" strike="noStrike" baseline="0">
                          <a:solidFill>
                            <a:srgbClr val="000000"/>
                          </a:solidFill>
                          <a:effectLst/>
                          <a:latin typeface="Century Gothic" panose="020B0502020202020204" pitchFamily="34" charset="0"/>
                          <a:ea typeface="MS PGothic" panose="020B0600070205080204" pitchFamily="34" charset="-128"/>
                        </a:rPr>
                        <a:t>欠点</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864072260"/>
                  </a:ext>
                </a:extLst>
              </a:tr>
              <a:tr h="1665888">
                <a:tc>
                  <a:txBody>
                    <a:bodyPr/>
                    <a:lstStyle/>
                    <a:p>
                      <a:pPr marL="0" marR="0">
                        <a:spcBef>
                          <a:spcPts val="0"/>
                        </a:spcBef>
                        <a:spcAft>
                          <a:spcPts val="0"/>
                        </a:spcAft>
                      </a:pPr>
                      <a:endParaRPr lang="en-US" sz="1200" baseline="0" dirty="0">
                        <a:effectLst/>
                        <a:latin typeface="MS PGothic" panose="020B0600070205080204" pitchFamily="34" charset="-128"/>
                        <a:ea typeface="MS PGothic" panose="020B0600070205080204" pitchFamily="34" charset="-128"/>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464206045"/>
                  </a:ext>
                </a:extLst>
              </a:tr>
              <a:tr h="1665889">
                <a:tc>
                  <a:txBody>
                    <a:bodyPr/>
                    <a:lstStyle/>
                    <a:p>
                      <a:pPr marL="0" marR="0">
                        <a:spcBef>
                          <a:spcPts val="0"/>
                        </a:spcBef>
                        <a:spcAft>
                          <a:spcPts val="0"/>
                        </a:spcAft>
                      </a:pPr>
                      <a:endParaRPr lang="en-US" sz="1200" baseline="0" dirty="0">
                        <a:effectLst/>
                        <a:latin typeface="MS PGothic" panose="020B0600070205080204" pitchFamily="34" charset="-128"/>
                        <a:ea typeface="MS PGothic" panose="020B0600070205080204" pitchFamily="34" charset="-128"/>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75362401"/>
                  </a:ext>
                </a:extLst>
              </a:tr>
              <a:tr h="1665889">
                <a:tc>
                  <a:txBody>
                    <a:bodyPr/>
                    <a:lstStyle/>
                    <a:p>
                      <a:pPr marL="0" marR="0">
                        <a:spcBef>
                          <a:spcPts val="0"/>
                        </a:spcBef>
                        <a:spcAft>
                          <a:spcPts val="0"/>
                        </a:spcAft>
                      </a:pPr>
                      <a:endParaRPr lang="en-US" sz="1200" baseline="0" dirty="0">
                        <a:effectLst/>
                        <a:latin typeface="MS PGothic" panose="020B0600070205080204" pitchFamily="34" charset="-128"/>
                        <a:ea typeface="MS PGothic" panose="020B0600070205080204" pitchFamily="34" charset="-128"/>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baseline="0" dirty="0">
                        <a:solidFill>
                          <a:srgbClr val="000000"/>
                        </a:solidFill>
                        <a:effectLst/>
                        <a:latin typeface="Century Gothic" panose="020B0502020202020204" pitchFamily="34" charset="0"/>
                        <a:ea typeface="MS PGothic" panose="020B0600070205080204" pitchFamily="34" charset="-128"/>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768940471"/>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a typeface="MS PGothic" panose="020B0600070205080204" pitchFamily="34" charset="-128"/>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rtl="0"/>
            <a:r>
              <a:rPr lang="ja-JP" b="1">
                <a:solidFill>
                  <a:schemeClr val="bg1"/>
                </a:solidFill>
                <a:latin typeface="Century Gothic" panose="020B0502020202020204" pitchFamily="34" charset="0"/>
                <a:ea typeface="MS PGothic" panose="020B0600070205080204" pitchFamily="34" charset="-128"/>
                <a:cs typeface="Arial" charset="0"/>
              </a:rPr>
              <a:t>オプション</a:t>
            </a:r>
          </a:p>
        </p:txBody>
      </p:sp>
    </p:spTree>
    <p:extLst>
      <p:ext uri="{BB962C8B-B14F-4D97-AF65-F5344CB8AC3E}">
        <p14:creationId xmlns:p14="http://schemas.microsoft.com/office/powerpoint/2010/main" val="26232826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1086050682"/>
              </p:ext>
            </p:extLst>
          </p:nvPr>
        </p:nvGraphicFramePr>
        <p:xfrm>
          <a:off x="1030014" y="872360"/>
          <a:ext cx="10247586"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47586">
                  <a:extLst>
                    <a:ext uri="{9D8B030D-6E8A-4147-A177-3AD203B41FA5}">
                      <a16:colId xmlns:a16="http://schemas.microsoft.com/office/drawing/2014/main" val="4155828514"/>
                    </a:ext>
                  </a:extLst>
                </a:gridCol>
              </a:tblGrid>
              <a:tr h="4490948">
                <a:tc>
                  <a:txBody>
                    <a:bodyPr/>
                    <a:lstStyle/>
                    <a:p>
                      <a:pPr marL="285750" indent="-285750" rtl="0">
                        <a:lnSpc>
                          <a:spcPct val="150000"/>
                        </a:lnSpc>
                        <a:buFont typeface="Arial" panose="020B0604020202020204" pitchFamily="34" charset="0"/>
                        <a:buChar char="•"/>
                      </a:pPr>
                      <a:r>
                        <a:rPr lang="ja-JP" sz="1600" baseline="0" dirty="0">
                          <a:latin typeface="Century Gothic" panose="020B0502020202020204" pitchFamily="34" charset="0"/>
                          <a:ea typeface="MS PGothic" panose="020B0600070205080204" pitchFamily="34" charset="-128"/>
                        </a:rPr>
                        <a:t>開発にかかるコストと継続的に発生するコストの詳細を説明します。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a typeface="MS PGothic" panose="020B0600070205080204" pitchFamily="34" charset="-128"/>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rtl="0"/>
            <a:r>
              <a:rPr lang="ja-JP" b="1">
                <a:solidFill>
                  <a:schemeClr val="bg1"/>
                </a:solidFill>
                <a:latin typeface="Century Gothic" panose="020B0502020202020204" pitchFamily="34" charset="0"/>
                <a:ea typeface="MS PGothic" panose="020B0600070205080204" pitchFamily="34" charset="-128"/>
                <a:cs typeface="Arial" charset="0"/>
              </a:rPr>
              <a:t>財務</a:t>
            </a:r>
          </a:p>
        </p:txBody>
      </p:sp>
      <p:sp>
        <p:nvSpPr>
          <p:cNvPr id="5" name="TextBox 4">
            <a:extLst>
              <a:ext uri="{FF2B5EF4-FFF2-40B4-BE49-F238E27FC236}">
                <a16:creationId xmlns:a16="http://schemas.microsoft.com/office/drawing/2014/main" id="{83867FB2-2478-0541-B90B-F9D40114C038}"/>
              </a:ext>
            </a:extLst>
          </p:cNvPr>
          <p:cNvSpPr txBox="1"/>
          <p:nvPr/>
        </p:nvSpPr>
        <p:spPr>
          <a:xfrm>
            <a:off x="300743" y="11669"/>
            <a:ext cx="6606205" cy="707886"/>
          </a:xfrm>
          <a:prstGeom prst="rect">
            <a:avLst/>
          </a:prstGeom>
          <a:noFill/>
        </p:spPr>
        <p:txBody>
          <a:bodyPr wrap="square" rtlCol="0">
            <a:spAutoFit/>
          </a:bodyPr>
          <a:lstStyle/>
          <a:p>
            <a:pPr rtl="0"/>
            <a:r>
              <a:rPr lang="ja-JP" sz="4000">
                <a:solidFill>
                  <a:schemeClr val="bg1">
                    <a:lumMod val="50000"/>
                  </a:schemeClr>
                </a:solidFill>
                <a:latin typeface="Century Gothic" panose="020B0502020202020204" pitchFamily="34" charset="0"/>
                <a:ea typeface="MS PGothic" panose="020B0600070205080204" pitchFamily="34" charset="-128"/>
              </a:rPr>
              <a:t>財務</a:t>
            </a:r>
          </a:p>
        </p:txBody>
      </p:sp>
    </p:spTree>
    <p:extLst>
      <p:ext uri="{BB962C8B-B14F-4D97-AF65-F5344CB8AC3E}">
        <p14:creationId xmlns:p14="http://schemas.microsoft.com/office/powerpoint/2010/main" val="2637704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3492887201"/>
              </p:ext>
            </p:extLst>
          </p:nvPr>
        </p:nvGraphicFramePr>
        <p:xfrm>
          <a:off x="1030014" y="872360"/>
          <a:ext cx="10247586"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47586">
                  <a:extLst>
                    <a:ext uri="{9D8B030D-6E8A-4147-A177-3AD203B41FA5}">
                      <a16:colId xmlns:a16="http://schemas.microsoft.com/office/drawing/2014/main" val="4155828514"/>
                    </a:ext>
                  </a:extLst>
                </a:gridCol>
              </a:tblGrid>
              <a:tr h="4490948">
                <a:tc>
                  <a:txBody>
                    <a:bodyPr/>
                    <a:lstStyle/>
                    <a:p>
                      <a:pPr marL="285750" indent="-285750" rtl="0">
                        <a:lnSpc>
                          <a:spcPct val="150000"/>
                        </a:lnSpc>
                        <a:buFont typeface="Arial" panose="020B0604020202020204" pitchFamily="34" charset="0"/>
                        <a:buChar char="•"/>
                      </a:pPr>
                      <a:r>
                        <a:rPr lang="ja-JP" sz="1600" baseline="0" dirty="0">
                          <a:latin typeface="Century Gothic" panose="020B0502020202020204" pitchFamily="34" charset="0"/>
                          <a:ea typeface="MS PGothic" panose="020B0600070205080204" pitchFamily="34" charset="-128"/>
                        </a:rPr>
                        <a:t>このアプローチが推奨される理由を要約します。</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a typeface="MS PGothic" panose="020B0600070205080204" pitchFamily="34" charset="-128"/>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rtl="0"/>
            <a:r>
              <a:rPr lang="ja-JP" b="1">
                <a:solidFill>
                  <a:schemeClr val="bg1"/>
                </a:solidFill>
                <a:latin typeface="Century Gothic" panose="020B0502020202020204" pitchFamily="34" charset="0"/>
                <a:ea typeface="MS PGothic" panose="020B0600070205080204" pitchFamily="34" charset="-128"/>
                <a:cs typeface="Arial" charset="0"/>
              </a:rPr>
              <a:t>推奨解決策</a:t>
            </a:r>
          </a:p>
        </p:txBody>
      </p:sp>
      <p:sp>
        <p:nvSpPr>
          <p:cNvPr id="5" name="TextBox 4">
            <a:extLst>
              <a:ext uri="{FF2B5EF4-FFF2-40B4-BE49-F238E27FC236}">
                <a16:creationId xmlns:a16="http://schemas.microsoft.com/office/drawing/2014/main" id="{7929B265-ABC7-F44B-ADE1-33EC47EC359B}"/>
              </a:ext>
            </a:extLst>
          </p:cNvPr>
          <p:cNvSpPr txBox="1"/>
          <p:nvPr/>
        </p:nvSpPr>
        <p:spPr>
          <a:xfrm>
            <a:off x="300743" y="11669"/>
            <a:ext cx="9253160" cy="707886"/>
          </a:xfrm>
          <a:prstGeom prst="rect">
            <a:avLst/>
          </a:prstGeom>
          <a:noFill/>
        </p:spPr>
        <p:txBody>
          <a:bodyPr wrap="square" rtlCol="0">
            <a:spAutoFit/>
          </a:bodyPr>
          <a:lstStyle/>
          <a:p>
            <a:pPr rtl="0"/>
            <a:r>
              <a:rPr lang="ja-JP" sz="4000">
                <a:solidFill>
                  <a:schemeClr val="bg1">
                    <a:lumMod val="50000"/>
                  </a:schemeClr>
                </a:solidFill>
                <a:latin typeface="Century Gothic" panose="020B0502020202020204" pitchFamily="34" charset="0"/>
                <a:ea typeface="MS PGothic" panose="020B0600070205080204" pitchFamily="34" charset="-128"/>
              </a:rPr>
              <a:t>推奨解決策</a:t>
            </a:r>
          </a:p>
        </p:txBody>
      </p:sp>
    </p:spTree>
    <p:extLst>
      <p:ext uri="{BB962C8B-B14F-4D97-AF65-F5344CB8AC3E}">
        <p14:creationId xmlns:p14="http://schemas.microsoft.com/office/powerpoint/2010/main" val="3619733817"/>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usiness-Case-Presentation-Template_PowerPoint" id="{14A672F3-13F3-4646-8CEB-861C4AEEFBAA}" vid="{15C66F91-779A-D64C-B659-92E26754053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IC-Business-Case-Presentation-Template_PowerPoint</Template>
  <TotalTime>14</TotalTime>
  <Words>853</Words>
  <Application>Microsoft Office PowerPoint</Application>
  <PresentationFormat>Widescreen</PresentationFormat>
  <Paragraphs>68</Paragraphs>
  <Slides>12</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 Unicode MS</vt:lpstr>
      <vt:lpstr>MS Gothic</vt:lpstr>
      <vt:lpstr>MS PGothic</vt: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Ricky Nan</cp:lastModifiedBy>
  <cp:revision>3</cp:revision>
  <dcterms:created xsi:type="dcterms:W3CDTF">2020-10-12T20:42:30Z</dcterms:created>
  <dcterms:modified xsi:type="dcterms:W3CDTF">2024-03-01T09:24:11Z</dcterms:modified>
</cp:coreProperties>
</file>