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27" r:id="rId5"/>
    <p:sldId id="337" r:id="rId6"/>
    <p:sldId id="338" r:id="rId7"/>
    <p:sldId id="328" r:id="rId8"/>
    <p:sldId id="339" r:id="rId9"/>
    <p:sldId id="340" r:id="rId10"/>
    <p:sldId id="341"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62"/>
    <p:restoredTop sz="86447"/>
  </p:normalViewPr>
  <p:slideViewPr>
    <p:cSldViewPr snapToGrid="0" snapToObjects="1">
      <p:cViewPr varScale="1">
        <p:scale>
          <a:sx n="102" d="100"/>
          <a:sy n="102" d="100"/>
        </p:scale>
        <p:origin x="144" y="54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25412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32763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46607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69992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9060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p.smartsheet.com/try-it?trp=10918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Gothic" panose="020B0609070205080204" pitchFamily="49" charset="-128"/>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Gothic" panose="020B0609070205080204" pitchFamily="49" charset="-128"/>
                <a:cs typeface="Arial" charset="0"/>
              </a:rPr>
              <a:t>ビジネス ケース プレゼンテーション</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pPr rtl="0"/>
            <a:r>
              <a:rPr lang="ja-JP" sz="6000">
                <a:latin typeface="Century Gothic" panose="020B0502020202020204" pitchFamily="34" charset="0"/>
                <a:ea typeface="MS Gothic" panose="020B0609070205080204" pitchFamily="49" charset="-128"/>
              </a:rPr>
              <a:t>プロジェクト名</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pPr rtl="0"/>
            <a:r>
              <a:rPr lang="ja-JP" sz="2000">
                <a:latin typeface="Century Gothic" panose="020B0502020202020204" pitchFamily="34" charset="0"/>
                <a:ea typeface="MS Gothic" panose="020B0609070205080204" pitchFamily="49" charset="-128"/>
              </a:rPr>
              <a:t>[名前]</a:t>
            </a:r>
          </a:p>
          <a:p>
            <a:endParaRPr lang="en-US" sz="2000" dirty="0">
              <a:latin typeface="Century Gothic" panose="020B0502020202020204" pitchFamily="34" charset="0"/>
              <a:ea typeface="MS Gothic" panose="020B0609070205080204" pitchFamily="49" charset="-128"/>
            </a:endParaRPr>
          </a:p>
          <a:p>
            <a:pPr rtl="0"/>
            <a:r>
              <a:rPr lang="ja-JP" sz="2000">
                <a:latin typeface="Century Gothic" panose="020B0502020202020204" pitchFamily="34" charset="0"/>
                <a:ea typeface="MS Gothic" panose="020B0609070205080204" pitchFamily="49" charset="-128"/>
              </a:rPr>
              <a:t>[日付]</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S Gothic" panose="020B0609070205080204" pitchFamily="49" charset="-128"/>
              </a:endParaRPr>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S Gothic" panose="020B0609070205080204" pitchFamily="49" charset="-128"/>
              </a:endParaRPr>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rtl="0"/>
              <a:r>
                <a:rPr lang="ja-JP" sz="4400" b="1">
                  <a:solidFill>
                    <a:schemeClr val="bg1"/>
                  </a:solidFill>
                  <a:latin typeface="Century Gothic" panose="020B0502020202020204" pitchFamily="34" charset="0"/>
                  <a:ea typeface="MS Gothic" panose="020B0609070205080204" pitchFamily="49" charset="-128"/>
                </a:rPr>
                <a:t>自社の</a:t>
              </a:r>
            </a:p>
            <a:p>
              <a:pPr algn="ctr" rtl="0"/>
              <a:r>
                <a:rPr lang="ja-JP" sz="4400" b="1">
                  <a:solidFill>
                    <a:schemeClr val="bg1"/>
                  </a:solidFill>
                  <a:latin typeface="Century Gothic" panose="020B0502020202020204" pitchFamily="34" charset="0"/>
                  <a:ea typeface="MS Gothic" panose="020B0609070205080204" pitchFamily="49" charset="-128"/>
                </a:rPr>
                <a:t>ロゴ</a:t>
              </a:r>
            </a:p>
          </p:txBody>
        </p:sp>
      </p:grp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307777"/>
          </a:xfrm>
          <a:prstGeom prst="rect">
            <a:avLst/>
          </a:prstGeom>
          <a:noFill/>
        </p:spPr>
        <p:txBody>
          <a:bodyPr wrap="square" rtlCol="0">
            <a:spAutoFit/>
          </a:bodyPr>
          <a:lstStyle/>
          <a:p>
            <a:pPr rtl="0"/>
            <a:r>
              <a:rPr lang="ja-JP" sz="1100" i="1">
                <a:latin typeface="Century Gothic" panose="020B0502020202020204" pitchFamily="34" charset="0"/>
                <a:ea typeface="MS Gothic" panose="020B0609070205080204" pitchFamily="49" charset="-128"/>
              </a:rPr>
              <a:t>文書管理情報 </a:t>
            </a:r>
            <a:r>
              <a:rPr lang="ja-JP" sz="1400">
                <a:latin typeface="Century Gothic" panose="020B0502020202020204" pitchFamily="34" charset="0"/>
                <a:ea typeface="MS Gothic" panose="020B0609070205080204" pitchFamily="49" charset="-128"/>
              </a:rPr>
              <a:t>(該当する場合)</a:t>
            </a:r>
          </a:p>
        </p:txBody>
      </p:sp>
      <p:pic>
        <p:nvPicPr>
          <p:cNvPr id="2" name="Picture 1">
            <a:hlinkClick r:id="rId3"/>
            <a:extLst>
              <a:ext uri="{FF2B5EF4-FFF2-40B4-BE49-F238E27FC236}">
                <a16:creationId xmlns:a16="http://schemas.microsoft.com/office/drawing/2014/main" id="{27071D44-AB84-A8A8-2CA1-C9D45F261912}"/>
              </a:ext>
            </a:extLst>
          </p:cNvPr>
          <p:cNvPicPr>
            <a:picLocks noChangeAspect="1"/>
          </p:cNvPicPr>
          <p:nvPr/>
        </p:nvPicPr>
        <p:blipFill>
          <a:blip r:embed="rId4"/>
          <a:srcRect/>
          <a:stretch/>
        </p:blipFill>
        <p:spPr>
          <a:xfrm>
            <a:off x="9357046" y="337026"/>
            <a:ext cx="2552023" cy="507585"/>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63308050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ja-JP" sz="1600" baseline="0" dirty="0">
                          <a:latin typeface="Century Gothic" panose="020B0502020202020204" pitchFamily="34" charset="0"/>
                          <a:ea typeface="MS PGothic" panose="020B0600070205080204" pitchFamily="34" charset="-128"/>
                        </a:rPr>
                        <a:t>プロジェクトのメリットを説明します。収益の増加、時間やリソースの節約、無形のメリットといった具体的</a:t>
                      </a:r>
                      <a:br>
                        <a:rPr lang="en-US" altLang="ja-JP" sz="1600" baseline="0" dirty="0">
                          <a:latin typeface="Century Gothic" panose="020B0502020202020204" pitchFamily="34" charset="0"/>
                          <a:ea typeface="MS PGothic" panose="020B0600070205080204" pitchFamily="34" charset="-128"/>
                        </a:rPr>
                      </a:br>
                      <a:r>
                        <a:rPr lang="ja-JP" sz="1600" baseline="0" dirty="0">
                          <a:latin typeface="Century Gothic" panose="020B0502020202020204" pitchFamily="34" charset="0"/>
                          <a:ea typeface="MS PGothic" panose="020B0600070205080204" pitchFamily="34" charset="-128"/>
                        </a:rPr>
                        <a:t>なメリットと、改善の測定方法を含めます。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メリット</a:t>
            </a:r>
          </a:p>
        </p:txBody>
      </p:sp>
      <p:sp>
        <p:nvSpPr>
          <p:cNvPr id="5" name="TextBox 4">
            <a:extLst>
              <a:ext uri="{FF2B5EF4-FFF2-40B4-BE49-F238E27FC236}">
                <a16:creationId xmlns:a16="http://schemas.microsoft.com/office/drawing/2014/main" id="{A2ECC1BC-B692-BA43-8912-9C978560C9B6}"/>
              </a:ext>
            </a:extLst>
          </p:cNvPr>
          <p:cNvSpPr txBox="1"/>
          <p:nvPr/>
        </p:nvSpPr>
        <p:spPr>
          <a:xfrm>
            <a:off x="300743" y="11669"/>
            <a:ext cx="6606205" cy="707886"/>
          </a:xfrm>
          <a:prstGeom prst="rect">
            <a:avLst/>
          </a:prstGeom>
          <a:noFill/>
        </p:spPr>
        <p:txBody>
          <a:bodyPr wrap="square" rtlCol="0">
            <a:spAutoFit/>
          </a:bodyPr>
          <a:lstStyle/>
          <a:p>
            <a:pPr rtl="0"/>
            <a:r>
              <a:rPr lang="ja-JP" sz="4000">
                <a:solidFill>
                  <a:schemeClr val="bg1">
                    <a:lumMod val="50000"/>
                  </a:schemeClr>
                </a:solidFill>
                <a:latin typeface="Century Gothic" panose="020B0502020202020204" pitchFamily="34" charset="0"/>
                <a:ea typeface="MS PGothic" panose="020B0600070205080204" pitchFamily="34" charset="-128"/>
              </a:rPr>
              <a:t>メリット</a:t>
            </a:r>
          </a:p>
        </p:txBody>
      </p:sp>
    </p:spTree>
    <p:extLst>
      <p:ext uri="{BB962C8B-B14F-4D97-AF65-F5344CB8AC3E}">
        <p14:creationId xmlns:p14="http://schemas.microsoft.com/office/powerpoint/2010/main" val="272589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33C0B09-0CEB-0544-A557-29CC350C9BFB}"/>
              </a:ext>
            </a:extLst>
          </p:cNvPr>
          <p:cNvGraphicFramePr>
            <a:graphicFrameLocks noGrp="1"/>
          </p:cNvGraphicFramePr>
          <p:nvPr>
            <p:extLst>
              <p:ext uri="{D42A27DB-BD31-4B8C-83A1-F6EECF244321}">
                <p14:modId xmlns:p14="http://schemas.microsoft.com/office/powerpoint/2010/main" val="2794993581"/>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ja-JP" sz="1600" baseline="0" dirty="0">
                          <a:latin typeface="Century Gothic" panose="020B0502020202020204" pitchFamily="34" charset="0"/>
                          <a:ea typeface="MS PGothic" panose="020B0600070205080204" pitchFamily="34" charset="-128"/>
                        </a:rPr>
                        <a:t>プロジェクトのメリットを説明します。収益の増加、時間やリソースの節約、無形のメリットといった具体的</a:t>
                      </a:r>
                      <a:br>
                        <a:rPr lang="en-US" altLang="ja-JP" sz="1600" baseline="0" dirty="0">
                          <a:latin typeface="Century Gothic" panose="020B0502020202020204" pitchFamily="34" charset="0"/>
                          <a:ea typeface="MS PGothic" panose="020B0600070205080204" pitchFamily="34" charset="-128"/>
                        </a:rPr>
                      </a:br>
                      <a:r>
                        <a:rPr lang="ja-JP" sz="1600" baseline="0" dirty="0">
                          <a:latin typeface="Century Gothic" panose="020B0502020202020204" pitchFamily="34" charset="0"/>
                          <a:ea typeface="MS PGothic" panose="020B0600070205080204" pitchFamily="34" charset="-128"/>
                        </a:rPr>
                        <a:t>なメリットと、改善の測定方法を含めます。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ビジネス ケース プレゼンテーション | コメント</a:t>
            </a:r>
          </a:p>
        </p:txBody>
      </p:sp>
      <p:sp>
        <p:nvSpPr>
          <p:cNvPr id="10" name="TextBox 9">
            <a:extLst>
              <a:ext uri="{FF2B5EF4-FFF2-40B4-BE49-F238E27FC236}">
                <a16:creationId xmlns:a16="http://schemas.microsoft.com/office/drawing/2014/main" id="{F2860D12-6A71-8F44-A957-3AA8E8D3B48D}"/>
              </a:ext>
            </a:extLst>
          </p:cNvPr>
          <p:cNvSpPr txBox="1"/>
          <p:nvPr/>
        </p:nvSpPr>
        <p:spPr>
          <a:xfrm>
            <a:off x="300743" y="11669"/>
            <a:ext cx="6606205" cy="707886"/>
          </a:xfrm>
          <a:prstGeom prst="rect">
            <a:avLst/>
          </a:prstGeom>
          <a:noFill/>
        </p:spPr>
        <p:txBody>
          <a:bodyPr wrap="square" rtlCol="0">
            <a:spAutoFit/>
          </a:bodyPr>
          <a:lstStyle/>
          <a:p>
            <a:pPr rtl="0"/>
            <a:r>
              <a:rPr lang="ja-JP" sz="4000">
                <a:solidFill>
                  <a:schemeClr val="bg1">
                    <a:lumMod val="50000"/>
                  </a:schemeClr>
                </a:solidFill>
                <a:latin typeface="Century Gothic" panose="020B0502020202020204" pitchFamily="34" charset="0"/>
                <a:ea typeface="MS PGothic" panose="020B0600070205080204" pitchFamily="34" charset="-128"/>
              </a:rPr>
              <a:t>コメント</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338140982"/>
              </p:ext>
            </p:extLst>
          </p:nvPr>
        </p:nvGraphicFramePr>
        <p:xfrm>
          <a:off x="787790" y="1050352"/>
          <a:ext cx="9515707" cy="2468352"/>
        </p:xfrm>
        <a:graphic>
          <a:graphicData uri="http://schemas.openxmlformats.org/drawingml/2006/table">
            <a:tbl>
              <a:tblPr firstRow="1" firstCol="1" bandRow="1">
                <a:tableStyleId>{5C22544A-7EE6-4342-B048-85BDC9FD1C3A}</a:tableStyleId>
              </a:tblPr>
              <a:tblGrid>
                <a:gridCol w="9515707">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760388716"/>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rtl="0" fontAlgn="b"/>
                      <a:endParaRPr lang="ja-JP" sz="1400" b="1" u="none" strike="noStrike" baseline="0" dirty="0">
                        <a:solidFill>
                          <a:schemeClr val="bg1"/>
                        </a:solidFill>
                        <a:effectLst/>
                        <a:latin typeface="Century Gothic" panose="020B0502020202020204" pitchFamily="34" charset="0"/>
                        <a:ea typeface="MS PGothic" panose="020B0600070205080204" pitchFamily="34" charset="-128"/>
                      </a:endParaRPr>
                    </a:p>
                    <a:p>
                      <a:pPr algn="l" rtl="0" fontAlgn="b"/>
                      <a:r>
                        <a:rPr lang="ja-JP" sz="1400" b="1" i="0" u="none" strike="noStrike" baseline="0" dirty="0">
                          <a:solidFill>
                            <a:schemeClr val="bg1"/>
                          </a:solidFill>
                          <a:effectLst/>
                          <a:latin typeface="Century Gothic" panose="020B0502020202020204" pitchFamily="34" charset="0"/>
                          <a:ea typeface="MS PGothic" panose="020B0600070205080204" pitchFamily="34" charset="-128"/>
                        </a:rPr>
                        <a:t>目次</a:t>
                      </a:r>
                    </a:p>
                    <a:p>
                      <a:pPr algn="l" rtl="0" fontAlgn="b"/>
                      <a:endParaRPr lang="ja-JP" sz="1400" b="1" i="0" u="none" strike="noStrike" baseline="0" dirty="0">
                        <a:solidFill>
                          <a:schemeClr val="bg1"/>
                        </a:solidFill>
                        <a:effectLst/>
                        <a:latin typeface="Century Gothic" panose="020B0502020202020204" pitchFamily="34" charset="0"/>
                        <a:ea typeface="MS PGothic" panose="020B0600070205080204" pitchFamily="34" charset="-128"/>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baseline="0" dirty="0">
                        <a:solidFill>
                          <a:schemeClr val="dk1"/>
                        </a:solidFill>
                        <a:effectLst/>
                        <a:latin typeface="+mn-lt"/>
                        <a:ea typeface="MS PGothic" panose="020B0600070205080204" pitchFamily="34" charset="-128"/>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baseline="0" dirty="0">
                        <a:solidFill>
                          <a:schemeClr val="tx2">
                            <a:lumMod val="50000"/>
                          </a:schemeClr>
                        </a:solidFill>
                        <a:effectLst/>
                        <a:latin typeface="Century Gothic" panose="020B0502020202020204" pitchFamily="34" charset="0"/>
                        <a:ea typeface="MS PGothic" panose="020B0600070205080204" pitchFamily="34" charset="-128"/>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ビジネス ケース プレゼンテーション | 目次</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539391"/>
            <a:ext cx="8363952" cy="4919745"/>
          </a:xfrm>
          <a:prstGeom prst="rect">
            <a:avLst/>
          </a:prstGeom>
          <a:noFill/>
        </p:spPr>
        <p:txBody>
          <a:bodyPr wrap="square" rtlCol="0">
            <a:spAutoFit/>
          </a:bodyPr>
          <a:lstStyle/>
          <a:p>
            <a:pPr marL="342900" indent="-342900" rtl="0">
              <a:lnSpc>
                <a:spcPct val="200000"/>
              </a:lnSpc>
              <a:buFont typeface="Arial" panose="020B0604020202020204" pitchFamily="34" charset="0"/>
              <a:buChar char="•"/>
            </a:pPr>
            <a:r>
              <a:rPr lang="ja-JP" sz="2000" dirty="0">
                <a:latin typeface="Century Gothic" panose="020B0502020202020204" pitchFamily="34" charset="0"/>
                <a:ea typeface="MS PGothic" panose="020B0600070205080204" pitchFamily="34" charset="-128"/>
              </a:rPr>
              <a:t>エグゼクティブ サマリー</a:t>
            </a:r>
          </a:p>
          <a:p>
            <a:pPr marL="342900" indent="-342900" rtl="0">
              <a:lnSpc>
                <a:spcPct val="200000"/>
              </a:lnSpc>
              <a:buFont typeface="Arial" panose="020B0604020202020204" pitchFamily="34" charset="0"/>
              <a:buChar char="•"/>
            </a:pPr>
            <a:r>
              <a:rPr lang="ja-JP" sz="2000" dirty="0">
                <a:latin typeface="Century Gothic" panose="020B0502020202020204" pitchFamily="34" charset="0"/>
                <a:ea typeface="MS PGothic" panose="020B0600070205080204" pitchFamily="34" charset="-128"/>
              </a:rPr>
              <a:t>プロジェクトの説明</a:t>
            </a:r>
          </a:p>
          <a:p>
            <a:pPr marL="342900" indent="-342900" rtl="0">
              <a:lnSpc>
                <a:spcPct val="200000"/>
              </a:lnSpc>
              <a:buFont typeface="Arial" panose="020B0604020202020204" pitchFamily="34" charset="0"/>
              <a:buChar char="•"/>
            </a:pPr>
            <a:r>
              <a:rPr lang="ja-JP" sz="2000" dirty="0">
                <a:latin typeface="Century Gothic" panose="020B0502020202020204" pitchFamily="34" charset="0"/>
                <a:ea typeface="MS PGothic" panose="020B0600070205080204" pitchFamily="34" charset="-128"/>
              </a:rPr>
              <a:t>解決策</a:t>
            </a:r>
          </a:p>
          <a:p>
            <a:pPr marL="342900" indent="-342900" rtl="0">
              <a:lnSpc>
                <a:spcPct val="200000"/>
              </a:lnSpc>
              <a:buFont typeface="Arial" panose="020B0604020202020204" pitchFamily="34" charset="0"/>
              <a:buChar char="•"/>
            </a:pPr>
            <a:r>
              <a:rPr lang="ja-JP" sz="2000" dirty="0">
                <a:latin typeface="Century Gothic" panose="020B0502020202020204" pitchFamily="34" charset="0"/>
                <a:ea typeface="MS PGothic" panose="020B0600070205080204" pitchFamily="34" charset="-128"/>
              </a:rPr>
              <a:t>仮定と依存関係</a:t>
            </a:r>
          </a:p>
          <a:p>
            <a:pPr marL="342900" indent="-342900" rtl="0">
              <a:lnSpc>
                <a:spcPct val="200000"/>
              </a:lnSpc>
              <a:buFont typeface="Arial" panose="020B0604020202020204" pitchFamily="34" charset="0"/>
              <a:buChar char="•"/>
            </a:pPr>
            <a:r>
              <a:rPr lang="ja-JP" sz="2000" dirty="0">
                <a:latin typeface="Century Gothic" panose="020B0502020202020204" pitchFamily="34" charset="0"/>
                <a:ea typeface="MS PGothic" panose="020B0600070205080204" pitchFamily="34" charset="-128"/>
              </a:rPr>
              <a:t>オプション</a:t>
            </a:r>
          </a:p>
          <a:p>
            <a:pPr marL="342900" indent="-342900" rtl="0">
              <a:lnSpc>
                <a:spcPct val="200000"/>
              </a:lnSpc>
              <a:buFont typeface="Arial" panose="020B0604020202020204" pitchFamily="34" charset="0"/>
              <a:buChar char="•"/>
            </a:pPr>
            <a:r>
              <a:rPr lang="ja-JP" sz="2000" dirty="0">
                <a:latin typeface="Century Gothic" panose="020B0502020202020204" pitchFamily="34" charset="0"/>
                <a:ea typeface="MS PGothic" panose="020B0600070205080204" pitchFamily="34" charset="-128"/>
              </a:rPr>
              <a:t>財務</a:t>
            </a:r>
          </a:p>
          <a:p>
            <a:pPr marL="342900" indent="-342900" rtl="0">
              <a:lnSpc>
                <a:spcPct val="200000"/>
              </a:lnSpc>
              <a:buFont typeface="Arial" panose="020B0604020202020204" pitchFamily="34" charset="0"/>
              <a:buChar char="•"/>
            </a:pPr>
            <a:r>
              <a:rPr lang="ja-JP" sz="2000" dirty="0">
                <a:latin typeface="Century Gothic" panose="020B0502020202020204" pitchFamily="34" charset="0"/>
                <a:ea typeface="MS PGothic" panose="020B0600070205080204" pitchFamily="34" charset="-128"/>
              </a:rPr>
              <a:t>推奨解決策</a:t>
            </a:r>
          </a:p>
          <a:p>
            <a:pPr marL="342900" indent="-342900" rtl="0">
              <a:lnSpc>
                <a:spcPct val="200000"/>
              </a:lnSpc>
              <a:buFont typeface="Arial" panose="020B0604020202020204" pitchFamily="34" charset="0"/>
              <a:buChar char="•"/>
            </a:pPr>
            <a:r>
              <a:rPr lang="ja-JP" sz="2000" dirty="0">
                <a:latin typeface="Century Gothic" panose="020B0502020202020204" pitchFamily="34" charset="0"/>
                <a:ea typeface="MS PGothic" panose="020B0600070205080204" pitchFamily="34" charset="-128"/>
              </a:rPr>
              <a:t>メリット</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895255071"/>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pPr rtl="0">
                        <a:lnSpc>
                          <a:spcPct val="150000"/>
                        </a:lnSpc>
                      </a:pPr>
                      <a:r>
                        <a:rPr lang="ja-JP" sz="1600" baseline="0" dirty="0">
                          <a:latin typeface="Century Gothic" panose="020B0502020202020204" pitchFamily="34" charset="0"/>
                          <a:ea typeface="MS PGothic" panose="020B0600070205080204" pitchFamily="34" charset="-128"/>
                        </a:rPr>
                        <a:t>問題、コスト、解決策、メリット</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エグゼクティブ サマリー</a:t>
            </a:r>
          </a:p>
        </p:txBody>
      </p:sp>
      <p:sp>
        <p:nvSpPr>
          <p:cNvPr id="5" name="TextBox 4">
            <a:extLst>
              <a:ext uri="{FF2B5EF4-FFF2-40B4-BE49-F238E27FC236}">
                <a16:creationId xmlns:a16="http://schemas.microsoft.com/office/drawing/2014/main" id="{91B94520-8BDD-864B-9296-2BC959049B11}"/>
              </a:ext>
            </a:extLst>
          </p:cNvPr>
          <p:cNvSpPr txBox="1"/>
          <p:nvPr/>
        </p:nvSpPr>
        <p:spPr>
          <a:xfrm>
            <a:off x="300743" y="11669"/>
            <a:ext cx="6606205" cy="707886"/>
          </a:xfrm>
          <a:prstGeom prst="rect">
            <a:avLst/>
          </a:prstGeom>
          <a:noFill/>
        </p:spPr>
        <p:txBody>
          <a:bodyPr wrap="square" rtlCol="0">
            <a:spAutoFit/>
          </a:bodyPr>
          <a:lstStyle/>
          <a:p>
            <a:pPr rtl="0"/>
            <a:r>
              <a:rPr lang="ja-JP" sz="4000">
                <a:solidFill>
                  <a:schemeClr val="bg1">
                    <a:lumMod val="50000"/>
                  </a:schemeClr>
                </a:solidFill>
                <a:latin typeface="Century Gothic" panose="020B0502020202020204" pitchFamily="34" charset="0"/>
                <a:ea typeface="MS PGothic" panose="020B0600070205080204" pitchFamily="34" charset="-128"/>
              </a:rPr>
              <a:t>エグゼクティブ サマリー</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297568277"/>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rtl="0" fontAlgn="ctr"/>
                      <a:r>
                        <a:rPr lang="ja-JP" sz="1200" b="1" i="0" u="none" strike="noStrike" baseline="0" dirty="0">
                          <a:solidFill>
                            <a:srgbClr val="000000"/>
                          </a:solidFill>
                          <a:effectLst/>
                          <a:latin typeface="Century Gothic" panose="020B0502020202020204" pitchFamily="34" charset="0"/>
                          <a:ea typeface="MS PGothic" panose="020B0600070205080204" pitchFamily="34" charset="-128"/>
                        </a:rPr>
                        <a:t>ビジネス目標</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ja-JP" sz="1200" b="0" i="0" u="none" strike="noStrike" baseline="0" dirty="0">
                          <a:solidFill>
                            <a:srgbClr val="000000"/>
                          </a:solidFill>
                          <a:effectLst/>
                          <a:latin typeface="Century Gothic" panose="020B0502020202020204" pitchFamily="34" charset="0"/>
                          <a:ea typeface="MS PGothic" panose="020B0600070205080204" pitchFamily="34" charset="-128"/>
                        </a:rPr>
                        <a:t>ビジネス目標: 1 文または 2 文で記述</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rtl="0" fontAlgn="ctr"/>
                      <a:r>
                        <a:rPr lang="ja-JP" sz="1200" b="1" i="0" u="none" strike="noStrike" baseline="0">
                          <a:solidFill>
                            <a:srgbClr val="000000"/>
                          </a:solidFill>
                          <a:effectLst/>
                          <a:latin typeface="Century Gothic" panose="020B0502020202020204" pitchFamily="34" charset="0"/>
                          <a:ea typeface="MS PGothic" panose="020B0600070205080204" pitchFamily="34" charset="-128"/>
                        </a:rPr>
                        <a:t>問題/機会</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rtl="0" fontAlgn="ctr"/>
                      <a:r>
                        <a:rPr lang="ja-JP" sz="1200" b="0" i="0" u="none" strike="noStrike" baseline="0" dirty="0">
                          <a:solidFill>
                            <a:srgbClr val="000000"/>
                          </a:solidFill>
                          <a:effectLst/>
                          <a:latin typeface="Century Gothic" panose="020B0502020202020204" pitchFamily="34" charset="0"/>
                          <a:ea typeface="MS PGothic" panose="020B0600070205080204" pitchFamily="34" charset="-128"/>
                        </a:rPr>
                        <a:t>問題または機会の説明</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プロジェクトの説明</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884038235"/>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ja-JP" sz="1600" baseline="0" dirty="0">
                          <a:latin typeface="Century Gothic" panose="020B0502020202020204" pitchFamily="34" charset="0"/>
                          <a:ea typeface="MS PGothic" panose="020B0600070205080204" pitchFamily="34" charset="-128"/>
                        </a:rPr>
                        <a:t>解決策の主要な側面</a:t>
                      </a:r>
                    </a:p>
                    <a:p>
                      <a:pPr marL="285750" indent="-285750" rtl="0">
                        <a:lnSpc>
                          <a:spcPct val="150000"/>
                        </a:lnSpc>
                        <a:buFont typeface="Arial" panose="020B0604020202020204" pitchFamily="34" charset="0"/>
                        <a:buChar char="•"/>
                      </a:pPr>
                      <a:r>
                        <a:rPr lang="ja-JP" sz="1600" baseline="0" dirty="0">
                          <a:latin typeface="Century Gothic" panose="020B0502020202020204" pitchFamily="34" charset="0"/>
                          <a:ea typeface="MS PGothic" panose="020B0600070205080204" pitchFamily="34" charset="-128"/>
                        </a:rPr>
                        <a:t>その解決策が、ビジネス上の問題や機会にどう寄与しますか？</a:t>
                      </a:r>
                    </a:p>
                    <a:p>
                      <a:pPr marL="285750" indent="-285750" rtl="0">
                        <a:lnSpc>
                          <a:spcPct val="150000"/>
                        </a:lnSpc>
                        <a:buFont typeface="Arial" panose="020B0604020202020204" pitchFamily="34" charset="0"/>
                        <a:buChar char="•"/>
                      </a:pPr>
                      <a:r>
                        <a:rPr lang="ja-JP" sz="1600" baseline="0" dirty="0">
                          <a:latin typeface="Century Gothic" panose="020B0502020202020204" pitchFamily="34" charset="0"/>
                          <a:ea typeface="MS PGothic" panose="020B0600070205080204" pitchFamily="34" charset="-128"/>
                        </a:rPr>
                        <a:t>プロジェクトの戦略的重要性を説明します。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解決策</a:t>
            </a:r>
          </a:p>
        </p:txBody>
      </p:sp>
      <p:sp>
        <p:nvSpPr>
          <p:cNvPr id="5" name="TextBox 4">
            <a:extLst>
              <a:ext uri="{FF2B5EF4-FFF2-40B4-BE49-F238E27FC236}">
                <a16:creationId xmlns:a16="http://schemas.microsoft.com/office/drawing/2014/main" id="{9574A450-A861-9D46-A053-11649DAD3658}"/>
              </a:ext>
            </a:extLst>
          </p:cNvPr>
          <p:cNvSpPr txBox="1"/>
          <p:nvPr/>
        </p:nvSpPr>
        <p:spPr>
          <a:xfrm>
            <a:off x="300743" y="11669"/>
            <a:ext cx="6606205" cy="707886"/>
          </a:xfrm>
          <a:prstGeom prst="rect">
            <a:avLst/>
          </a:prstGeom>
          <a:noFill/>
        </p:spPr>
        <p:txBody>
          <a:bodyPr wrap="square" rtlCol="0">
            <a:spAutoFit/>
          </a:bodyPr>
          <a:lstStyle/>
          <a:p>
            <a:pPr rtl="0"/>
            <a:r>
              <a:rPr lang="ja-JP" sz="4000">
                <a:solidFill>
                  <a:schemeClr val="bg1">
                    <a:lumMod val="50000"/>
                  </a:schemeClr>
                </a:solidFill>
                <a:latin typeface="Century Gothic" panose="020B0502020202020204" pitchFamily="34" charset="0"/>
                <a:ea typeface="MS PGothic" panose="020B0600070205080204" pitchFamily="34" charset="-128"/>
              </a:rPr>
              <a:t>解決策</a:t>
            </a:r>
          </a:p>
        </p:txBody>
      </p:sp>
    </p:spTree>
    <p:extLst>
      <p:ext uri="{BB962C8B-B14F-4D97-AF65-F5344CB8AC3E}">
        <p14:creationId xmlns:p14="http://schemas.microsoft.com/office/powerpoint/2010/main" val="4393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529515453"/>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rtl="0" fontAlgn="ctr"/>
                      <a:r>
                        <a:rPr lang="ja-JP" sz="1200" b="1" i="0" u="none" strike="noStrike" baseline="0" dirty="0">
                          <a:solidFill>
                            <a:srgbClr val="000000"/>
                          </a:solidFill>
                          <a:effectLst/>
                          <a:latin typeface="Century Gothic" panose="020B0502020202020204" pitchFamily="34" charset="0"/>
                          <a:ea typeface="MS PGothic" panose="020B0600070205080204" pitchFamily="34" charset="-128"/>
                        </a:rPr>
                        <a:t>仮定</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ja-JP" sz="1200" b="0" i="0" u="none" strike="noStrike" baseline="0" dirty="0">
                          <a:solidFill>
                            <a:srgbClr val="000000"/>
                          </a:solidFill>
                          <a:effectLst/>
                          <a:latin typeface="Century Gothic" panose="020B0502020202020204" pitchFamily="34" charset="0"/>
                          <a:ea typeface="MS PGothic" panose="020B0600070205080204" pitchFamily="34" charset="-128"/>
                        </a:rPr>
                        <a:t>プロジェクトの基礎となる仮定を説明します。</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rtl="0" fontAlgn="ctr"/>
                      <a:r>
                        <a:rPr lang="ja-JP" sz="1200" b="1" i="0" u="none" strike="noStrike" baseline="0">
                          <a:solidFill>
                            <a:srgbClr val="000000"/>
                          </a:solidFill>
                          <a:effectLst/>
                          <a:latin typeface="Century Gothic" panose="020B0502020202020204" pitchFamily="34" charset="0"/>
                          <a:ea typeface="MS PGothic" panose="020B0600070205080204" pitchFamily="34" charset="-128"/>
                        </a:rPr>
                        <a:t>依存関係</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rtl="0" fontAlgn="ctr"/>
                      <a:r>
                        <a:rPr lang="ja-JP" sz="1200" b="0" i="0" u="none" strike="noStrike" baseline="0" dirty="0">
                          <a:solidFill>
                            <a:srgbClr val="000000"/>
                          </a:solidFill>
                          <a:effectLst/>
                          <a:latin typeface="Century Gothic" panose="020B0502020202020204" pitchFamily="34" charset="0"/>
                          <a:ea typeface="MS PGothic" panose="020B0600070205080204" pitchFamily="34" charset="-128"/>
                        </a:rPr>
                        <a:t>依存関係の詳細を記入します。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仮定と依存関係</a:t>
            </a:r>
          </a:p>
        </p:txBody>
      </p:sp>
    </p:spTree>
    <p:extLst>
      <p:ext uri="{BB962C8B-B14F-4D97-AF65-F5344CB8AC3E}">
        <p14:creationId xmlns:p14="http://schemas.microsoft.com/office/powerpoint/2010/main" val="28827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070859603"/>
              </p:ext>
            </p:extLst>
          </p:nvPr>
        </p:nvGraphicFramePr>
        <p:xfrm>
          <a:off x="457200" y="401443"/>
          <a:ext cx="11285035" cy="5410779"/>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413113">
                <a:tc>
                  <a:txBody>
                    <a:bodyPr/>
                    <a:lstStyle/>
                    <a:p>
                      <a:pPr marL="0" marR="0" rtl="0">
                        <a:spcBef>
                          <a:spcPts val="0"/>
                        </a:spcBef>
                        <a:spcAft>
                          <a:spcPts val="0"/>
                        </a:spcAft>
                      </a:pPr>
                      <a:r>
                        <a:rPr lang="ja-JP" sz="1200" b="1" baseline="0" dirty="0">
                          <a:solidFill>
                            <a:srgbClr val="000000"/>
                          </a:solidFill>
                          <a:effectLst/>
                          <a:latin typeface="Century Gothic" panose="020B0502020202020204" pitchFamily="34" charset="0"/>
                          <a:ea typeface="MS PGothic" panose="020B0600070205080204" pitchFamily="34" charset="-128"/>
                          <a:cs typeface="Calibri" panose="020F0502020204030204" pitchFamily="34" charset="0"/>
                        </a:rPr>
                        <a:t>代替解決策</a:t>
                      </a: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ja-JP" sz="1200" b="1" i="0" u="none" strike="noStrike" baseline="0" dirty="0">
                          <a:solidFill>
                            <a:srgbClr val="000000"/>
                          </a:solidFill>
                          <a:effectLst/>
                          <a:latin typeface="Century Gothic" panose="020B0502020202020204" pitchFamily="34" charset="0"/>
                          <a:ea typeface="MS PGothic" panose="020B0600070205080204" pitchFamily="34" charset="-128"/>
                        </a:rPr>
                        <a:t>利点</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rtl="0" fontAlgn="ctr"/>
                      <a:r>
                        <a:rPr lang="ja-JP" sz="1200" b="1" i="0" u="none" strike="noStrike" baseline="0">
                          <a:solidFill>
                            <a:srgbClr val="000000"/>
                          </a:solidFill>
                          <a:effectLst/>
                          <a:latin typeface="Century Gothic" panose="020B0502020202020204" pitchFamily="34" charset="0"/>
                          <a:ea typeface="MS PGothic" panose="020B0600070205080204" pitchFamily="34" charset="-128"/>
                        </a:rPr>
                        <a:t>欠点</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665888">
                <a:tc>
                  <a:txBody>
                    <a:bodyPr/>
                    <a:lstStyle/>
                    <a:p>
                      <a:pPr marL="0" marR="0">
                        <a:spcBef>
                          <a:spcPts val="0"/>
                        </a:spcBef>
                        <a:spcAft>
                          <a:spcPts val="0"/>
                        </a:spcAft>
                      </a:pPr>
                      <a:endParaRPr lang="en-US" sz="1200" baseline="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665889">
                <a:tc>
                  <a:txBody>
                    <a:bodyPr/>
                    <a:lstStyle/>
                    <a:p>
                      <a:pPr marL="0" marR="0">
                        <a:spcBef>
                          <a:spcPts val="0"/>
                        </a:spcBef>
                        <a:spcAft>
                          <a:spcPts val="0"/>
                        </a:spcAft>
                      </a:pPr>
                      <a:endParaRPr lang="en-US" sz="1200" baseline="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665889">
                <a:tc>
                  <a:txBody>
                    <a:bodyPr/>
                    <a:lstStyle/>
                    <a:p>
                      <a:pPr marL="0" marR="0">
                        <a:spcBef>
                          <a:spcPts val="0"/>
                        </a:spcBef>
                        <a:spcAft>
                          <a:spcPts val="0"/>
                        </a:spcAft>
                      </a:pPr>
                      <a:endParaRPr lang="en-US" sz="1200" baseline="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オプション</a:t>
            </a:r>
          </a:p>
        </p:txBody>
      </p:sp>
    </p:spTree>
    <p:extLst>
      <p:ext uri="{BB962C8B-B14F-4D97-AF65-F5344CB8AC3E}">
        <p14:creationId xmlns:p14="http://schemas.microsoft.com/office/powerpoint/2010/main" val="26232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086050682"/>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ja-JP" sz="1600" baseline="0" dirty="0">
                          <a:latin typeface="Century Gothic" panose="020B0502020202020204" pitchFamily="34" charset="0"/>
                          <a:ea typeface="MS PGothic" panose="020B0600070205080204" pitchFamily="34" charset="-128"/>
                        </a:rPr>
                        <a:t>開発にかかるコストと継続的に発生するコストの詳細を説明します。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財務</a:t>
            </a:r>
          </a:p>
        </p:txBody>
      </p:sp>
      <p:sp>
        <p:nvSpPr>
          <p:cNvPr id="5" name="TextBox 4">
            <a:extLst>
              <a:ext uri="{FF2B5EF4-FFF2-40B4-BE49-F238E27FC236}">
                <a16:creationId xmlns:a16="http://schemas.microsoft.com/office/drawing/2014/main" id="{83867FB2-2478-0541-B90B-F9D40114C038}"/>
              </a:ext>
            </a:extLst>
          </p:cNvPr>
          <p:cNvSpPr txBox="1"/>
          <p:nvPr/>
        </p:nvSpPr>
        <p:spPr>
          <a:xfrm>
            <a:off x="300743" y="11669"/>
            <a:ext cx="6606205" cy="707886"/>
          </a:xfrm>
          <a:prstGeom prst="rect">
            <a:avLst/>
          </a:prstGeom>
          <a:noFill/>
        </p:spPr>
        <p:txBody>
          <a:bodyPr wrap="square" rtlCol="0">
            <a:spAutoFit/>
          </a:bodyPr>
          <a:lstStyle/>
          <a:p>
            <a:pPr rtl="0"/>
            <a:r>
              <a:rPr lang="ja-JP" sz="4000">
                <a:solidFill>
                  <a:schemeClr val="bg1">
                    <a:lumMod val="50000"/>
                  </a:schemeClr>
                </a:solidFill>
                <a:latin typeface="Century Gothic" panose="020B0502020202020204" pitchFamily="34" charset="0"/>
                <a:ea typeface="MS PGothic" panose="020B0600070205080204" pitchFamily="34" charset="-128"/>
              </a:rPr>
              <a:t>財務</a:t>
            </a:r>
          </a:p>
        </p:txBody>
      </p:sp>
    </p:spTree>
    <p:extLst>
      <p:ext uri="{BB962C8B-B14F-4D97-AF65-F5344CB8AC3E}">
        <p14:creationId xmlns:p14="http://schemas.microsoft.com/office/powerpoint/2010/main" val="263770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492887201"/>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ja-JP" sz="1600" baseline="0" dirty="0">
                          <a:latin typeface="Century Gothic" panose="020B0502020202020204" pitchFamily="34" charset="0"/>
                          <a:ea typeface="MS PGothic" panose="020B0600070205080204" pitchFamily="34" charset="-128"/>
                        </a:rPr>
                        <a:t>このアプローチが推奨される理由を要約します。</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ja-JP" b="1">
                <a:solidFill>
                  <a:schemeClr val="bg1"/>
                </a:solidFill>
                <a:latin typeface="Century Gothic" panose="020B0502020202020204" pitchFamily="34" charset="0"/>
                <a:ea typeface="MS PGothic" panose="020B0600070205080204" pitchFamily="34" charset="-128"/>
                <a:cs typeface="Arial" charset="0"/>
              </a:rPr>
              <a:t>推奨解決策</a:t>
            </a:r>
          </a:p>
        </p:txBody>
      </p:sp>
      <p:sp>
        <p:nvSpPr>
          <p:cNvPr id="5" name="TextBox 4">
            <a:extLst>
              <a:ext uri="{FF2B5EF4-FFF2-40B4-BE49-F238E27FC236}">
                <a16:creationId xmlns:a16="http://schemas.microsoft.com/office/drawing/2014/main" id="{7929B265-ABC7-F44B-ADE1-33EC47EC359B}"/>
              </a:ext>
            </a:extLst>
          </p:cNvPr>
          <p:cNvSpPr txBox="1"/>
          <p:nvPr/>
        </p:nvSpPr>
        <p:spPr>
          <a:xfrm>
            <a:off x="300743" y="11669"/>
            <a:ext cx="9253160" cy="707886"/>
          </a:xfrm>
          <a:prstGeom prst="rect">
            <a:avLst/>
          </a:prstGeom>
          <a:noFill/>
        </p:spPr>
        <p:txBody>
          <a:bodyPr wrap="square" rtlCol="0">
            <a:spAutoFit/>
          </a:bodyPr>
          <a:lstStyle/>
          <a:p>
            <a:pPr rtl="0"/>
            <a:r>
              <a:rPr lang="ja-JP" sz="4000">
                <a:solidFill>
                  <a:schemeClr val="bg1">
                    <a:lumMod val="50000"/>
                  </a:schemeClr>
                </a:solidFill>
                <a:latin typeface="Century Gothic" panose="020B0502020202020204" pitchFamily="34" charset="0"/>
                <a:ea typeface="MS PGothic" panose="020B0600070205080204" pitchFamily="34" charset="-128"/>
              </a:rPr>
              <a:t>推奨解決策</a:t>
            </a:r>
          </a:p>
        </p:txBody>
      </p:sp>
    </p:spTree>
    <p:extLst>
      <p:ext uri="{BB962C8B-B14F-4D97-AF65-F5344CB8AC3E}">
        <p14:creationId xmlns:p14="http://schemas.microsoft.com/office/powerpoint/2010/main" val="36197338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usiness-Case-Presentation-Template_PowerPoint" id="{14A672F3-13F3-4646-8CEB-861C4AEEFBAA}" vid="{15C66F91-779A-D64C-B659-92E2675405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IC-Business-Case-Presentation-Template_PowerPoint</Template>
  <TotalTime>14</TotalTime>
  <Words>853</Words>
  <Application>Microsoft Office PowerPoint</Application>
  <PresentationFormat>Widescreen</PresentationFormat>
  <Paragraphs>68</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 Unicode MS</vt:lpstr>
      <vt:lpstr>MS Gothic</vt:lpstr>
      <vt:lpstr>MS PGothic</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Ricky Nan</cp:lastModifiedBy>
  <cp:revision>3</cp:revision>
  <dcterms:created xsi:type="dcterms:W3CDTF">2020-10-12T20:42:30Z</dcterms:created>
  <dcterms:modified xsi:type="dcterms:W3CDTF">2024-03-01T09:24:11Z</dcterms:modified>
</cp:coreProperties>
</file>