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A4D"/>
    <a:srgbClr val="00BD32"/>
    <a:srgbClr val="F7F9FB"/>
    <a:srgbClr val="FFDE4C"/>
    <a:srgbClr val="F0A622"/>
    <a:srgbClr val="4CEDF0"/>
    <a:srgbClr val="EAEEF3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4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75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hyperlink" Target="https://jp.smartsheet.com/try-it?trp=77966&amp;utm_language=JP&amp;utm_source=template-powerpoint&amp;utm_medium=content&amp;utm_campaign=ic-Project+Execution+Strategy-powerpoint-77966-jp&amp;lpa=ic+Project+Execution+Strategy+powerpoint+77966+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プロジェクト実行戦略テンプレート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プロジェクト実行戦略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C2661C-4488-BF4C-A4A8-DED0F3474CA1}"/>
              </a:ext>
            </a:extLst>
          </p:cNvPr>
          <p:cNvGrpSpPr/>
          <p:nvPr/>
        </p:nvGrpSpPr>
        <p:grpSpPr>
          <a:xfrm>
            <a:off x="300447" y="1027189"/>
            <a:ext cx="2142769" cy="4616916"/>
            <a:chOff x="300447" y="978105"/>
            <a:chExt cx="2142769" cy="4616916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BE980E5-7F24-0A41-B225-ADAF427F4814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ja-JP" sz="24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開始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3F151E7-D325-7E45-87D1-778B077A9544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ja-JP" sz="1400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テキストの入力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32254A8-87C8-854C-91A1-0500D3615C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ja-JP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8CFB517F-E4AF-9C4B-9FCB-780B6055BBF1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pic>
          <p:nvPicPr>
            <p:cNvPr id="9" name="Graphic 8" descr="Group brainstorm with solid fill">
              <a:extLst>
                <a:ext uri="{FF2B5EF4-FFF2-40B4-BE49-F238E27FC236}">
                  <a16:creationId xmlns:a16="http://schemas.microsoft.com/office/drawing/2014/main" id="{1E43C9E2-B6A5-0849-A031-B0862D872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62969" y="4750527"/>
              <a:ext cx="717734" cy="717734"/>
            </a:xfrm>
            <a:prstGeom prst="rect">
              <a:avLst/>
            </a:prstGeom>
          </p:spPr>
        </p:pic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78405FD-33E7-7548-9CDB-3A5AA0864300}"/>
              </a:ext>
            </a:extLst>
          </p:cNvPr>
          <p:cNvGrpSpPr/>
          <p:nvPr/>
        </p:nvGrpSpPr>
        <p:grpSpPr>
          <a:xfrm>
            <a:off x="2592773" y="1027189"/>
            <a:ext cx="2142769" cy="4616916"/>
            <a:chOff x="300447" y="978105"/>
            <a:chExt cx="2142769" cy="4616916"/>
          </a:xfrm>
        </p:grpSpPr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FD57E39C-0061-9A47-9B96-24C4B4650F2D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rgbClr val="00BD3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ja-JP" sz="2400">
                  <a:latin typeface="Century Gothic" panose="020B0502020202020204" pitchFamily="34" charset="0"/>
                  <a:ea typeface="MS PGothic" panose="020B0600070205080204" pitchFamily="34" charset="-128"/>
                </a:rPr>
                <a:t>計画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40A7F137-C330-914F-BD3E-4CB46CB43351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ja-JP" sz="14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テキストの入力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D8E8452A-E07E-3F4C-8FAF-2E1230B0583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ja-JP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C20605A-901C-1444-A56F-8E290F966169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rgbClr val="00BD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pic>
          <p:nvPicPr>
            <p:cNvPr id="147" name="Graphic 146" descr="Gantt Chart outline">
              <a:extLst>
                <a:ext uri="{FF2B5EF4-FFF2-40B4-BE49-F238E27FC236}">
                  <a16:creationId xmlns:a16="http://schemas.microsoft.com/office/drawing/2014/main" id="{DA6E0872-EF0D-6143-BB40-14D179BAF8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1615508" y="4726216"/>
              <a:ext cx="789507" cy="789507"/>
            </a:xfrm>
            <a:prstGeom prst="rect">
              <a:avLst/>
            </a:prstGeom>
          </p:spPr>
        </p:pic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9427A891-2A16-8641-983C-ED5172168BF9}"/>
              </a:ext>
            </a:extLst>
          </p:cNvPr>
          <p:cNvGrpSpPr/>
          <p:nvPr/>
        </p:nvGrpSpPr>
        <p:grpSpPr>
          <a:xfrm>
            <a:off x="4885099" y="1027189"/>
            <a:ext cx="2142769" cy="4616916"/>
            <a:chOff x="300447" y="978105"/>
            <a:chExt cx="2142769" cy="4616916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A93EC3EC-94B4-0E44-9750-0197F7974996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ja-JP" sz="2400">
                  <a:latin typeface="Century Gothic" panose="020B0502020202020204" pitchFamily="34" charset="0"/>
                  <a:ea typeface="MS PGothic" panose="020B0600070205080204" pitchFamily="34" charset="-128"/>
                </a:rPr>
                <a:t>実行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AA84EF9F-A6BF-4E40-A598-824134F0F484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ja-JP" sz="14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テキストの入力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E07DDFE8-3F85-0D46-8153-757B7FA100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ja-JP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3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221CEA06-C4F7-BD46-9505-8F23C46455A3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pic>
          <p:nvPicPr>
            <p:cNvPr id="153" name="Graphic 152" descr="Playbook with solid fill">
              <a:extLst>
                <a:ext uri="{FF2B5EF4-FFF2-40B4-BE49-F238E27FC236}">
                  <a16:creationId xmlns:a16="http://schemas.microsoft.com/office/drawing/2014/main" id="{DEB3C757-D95B-CD4E-ADBD-8150C535A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709269" y="4837075"/>
              <a:ext cx="608036" cy="608036"/>
            </a:xfrm>
            <a:prstGeom prst="rect">
              <a:avLst/>
            </a:prstGeom>
          </p:spPr>
        </p:pic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0BA72D4-F1C1-0245-BACB-7D7BAE0E60C4}"/>
              </a:ext>
            </a:extLst>
          </p:cNvPr>
          <p:cNvGrpSpPr/>
          <p:nvPr/>
        </p:nvGrpSpPr>
        <p:grpSpPr>
          <a:xfrm>
            <a:off x="7177425" y="1027189"/>
            <a:ext cx="2142769" cy="4616916"/>
            <a:chOff x="300447" y="978105"/>
            <a:chExt cx="2142769" cy="46169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7EC13CC-D918-1F4D-9053-9BD39465D237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ja-JP" sz="2400">
                  <a:latin typeface="Century Gothic" panose="020B0502020202020204" pitchFamily="34" charset="0"/>
                  <a:ea typeface="MS PGothic" panose="020B0600070205080204" pitchFamily="34" charset="-128"/>
                </a:rPr>
                <a:t>監視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EDCD727B-C6CB-4644-8360-ED75F6494F7B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ja-JP" sz="14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テキストの入力</a:t>
              </a: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EAE7BE78-6721-FB40-8E0A-F289BE8B5F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ja-JP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4</a:t>
              </a: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9BA827F-125D-734E-BD56-46BB8755F81D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pic>
          <p:nvPicPr>
            <p:cNvPr id="159" name="Graphic 158" descr="Clipboard Partially Checked outline">
              <a:extLst>
                <a:ext uri="{FF2B5EF4-FFF2-40B4-BE49-F238E27FC236}">
                  <a16:creationId xmlns:a16="http://schemas.microsoft.com/office/drawing/2014/main" id="{165E3F38-E6BC-6A4F-AA58-08E1551D3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1725252" y="4824385"/>
              <a:ext cx="593168" cy="593168"/>
            </a:xfrm>
            <a:prstGeom prst="rect">
              <a:avLst/>
            </a:prstGeom>
          </p:spPr>
        </p:pic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2DF0D65-8080-2D40-8483-E973524484AE}"/>
              </a:ext>
            </a:extLst>
          </p:cNvPr>
          <p:cNvGrpSpPr/>
          <p:nvPr/>
        </p:nvGrpSpPr>
        <p:grpSpPr>
          <a:xfrm>
            <a:off x="9469751" y="1027189"/>
            <a:ext cx="2142769" cy="4616916"/>
            <a:chOff x="300447" y="978105"/>
            <a:chExt cx="2142769" cy="4616916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3A2ADACA-0158-1B42-B52D-4AF0629C4A7D}"/>
                </a:ext>
              </a:extLst>
            </p:cNvPr>
            <p:cNvSpPr/>
            <p:nvPr/>
          </p:nvSpPr>
          <p:spPr>
            <a:xfrm>
              <a:off x="457130" y="1326507"/>
              <a:ext cx="1986086" cy="691634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 rtl="0"/>
              <a:r>
                <a:rPr lang="ja-JP" sz="2400">
                  <a:latin typeface="Century Gothic" panose="020B0502020202020204" pitchFamily="34" charset="0"/>
                  <a:ea typeface="MS PGothic" panose="020B0600070205080204" pitchFamily="34" charset="-128"/>
                </a:rPr>
                <a:t>終了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80A20661-48A0-C74B-9272-ADB6D576F930}"/>
                </a:ext>
              </a:extLst>
            </p:cNvPr>
            <p:cNvSpPr/>
            <p:nvPr/>
          </p:nvSpPr>
          <p:spPr>
            <a:xfrm>
              <a:off x="457130" y="2018140"/>
              <a:ext cx="1986086" cy="35768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rtl="0"/>
              <a:r>
                <a:rPr lang="ja-JP" sz="14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テキストの入力</a:t>
              </a: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07644C6-7633-1247-BB53-A5EA68A223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0447" y="978105"/>
              <a:ext cx="640080" cy="6400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8100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ja-JP" sz="3200">
                  <a:solidFill>
                    <a:schemeClr val="bg1">
                      <a:lumMod val="75000"/>
                    </a:schemeClr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</a:t>
              </a:r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D5E98E4D-6F33-2F43-9659-6DE668B8F726}"/>
                </a:ext>
              </a:extLst>
            </p:cNvPr>
            <p:cNvSpPr/>
            <p:nvPr/>
          </p:nvSpPr>
          <p:spPr>
            <a:xfrm>
              <a:off x="1667033" y="4784727"/>
              <a:ext cx="717734" cy="717734"/>
            </a:xfrm>
            <a:prstGeom prst="ellips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pic>
          <p:nvPicPr>
            <p:cNvPr id="165" name="Graphic 164" descr="Good Inventory with solid fill">
              <a:extLst>
                <a:ext uri="{FF2B5EF4-FFF2-40B4-BE49-F238E27FC236}">
                  <a16:creationId xmlns:a16="http://schemas.microsoft.com/office/drawing/2014/main" id="{CA3663E7-1A81-F740-825A-ED94371F9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1725252" y="4835960"/>
              <a:ext cx="593168" cy="593168"/>
            </a:xfrm>
            <a:prstGeom prst="rect">
              <a:avLst/>
            </a:prstGeom>
          </p:spPr>
        </p:pic>
      </p:grp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D7ACAB71-D4FB-864D-BB2A-AAF37458B710}"/>
              </a:ext>
            </a:extLst>
          </p:cNvPr>
          <p:cNvCxnSpPr>
            <a:cxnSpLocks/>
          </p:cNvCxnSpPr>
          <p:nvPr/>
        </p:nvCxnSpPr>
        <p:spPr>
          <a:xfrm rot="16200000">
            <a:off x="2501333" y="4687811"/>
            <a:ext cx="182880" cy="2286000"/>
          </a:xfrm>
          <a:prstGeom prst="bentConnector3">
            <a:avLst>
              <a:gd name="adj1" fmla="val -82604"/>
            </a:avLst>
          </a:prstGeom>
          <a:ln w="38100">
            <a:gradFill>
              <a:gsLst>
                <a:gs pos="0">
                  <a:schemeClr val="accent4"/>
                </a:gs>
                <a:gs pos="100000">
                  <a:srgbClr val="00BD32"/>
                </a:gs>
              </a:gsLst>
              <a:lin ang="5400000" scaled="1"/>
            </a:gradFill>
            <a:prstDash val="sysDash"/>
            <a:headEnd type="oval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>
            <a:extLst>
              <a:ext uri="{FF2B5EF4-FFF2-40B4-BE49-F238E27FC236}">
                <a16:creationId xmlns:a16="http://schemas.microsoft.com/office/drawing/2014/main" id="{99D56298-D4CD-0A44-BE78-3DEBD1D258B9}"/>
              </a:ext>
            </a:extLst>
          </p:cNvPr>
          <p:cNvCxnSpPr>
            <a:cxnSpLocks/>
          </p:cNvCxnSpPr>
          <p:nvPr/>
        </p:nvCxnSpPr>
        <p:spPr>
          <a:xfrm rot="16200000">
            <a:off x="4891611" y="223961"/>
            <a:ext cx="182880" cy="2286000"/>
          </a:xfrm>
          <a:prstGeom prst="bentConnector3">
            <a:avLst>
              <a:gd name="adj1" fmla="val 303472"/>
            </a:avLst>
          </a:prstGeom>
          <a:ln w="38100">
            <a:gradFill>
              <a:gsLst>
                <a:gs pos="0">
                  <a:srgbClr val="B0DA4D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prstDash val="sysDash"/>
            <a:headEnd type="diamon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>
            <a:extLst>
              <a:ext uri="{FF2B5EF4-FFF2-40B4-BE49-F238E27FC236}">
                <a16:creationId xmlns:a16="http://schemas.microsoft.com/office/drawing/2014/main" id="{968328AD-321B-DE45-B40E-64F4A8CF76BC}"/>
              </a:ext>
            </a:extLst>
          </p:cNvPr>
          <p:cNvCxnSpPr>
            <a:cxnSpLocks/>
          </p:cNvCxnSpPr>
          <p:nvPr/>
        </p:nvCxnSpPr>
        <p:spPr>
          <a:xfrm rot="16200000">
            <a:off x="7117510" y="4690921"/>
            <a:ext cx="182880" cy="2286000"/>
          </a:xfrm>
          <a:prstGeom prst="bentConnector3">
            <a:avLst>
              <a:gd name="adj1" fmla="val -82604"/>
            </a:avLst>
          </a:prstGeom>
          <a:ln w="38100">
            <a:gradFill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1"/>
            </a:gradFill>
            <a:prstDash val="sysDash"/>
            <a:headEnd type="diamon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>
            <a:extLst>
              <a:ext uri="{FF2B5EF4-FFF2-40B4-BE49-F238E27FC236}">
                <a16:creationId xmlns:a16="http://schemas.microsoft.com/office/drawing/2014/main" id="{7A409917-927E-CC45-AA72-A93ECEAE9696}"/>
              </a:ext>
            </a:extLst>
          </p:cNvPr>
          <p:cNvCxnSpPr>
            <a:cxnSpLocks/>
          </p:cNvCxnSpPr>
          <p:nvPr/>
        </p:nvCxnSpPr>
        <p:spPr>
          <a:xfrm rot="16200000">
            <a:off x="9507788" y="227071"/>
            <a:ext cx="182880" cy="2286000"/>
          </a:xfrm>
          <a:prstGeom prst="bentConnector3">
            <a:avLst>
              <a:gd name="adj1" fmla="val 303472"/>
            </a:avLst>
          </a:prstGeom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5400000" scaled="1"/>
            </a:gradFill>
            <a:prstDash val="sysDash"/>
            <a:headEnd type="diamon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background with white text&#10;&#10;Description automatically generated">
            <a:hlinkClick r:id="rId12"/>
            <a:extLst>
              <a:ext uri="{FF2B5EF4-FFF2-40B4-BE49-F238E27FC236}">
                <a16:creationId xmlns:a16="http://schemas.microsoft.com/office/drawing/2014/main" id="{C144F359-70C1-91E3-2EEE-95EF138692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38402" y="142708"/>
            <a:ext cx="2548560" cy="5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70194"/>
              </p:ext>
            </p:extLst>
          </p:nvPr>
        </p:nvGraphicFramePr>
        <p:xfrm>
          <a:off x="787791" y="1050352"/>
          <a:ext cx="9995824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5824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– 免責条項 –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Execution-Strategy-Template_PowerPoint" id="{0EFA50CF-76F2-7442-9A0E-312DA6DF565A}" vid="{A3F6CF47-0EDF-B94F-B415-7035594B77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IC-Project-Execution-Strategy-Template_PowerPoint</Template>
  <TotalTime>1</TotalTime>
  <Words>354</Words>
  <Application>Microsoft Macintosh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Allison Okonczak</cp:lastModifiedBy>
  <cp:revision>4</cp:revision>
  <dcterms:created xsi:type="dcterms:W3CDTF">2021-06-29T16:33:07Z</dcterms:created>
  <dcterms:modified xsi:type="dcterms:W3CDTF">2024-03-11T15:17:18Z</dcterms:modified>
</cp:coreProperties>
</file>