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4" r:id="rId2"/>
    <p:sldId id="34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7B78"/>
    <a:srgbClr val="22A8A2"/>
    <a:srgbClr val="E7FAF4"/>
    <a:srgbClr val="F1FFFD"/>
    <a:srgbClr val="FFBF0E"/>
    <a:srgbClr val="B8E7DF"/>
    <a:srgbClr val="FDE6C4"/>
    <a:srgbClr val="69C1BE"/>
    <a:srgbClr val="E02C26"/>
    <a:srgbClr val="FEAD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28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688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2/12/24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jp.smartsheet.com/try-it?trp=77956&amp;utm_language=JP&amp;utm_source=template-powerpoint&amp;utm_medium=content&amp;utm_campaign=ic-Brand+Strategy+Roadmap-powerpoint-77956-jp&amp;lpa=ic+Brand+Strategy+Roadmap+powerpoint+77956+j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7B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>
            <a:extLst>
              <a:ext uri="{FF2B5EF4-FFF2-40B4-BE49-F238E27FC236}">
                <a16:creationId xmlns:a16="http://schemas.microsoft.com/office/drawing/2014/main" id="{E000AED8-88C6-A841-9F3A-573536D0530B}"/>
              </a:ext>
            </a:extLst>
          </p:cNvPr>
          <p:cNvSpPr txBox="1"/>
          <p:nvPr/>
        </p:nvSpPr>
        <p:spPr>
          <a:xfrm>
            <a:off x="300447" y="253847"/>
            <a:ext cx="6542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ブランド戦略ロードマップ テンプレート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5BEB6C-E626-464D-A3D5-9619AFA6F4D9}"/>
              </a:ext>
            </a:extLst>
          </p:cNvPr>
          <p:cNvSpPr txBox="1"/>
          <p:nvPr/>
        </p:nvSpPr>
        <p:spPr>
          <a:xfrm>
            <a:off x="421240" y="913862"/>
            <a:ext cx="28346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ja-JP" spc="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ビジョン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9C6617-6366-A148-B75E-2E979198F7B3}"/>
              </a:ext>
            </a:extLst>
          </p:cNvPr>
          <p:cNvSpPr txBox="1"/>
          <p:nvPr/>
        </p:nvSpPr>
        <p:spPr>
          <a:xfrm>
            <a:off x="3252929" y="913862"/>
            <a:ext cx="28346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ja-JP" spc="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目的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2B85151-403D-4E4F-B240-1750BF62A5DA}"/>
              </a:ext>
            </a:extLst>
          </p:cNvPr>
          <p:cNvSpPr txBox="1"/>
          <p:nvPr/>
        </p:nvSpPr>
        <p:spPr>
          <a:xfrm>
            <a:off x="6084618" y="913862"/>
            <a:ext cx="28346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ja-JP" spc="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価値観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28E014-7EBC-A44B-85D9-9A6C3C263D5C}"/>
              </a:ext>
            </a:extLst>
          </p:cNvPr>
          <p:cNvSpPr/>
          <p:nvPr/>
        </p:nvSpPr>
        <p:spPr>
          <a:xfrm>
            <a:off x="421240" y="1277292"/>
            <a:ext cx="2834640" cy="1371600"/>
          </a:xfrm>
          <a:prstGeom prst="rect">
            <a:avLst/>
          </a:prstGeom>
          <a:solidFill>
            <a:srgbClr val="B8E7DF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32782F4D-21D4-FA44-9F12-7CDB4F2453F7}"/>
              </a:ext>
            </a:extLst>
          </p:cNvPr>
          <p:cNvSpPr/>
          <p:nvPr/>
        </p:nvSpPr>
        <p:spPr>
          <a:xfrm>
            <a:off x="3252929" y="1277292"/>
            <a:ext cx="2834640" cy="1371600"/>
          </a:xfrm>
          <a:prstGeom prst="rect">
            <a:avLst/>
          </a:prstGeom>
          <a:solidFill>
            <a:srgbClr val="B8E7DF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DA4781D-B4BD-A14A-AEA0-AD899E298859}"/>
              </a:ext>
            </a:extLst>
          </p:cNvPr>
          <p:cNvSpPr/>
          <p:nvPr/>
        </p:nvSpPr>
        <p:spPr>
          <a:xfrm>
            <a:off x="6084618" y="1277292"/>
            <a:ext cx="2834640" cy="1371600"/>
          </a:xfrm>
          <a:prstGeom prst="rect">
            <a:avLst/>
          </a:prstGeom>
          <a:solidFill>
            <a:srgbClr val="B8E7DF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AF7CDEE-58D5-2640-9AD2-05285021A3FC}"/>
              </a:ext>
            </a:extLst>
          </p:cNvPr>
          <p:cNvSpPr txBox="1"/>
          <p:nvPr/>
        </p:nvSpPr>
        <p:spPr>
          <a:xfrm>
            <a:off x="8916307" y="913862"/>
            <a:ext cx="28346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ja-JP" spc="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目標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8195CC8-08A9-AC4B-93B2-269578DB5B27}"/>
              </a:ext>
            </a:extLst>
          </p:cNvPr>
          <p:cNvSpPr/>
          <p:nvPr/>
        </p:nvSpPr>
        <p:spPr>
          <a:xfrm>
            <a:off x="8916307" y="1277292"/>
            <a:ext cx="2834640" cy="1371600"/>
          </a:xfrm>
          <a:prstGeom prst="rect">
            <a:avLst/>
          </a:prstGeom>
          <a:solidFill>
            <a:srgbClr val="B8E7DF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4E1E3EB-6743-9A46-91D5-E479C4999106}"/>
              </a:ext>
            </a:extLst>
          </p:cNvPr>
          <p:cNvSpPr txBox="1"/>
          <p:nvPr/>
        </p:nvSpPr>
        <p:spPr>
          <a:xfrm>
            <a:off x="0" y="2976971"/>
            <a:ext cx="2146041" cy="1046440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algn="r" rtl="0"/>
            <a:r>
              <a:rPr lang="ja-JP" sz="3100" spc="600" dirty="0">
                <a:solidFill>
                  <a:srgbClr val="FFBF0E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ブランド</a:t>
            </a:r>
          </a:p>
          <a:p>
            <a:pPr algn="r" rtl="0"/>
            <a:r>
              <a:rPr lang="ja-JP" sz="3100" spc="600" dirty="0">
                <a:solidFill>
                  <a:srgbClr val="FFBF0E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アイデア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3A5A771-2DE0-3549-8642-339A9EE4B8A9}"/>
              </a:ext>
            </a:extLst>
          </p:cNvPr>
          <p:cNvSpPr/>
          <p:nvPr/>
        </p:nvSpPr>
        <p:spPr>
          <a:xfrm>
            <a:off x="2223544" y="2965752"/>
            <a:ext cx="7744912" cy="1005840"/>
          </a:xfrm>
          <a:prstGeom prst="rect">
            <a:avLst/>
          </a:prstGeom>
          <a:solidFill>
            <a:schemeClr val="bg1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0" rtlCol="0" anchor="ctr"/>
          <a:lstStyle/>
          <a:p>
            <a:endParaRPr lang="en-US" sz="20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2E9D674-C822-AA45-8BE5-19E9951F6115}"/>
              </a:ext>
            </a:extLst>
          </p:cNvPr>
          <p:cNvSpPr txBox="1"/>
          <p:nvPr/>
        </p:nvSpPr>
        <p:spPr>
          <a:xfrm>
            <a:off x="1295400" y="4151223"/>
            <a:ext cx="19202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ja-JP" sz="1400" spc="300">
                <a:solidFill>
                  <a:srgbClr val="B8E7DF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約束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DAE37F58-2B70-C64E-AAEE-6E28A102A00D}"/>
              </a:ext>
            </a:extLst>
          </p:cNvPr>
          <p:cNvSpPr txBox="1"/>
          <p:nvPr/>
        </p:nvSpPr>
        <p:spPr>
          <a:xfrm>
            <a:off x="3215640" y="4151223"/>
            <a:ext cx="192024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ja-JP" sz="1400" spc="300">
                <a:solidFill>
                  <a:srgbClr val="B8E7DF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ブランド ストーリー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C751DE0-6EA3-6F4B-A818-1D0966DF850E}"/>
              </a:ext>
            </a:extLst>
          </p:cNvPr>
          <p:cNvSpPr txBox="1"/>
          <p:nvPr/>
        </p:nvSpPr>
        <p:spPr>
          <a:xfrm>
            <a:off x="5135880" y="4151223"/>
            <a:ext cx="19202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ja-JP" sz="1400" spc="300">
                <a:solidFill>
                  <a:srgbClr val="B8E7DF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関連性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198E113-D4A7-F443-9451-1D03F8800348}"/>
              </a:ext>
            </a:extLst>
          </p:cNvPr>
          <p:cNvSpPr/>
          <p:nvPr/>
        </p:nvSpPr>
        <p:spPr>
          <a:xfrm>
            <a:off x="1295400" y="4458667"/>
            <a:ext cx="1920240" cy="1920240"/>
          </a:xfrm>
          <a:prstGeom prst="rect">
            <a:avLst/>
          </a:prstGeom>
          <a:solidFill>
            <a:srgbClr val="E7FAF4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EEFC329-0690-F046-BC1F-FF4BD92DB953}"/>
              </a:ext>
            </a:extLst>
          </p:cNvPr>
          <p:cNvSpPr/>
          <p:nvPr/>
        </p:nvSpPr>
        <p:spPr>
          <a:xfrm>
            <a:off x="3215640" y="4458667"/>
            <a:ext cx="1920240" cy="1920240"/>
          </a:xfrm>
          <a:prstGeom prst="rect">
            <a:avLst/>
          </a:prstGeom>
          <a:solidFill>
            <a:srgbClr val="E7FAF4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808FFE3-6F6F-B440-8693-197EEC82FF5D}"/>
              </a:ext>
            </a:extLst>
          </p:cNvPr>
          <p:cNvSpPr/>
          <p:nvPr/>
        </p:nvSpPr>
        <p:spPr>
          <a:xfrm>
            <a:off x="5135880" y="4458667"/>
            <a:ext cx="1920240" cy="1920240"/>
          </a:xfrm>
          <a:prstGeom prst="rect">
            <a:avLst/>
          </a:prstGeom>
          <a:solidFill>
            <a:srgbClr val="E7FAF4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ADC7514-1D02-8A4A-B859-0AA3D3A6B423}"/>
              </a:ext>
            </a:extLst>
          </p:cNvPr>
          <p:cNvSpPr txBox="1"/>
          <p:nvPr/>
        </p:nvSpPr>
        <p:spPr>
          <a:xfrm>
            <a:off x="8976360" y="4151223"/>
            <a:ext cx="19202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ja-JP" sz="1400" spc="300">
                <a:solidFill>
                  <a:srgbClr val="B8E7DF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問題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633BEF3F-3896-B549-B541-C5293CF7190F}"/>
              </a:ext>
            </a:extLst>
          </p:cNvPr>
          <p:cNvSpPr/>
          <p:nvPr/>
        </p:nvSpPr>
        <p:spPr>
          <a:xfrm>
            <a:off x="8976360" y="4458667"/>
            <a:ext cx="1920240" cy="1920240"/>
          </a:xfrm>
          <a:prstGeom prst="rect">
            <a:avLst/>
          </a:prstGeom>
          <a:solidFill>
            <a:srgbClr val="E7FAF4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5968655F-35C2-784C-8921-371C7EAE5DCA}"/>
              </a:ext>
            </a:extLst>
          </p:cNvPr>
          <p:cNvSpPr txBox="1"/>
          <p:nvPr/>
        </p:nvSpPr>
        <p:spPr>
          <a:xfrm>
            <a:off x="7056120" y="4151223"/>
            <a:ext cx="19202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ja-JP" sz="1400" spc="300">
                <a:solidFill>
                  <a:srgbClr val="B8E7DF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体験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DB4F9A9-3C1D-AC45-A826-7211FA595D2C}"/>
              </a:ext>
            </a:extLst>
          </p:cNvPr>
          <p:cNvSpPr/>
          <p:nvPr/>
        </p:nvSpPr>
        <p:spPr>
          <a:xfrm>
            <a:off x="7056120" y="4458667"/>
            <a:ext cx="1920240" cy="1920240"/>
          </a:xfrm>
          <a:prstGeom prst="rect">
            <a:avLst/>
          </a:prstGeom>
          <a:solidFill>
            <a:srgbClr val="E7FAF4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pic>
        <p:nvPicPr>
          <p:cNvPr id="113" name="Graphic 51">
            <a:extLst>
              <a:ext uri="{FF2B5EF4-FFF2-40B4-BE49-F238E27FC236}">
                <a16:creationId xmlns:a16="http://schemas.microsoft.com/office/drawing/2014/main" id="{D8494A52-CE26-104E-A0AE-6B174EB70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57453" y="2169138"/>
            <a:ext cx="2656989" cy="4163357"/>
          </a:xfrm>
          <a:prstGeom prst="rect">
            <a:avLst/>
          </a:prstGeom>
        </p:spPr>
      </p:pic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326771CA-6778-C3EA-449D-1CF32C4780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16307" y="144915"/>
            <a:ext cx="3016250" cy="38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77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A8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140">
            <a:extLst>
              <a:ext uri="{FF2B5EF4-FFF2-40B4-BE49-F238E27FC236}">
                <a16:creationId xmlns:a16="http://schemas.microsoft.com/office/drawing/2014/main" id="{D1F21BBD-DE61-9149-99CC-AE22305F50BA}"/>
              </a:ext>
            </a:extLst>
          </p:cNvPr>
          <p:cNvSpPr/>
          <p:nvPr/>
        </p:nvSpPr>
        <p:spPr>
          <a:xfrm>
            <a:off x="0" y="45522"/>
            <a:ext cx="968829" cy="6812478"/>
          </a:xfrm>
          <a:prstGeom prst="rect">
            <a:avLst/>
          </a:prstGeom>
          <a:solidFill>
            <a:srgbClr val="057B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1B8B780B-4CDA-B64D-9086-928B3220B80E}"/>
              </a:ext>
            </a:extLst>
          </p:cNvPr>
          <p:cNvSpPr txBox="1"/>
          <p:nvPr/>
        </p:nvSpPr>
        <p:spPr>
          <a:xfrm>
            <a:off x="1158240" y="1029571"/>
            <a:ext cx="246888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pPr algn="ctr" rtl="0"/>
            <a:r>
              <a:rPr lang="ja-JP" sz="1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戦略 1 </a:t>
            </a:r>
          </a:p>
          <a:p>
            <a:pPr algn="ctr" rtl="0"/>
            <a:r>
              <a:rPr lang="ja-JP" sz="1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説明 </a:t>
            </a:r>
          </a:p>
          <a:p>
            <a:pPr algn="ctr" rtl="0"/>
            <a:r>
              <a:rPr lang="ja-JP" sz="1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戦略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AA08ED11-42E2-5645-AAE4-813033831A18}"/>
              </a:ext>
            </a:extLst>
          </p:cNvPr>
          <p:cNvSpPr txBox="1"/>
          <p:nvPr/>
        </p:nvSpPr>
        <p:spPr>
          <a:xfrm>
            <a:off x="3627120" y="1522014"/>
            <a:ext cx="2468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pPr algn="ctr" rtl="0"/>
            <a:r>
              <a:rPr lang="ja-JP" sz="1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戦略 2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7EADD6D3-8239-0A4B-9E87-8FF1A4630DE3}"/>
              </a:ext>
            </a:extLst>
          </p:cNvPr>
          <p:cNvSpPr txBox="1"/>
          <p:nvPr/>
        </p:nvSpPr>
        <p:spPr>
          <a:xfrm>
            <a:off x="6086985" y="1522014"/>
            <a:ext cx="2468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pPr algn="ctr" rtl="0"/>
            <a:r>
              <a:rPr lang="ja-JP" sz="1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戦略 3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4E7D9558-B947-584A-BAAF-84FF5293AE08}"/>
              </a:ext>
            </a:extLst>
          </p:cNvPr>
          <p:cNvSpPr txBox="1"/>
          <p:nvPr/>
        </p:nvSpPr>
        <p:spPr>
          <a:xfrm>
            <a:off x="8555865" y="1522014"/>
            <a:ext cx="2468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pPr algn="ctr" rtl="0"/>
            <a:r>
              <a:rPr lang="ja-JP" sz="160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戦略 4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4FD799BD-9959-CE47-BBD8-22819B3D5F54}"/>
              </a:ext>
            </a:extLst>
          </p:cNvPr>
          <p:cNvSpPr/>
          <p:nvPr/>
        </p:nvSpPr>
        <p:spPr>
          <a:xfrm>
            <a:off x="1158240" y="1883231"/>
            <a:ext cx="2468880" cy="4547237"/>
          </a:xfrm>
          <a:prstGeom prst="rect">
            <a:avLst/>
          </a:prstGeom>
          <a:solidFill>
            <a:srgbClr val="F1FFFD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戦略 1 – 戦術 1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D7A8B043-7AEB-DC49-8601-DA255F386340}"/>
              </a:ext>
            </a:extLst>
          </p:cNvPr>
          <p:cNvSpPr txBox="1"/>
          <p:nvPr/>
        </p:nvSpPr>
        <p:spPr>
          <a:xfrm rot="16200000">
            <a:off x="-148923" y="861653"/>
            <a:ext cx="1762595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 rtl="0"/>
            <a:r>
              <a:rPr lang="ja-JP" spc="300">
                <a:solidFill>
                  <a:srgbClr val="E7FAF4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戦略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223A18E0-A6AD-6A41-B160-C7A859FDEAAC}"/>
              </a:ext>
            </a:extLst>
          </p:cNvPr>
          <p:cNvSpPr txBox="1"/>
          <p:nvPr/>
        </p:nvSpPr>
        <p:spPr>
          <a:xfrm rot="16200000">
            <a:off x="-1542135" y="4017458"/>
            <a:ext cx="4549019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 rtl="0"/>
            <a:r>
              <a:rPr lang="ja-JP" spc="300">
                <a:solidFill>
                  <a:srgbClr val="E7FAF4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戦術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3FD34E-8397-524C-8C63-CB051E2123FE}"/>
              </a:ext>
            </a:extLst>
          </p:cNvPr>
          <p:cNvSpPr/>
          <p:nvPr/>
        </p:nvSpPr>
        <p:spPr>
          <a:xfrm>
            <a:off x="0" y="0"/>
            <a:ext cx="121920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E1BE388B-A9F3-9042-B300-E2C85FC00CE2}"/>
              </a:ext>
            </a:extLst>
          </p:cNvPr>
          <p:cNvSpPr/>
          <p:nvPr/>
        </p:nvSpPr>
        <p:spPr>
          <a:xfrm>
            <a:off x="3627120" y="1881448"/>
            <a:ext cx="2468880" cy="4547237"/>
          </a:xfrm>
          <a:prstGeom prst="rect">
            <a:avLst/>
          </a:prstGeom>
          <a:solidFill>
            <a:srgbClr val="F1FFFD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戦略 2 – 戦術 1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戦略 2 – 戦術 2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5E8B48E-72D7-4041-A84B-563C25F8A884}"/>
              </a:ext>
            </a:extLst>
          </p:cNvPr>
          <p:cNvSpPr/>
          <p:nvPr/>
        </p:nvSpPr>
        <p:spPr>
          <a:xfrm>
            <a:off x="6096000" y="1881448"/>
            <a:ext cx="2468880" cy="4547237"/>
          </a:xfrm>
          <a:prstGeom prst="rect">
            <a:avLst/>
          </a:prstGeom>
          <a:solidFill>
            <a:srgbClr val="F1FFFD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戦略 3 – 戦術 1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戦略 3 – 戦術 2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戦略 3 – 戦術 3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5FC12A2-CE13-584A-B43D-E28587107C7B}"/>
              </a:ext>
            </a:extLst>
          </p:cNvPr>
          <p:cNvSpPr/>
          <p:nvPr/>
        </p:nvSpPr>
        <p:spPr>
          <a:xfrm>
            <a:off x="8564880" y="1881448"/>
            <a:ext cx="2468880" cy="4547237"/>
          </a:xfrm>
          <a:prstGeom prst="rect">
            <a:avLst/>
          </a:prstGeom>
          <a:solidFill>
            <a:srgbClr val="F1FFFD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戦略 4 – 戦術 1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戦略 4 – 戦術 2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戦略 4 – 戦術 3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ja-JP" sz="1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戦略 4 – 戦術 4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pic>
        <p:nvPicPr>
          <p:cNvPr id="113" name="Graphic 51">
            <a:extLst>
              <a:ext uri="{FF2B5EF4-FFF2-40B4-BE49-F238E27FC236}">
                <a16:creationId xmlns:a16="http://schemas.microsoft.com/office/drawing/2014/main" id="{D8494A52-CE26-104E-A0AE-6B174EB707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57453" y="2169138"/>
            <a:ext cx="2656989" cy="416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31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7B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116288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– 免責条項 –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0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365760" marR="73025" marT="0" marB="0" anchor="ctr">
                    <a:lnL w="57150" cap="flat" cmpd="sng" algn="ctr">
                      <a:solidFill>
                        <a:srgbClr val="B8E7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Strategy-Roadmap-Template_PowerPoint" id="{AFC76018-7F3D-934F-852F-DD765C88A11A}" vid="{2AAA016D-387A-9447-806B-8BD757D5E6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1</TotalTime>
  <Words>423</Words>
  <Application>Microsoft Macintosh PowerPoint</Application>
  <PresentationFormat>Widescreen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Key</dc:creator>
  <cp:lastModifiedBy>Brittany Johnston</cp:lastModifiedBy>
  <cp:revision>5</cp:revision>
  <dcterms:created xsi:type="dcterms:W3CDTF">2022-02-26T01:19:11Z</dcterms:created>
  <dcterms:modified xsi:type="dcterms:W3CDTF">2024-02-12T16:23:00Z</dcterms:modified>
</cp:coreProperties>
</file>