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342" r:id="rId2"/>
    <p:sldId id="353" r:id="rId3"/>
    <p:sldId id="354" r:id="rId4"/>
    <p:sldId id="355" r:id="rId5"/>
    <p:sldId id="356" r:id="rId6"/>
    <p:sldId id="357" r:id="rId7"/>
    <p:sldId id="358" r:id="rId8"/>
    <p:sldId id="359" r:id="rId9"/>
    <p:sldId id="360" r:id="rId10"/>
    <p:sldId id="361" r:id="rId11"/>
    <p:sldId id="362" r:id="rId12"/>
    <p:sldId id="363" r:id="rId13"/>
    <p:sldId id="364" r:id="rId14"/>
    <p:sldId id="365" r:id="rId15"/>
    <p:sldId id="29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F9EF"/>
    <a:srgbClr val="E4F6C6"/>
    <a:srgbClr val="FEAD27"/>
    <a:srgbClr val="FB6F79"/>
    <a:srgbClr val="FE6735"/>
    <a:srgbClr val="00D6F1"/>
    <a:srgbClr val="9AC700"/>
    <a:srgbClr val="00B4CB"/>
    <a:srgbClr val="ECC86E"/>
    <a:srgbClr val="96B8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56" autoAdjust="0"/>
    <p:restoredTop sz="86447"/>
  </p:normalViewPr>
  <p:slideViewPr>
    <p:cSldViewPr snapToGrid="0" snapToObjects="1">
      <p:cViewPr varScale="1">
        <p:scale>
          <a:sx n="112" d="100"/>
          <a:sy n="112" d="100"/>
        </p:scale>
        <p:origin x="1048" y="19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13" Type="http://schemas.openxmlformats.org/officeDocument/2006/relationships/slide" Target="slides/slide14.xml"/><Relationship Id="rId3" Type="http://schemas.openxmlformats.org/officeDocument/2006/relationships/slide" Target="slides/slide4.xml"/><Relationship Id="rId7" Type="http://schemas.openxmlformats.org/officeDocument/2006/relationships/slide" Target="slides/slide8.xml"/><Relationship Id="rId12" Type="http://schemas.openxmlformats.org/officeDocument/2006/relationships/slide" Target="slides/slide13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11" Type="http://schemas.openxmlformats.org/officeDocument/2006/relationships/slide" Target="slides/slide12.xml"/><Relationship Id="rId5" Type="http://schemas.openxmlformats.org/officeDocument/2006/relationships/slide" Target="slides/slide6.xml"/><Relationship Id="rId10" Type="http://schemas.openxmlformats.org/officeDocument/2006/relationships/slide" Target="slides/slide11.xml"/><Relationship Id="rId4" Type="http://schemas.openxmlformats.org/officeDocument/2006/relationships/slide" Target="slides/slide5.xml"/><Relationship Id="rId9" Type="http://schemas.openxmlformats.org/officeDocument/2006/relationships/slide" Target="slides/slide10.xml"/><Relationship Id="rId14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2/12/24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423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8565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66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42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00231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2908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5499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9746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6914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6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6117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9753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898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2/12/24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2/12/24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2/12/24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2/12/24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2/12/24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2/12/24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2/12/24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2/12/24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2/12/24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2/12/24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2/12/24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alpha val="40000"/>
              </a:schemeClr>
            </a:gs>
            <a:gs pos="100000">
              <a:schemeClr val="bg1">
                <a:lumMod val="7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2/12/24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jp.smartsheet.com/try-it?trp=77956&amp;utm_language=JP&amp;utm_source=template-powerpoint&amp;utm_medium=content&amp;utm_campaign=ic-Brand+Strategy+Presentation-powerpoint-77956-jp&amp;lpa=ic+Brand+Strategy+Presentation+powerpoint+77956+j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outdoor object, sport kite, colorful, envelope&#10;&#10;Description automatically generated">
            <a:extLst>
              <a:ext uri="{FF2B5EF4-FFF2-40B4-BE49-F238E27FC236}">
                <a16:creationId xmlns:a16="http://schemas.microsoft.com/office/drawing/2014/main" id="{91E5059C-43DD-AC48-AE82-AC78B4418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677" y="457200"/>
            <a:ext cx="2527300" cy="64008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59801"/>
            <a:ext cx="6720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24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ブランド戦略プレゼンテーション テンプレート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5002CF0-EA59-CE43-9D0C-B9955C66D425}"/>
              </a:ext>
            </a:extLst>
          </p:cNvPr>
          <p:cNvSpPr txBox="1"/>
          <p:nvPr/>
        </p:nvSpPr>
        <p:spPr>
          <a:xfrm>
            <a:off x="552992" y="1007974"/>
            <a:ext cx="3663408" cy="1760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5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ブランド </a:t>
            </a:r>
          </a:p>
          <a:p>
            <a:pPr rtl="0"/>
            <a:r>
              <a:rPr lang="ja-JP" sz="5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戦略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202D8FA-97A9-1F4C-B19E-615D761DF0CF}"/>
              </a:ext>
            </a:extLst>
          </p:cNvPr>
          <p:cNvSpPr txBox="1"/>
          <p:nvPr/>
        </p:nvSpPr>
        <p:spPr>
          <a:xfrm>
            <a:off x="552992" y="2983645"/>
            <a:ext cx="7384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4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[ブランド名]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7A3371-9EA4-4C46-A817-F8A47B8962FF}"/>
              </a:ext>
            </a:extLst>
          </p:cNvPr>
          <p:cNvSpPr txBox="1"/>
          <p:nvPr/>
        </p:nvSpPr>
        <p:spPr>
          <a:xfrm>
            <a:off x="552991" y="4820816"/>
            <a:ext cx="81380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ブランド マネージャー名</a:t>
            </a:r>
          </a:p>
          <a:p>
            <a:pPr rtl="0"/>
            <a:r>
              <a:rPr lang="ja-JP" sz="1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ブランド マネージャー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rtl="0"/>
            <a:r>
              <a:rPr lang="ja-JP" sz="1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00/00/0000</a:t>
            </a:r>
          </a:p>
          <a:p>
            <a:pPr rtl="0"/>
            <a:r>
              <a:rPr lang="ja-JP" sz="1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 </a:t>
            </a:r>
          </a:p>
        </p:txBody>
      </p:sp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963C190F-E227-4E1C-7989-66A61471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6673" y="150195"/>
            <a:ext cx="3484880" cy="44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8" y="248400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ja-JP" sz="4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独自の価値提案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78CD71-0DA3-5C42-88A5-A41AB38F9F6C}"/>
              </a:ext>
            </a:extLst>
          </p:cNvPr>
          <p:cNvSpPr txBox="1"/>
          <p:nvPr/>
        </p:nvSpPr>
        <p:spPr>
          <a:xfrm>
            <a:off x="808892" y="1043354"/>
            <a:ext cx="6198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>
                <a:latin typeface="Century Gothic" panose="020B0502020202020204" pitchFamily="34" charset="0"/>
                <a:ea typeface="MS PGothic" panose="020B0600070205080204" pitchFamily="34" charset="-128"/>
              </a:rPr>
              <a:t>文字列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E48878-4171-2E41-803A-C2A9F4C06B44}"/>
              </a:ext>
            </a:extLst>
          </p:cNvPr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5" name="Picture 4" descr="A picture containing text, yellow&#10;&#10;Description automatically generated">
            <a:extLst>
              <a:ext uri="{FF2B5EF4-FFF2-40B4-BE49-F238E27FC236}">
                <a16:creationId xmlns:a16="http://schemas.microsoft.com/office/drawing/2014/main" id="{EF84E435-34A9-264C-9347-AE2038EBE21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641" y="0"/>
            <a:ext cx="27533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672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8" y="248400"/>
            <a:ext cx="41777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ja-JP" sz="4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ブランド ポジション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78CD71-0DA3-5C42-88A5-A41AB38F9F6C}"/>
              </a:ext>
            </a:extLst>
          </p:cNvPr>
          <p:cNvSpPr txBox="1"/>
          <p:nvPr/>
        </p:nvSpPr>
        <p:spPr>
          <a:xfrm>
            <a:off x="808892" y="1043354"/>
            <a:ext cx="6198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>
                <a:latin typeface="Century Gothic" panose="020B0502020202020204" pitchFamily="34" charset="0"/>
                <a:ea typeface="MS PGothic" panose="020B0600070205080204" pitchFamily="34" charset="-128"/>
              </a:rPr>
              <a:t>文字列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E48878-4171-2E41-803A-C2A9F4C06B44}"/>
              </a:ext>
            </a:extLst>
          </p:cNvPr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6" name="Picture 5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23D7470F-45A3-7740-861C-CEDAF27CAE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697" y="0"/>
            <a:ext cx="36813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407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nip Single Corner Rectangle 13">
            <a:extLst>
              <a:ext uri="{FF2B5EF4-FFF2-40B4-BE49-F238E27FC236}">
                <a16:creationId xmlns:a16="http://schemas.microsoft.com/office/drawing/2014/main" id="{4DA6C4E2-015B-5442-9FA6-0AE9A15009FA}"/>
              </a:ext>
            </a:extLst>
          </p:cNvPr>
          <p:cNvSpPr/>
          <p:nvPr/>
        </p:nvSpPr>
        <p:spPr>
          <a:xfrm>
            <a:off x="2387600" y="3025170"/>
            <a:ext cx="9321800" cy="1651000"/>
          </a:xfrm>
          <a:prstGeom prst="snip1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5" name="Snip Single Corner Rectangle 14">
            <a:extLst>
              <a:ext uri="{FF2B5EF4-FFF2-40B4-BE49-F238E27FC236}">
                <a16:creationId xmlns:a16="http://schemas.microsoft.com/office/drawing/2014/main" id="{D21C603E-37E1-2A48-8831-98EA52C3A75D}"/>
              </a:ext>
            </a:extLst>
          </p:cNvPr>
          <p:cNvSpPr/>
          <p:nvPr/>
        </p:nvSpPr>
        <p:spPr>
          <a:xfrm>
            <a:off x="2387600" y="4989899"/>
            <a:ext cx="9321800" cy="1651000"/>
          </a:xfrm>
          <a:prstGeom prst="snip1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" name="Snip Single Corner Rectangle 2">
            <a:extLst>
              <a:ext uri="{FF2B5EF4-FFF2-40B4-BE49-F238E27FC236}">
                <a16:creationId xmlns:a16="http://schemas.microsoft.com/office/drawing/2014/main" id="{EED14E36-119C-E345-BA05-7B0CCF4EB251}"/>
              </a:ext>
            </a:extLst>
          </p:cNvPr>
          <p:cNvSpPr/>
          <p:nvPr/>
        </p:nvSpPr>
        <p:spPr>
          <a:xfrm>
            <a:off x="2387600" y="1041529"/>
            <a:ext cx="9321800" cy="1651000"/>
          </a:xfrm>
          <a:prstGeom prst="snip1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8" y="248400"/>
            <a:ext cx="4171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ja-JP" sz="4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ブランド メッセージ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78CD71-0DA3-5C42-88A5-A41AB38F9F6C}"/>
              </a:ext>
            </a:extLst>
          </p:cNvPr>
          <p:cNvSpPr txBox="1"/>
          <p:nvPr/>
        </p:nvSpPr>
        <p:spPr>
          <a:xfrm>
            <a:off x="2527301" y="1157646"/>
            <a:ext cx="6198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dirty="0">
                <a:latin typeface="Century Gothic" panose="020B0502020202020204" pitchFamily="34" charset="0"/>
                <a:ea typeface="MS PGothic" panose="020B0600070205080204" pitchFamily="34" charset="-128"/>
              </a:rPr>
              <a:t>文字列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E48878-4171-2E41-803A-C2A9F4C06B44}"/>
              </a:ext>
            </a:extLst>
          </p:cNvPr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4FE86C-135B-F044-B631-3BDF1EE49B51}"/>
              </a:ext>
            </a:extLst>
          </p:cNvPr>
          <p:cNvSpPr txBox="1"/>
          <p:nvPr/>
        </p:nvSpPr>
        <p:spPr>
          <a:xfrm>
            <a:off x="329648" y="1041529"/>
            <a:ext cx="2337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36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ボイス </a:t>
            </a:r>
          </a:p>
          <a:p>
            <a:pPr rtl="0"/>
            <a:r>
              <a:rPr lang="ja-JP" sz="36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+ トーン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58A24D-0C32-7840-A6EB-BD823E9B6DF2}"/>
              </a:ext>
            </a:extLst>
          </p:cNvPr>
          <p:cNvSpPr txBox="1"/>
          <p:nvPr/>
        </p:nvSpPr>
        <p:spPr>
          <a:xfrm>
            <a:off x="2527301" y="3177570"/>
            <a:ext cx="6198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>
                <a:latin typeface="Century Gothic" panose="020B0502020202020204" pitchFamily="34" charset="0"/>
                <a:ea typeface="MS PGothic" panose="020B0600070205080204" pitchFamily="34" charset="-128"/>
              </a:rPr>
              <a:t>文字列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A7CAA5-9C9B-1042-8998-C10A253F6B25}"/>
              </a:ext>
            </a:extLst>
          </p:cNvPr>
          <p:cNvSpPr txBox="1"/>
          <p:nvPr/>
        </p:nvSpPr>
        <p:spPr>
          <a:xfrm>
            <a:off x="329648" y="3025170"/>
            <a:ext cx="2337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36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タグライン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7C08C4-A175-B646-BD92-CA21668A66FE}"/>
              </a:ext>
            </a:extLst>
          </p:cNvPr>
          <p:cNvSpPr txBox="1"/>
          <p:nvPr/>
        </p:nvSpPr>
        <p:spPr>
          <a:xfrm>
            <a:off x="2527301" y="5102414"/>
            <a:ext cx="6198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>
                <a:latin typeface="Century Gothic" panose="020B0502020202020204" pitchFamily="34" charset="0"/>
                <a:ea typeface="MS PGothic" panose="020B0600070205080204" pitchFamily="34" charset="-128"/>
              </a:rPr>
              <a:t>文字列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202BA7-F41A-9C46-AB3F-F17EB1A4CF2D}"/>
              </a:ext>
            </a:extLst>
          </p:cNvPr>
          <p:cNvSpPr txBox="1"/>
          <p:nvPr/>
        </p:nvSpPr>
        <p:spPr>
          <a:xfrm>
            <a:off x="329648" y="4950014"/>
            <a:ext cx="2337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36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その他のフレーズ</a:t>
            </a:r>
          </a:p>
        </p:txBody>
      </p:sp>
    </p:spTree>
    <p:extLst>
      <p:ext uri="{BB962C8B-B14F-4D97-AF65-F5344CB8AC3E}">
        <p14:creationId xmlns:p14="http://schemas.microsoft.com/office/powerpoint/2010/main" val="2991921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5E189275-535F-F847-B5A5-481028D73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498" y="1920874"/>
            <a:ext cx="8550567" cy="1528985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9EE65D5C-E300-8145-9239-3B5E99EC6B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024" y="4362450"/>
            <a:ext cx="7832582" cy="207645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8" y="248400"/>
            <a:ext cx="37481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ja-JP" sz="4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ブランド イメージ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78CD71-0DA3-5C42-88A5-A41AB38F9F6C}"/>
              </a:ext>
            </a:extLst>
          </p:cNvPr>
          <p:cNvSpPr txBox="1"/>
          <p:nvPr/>
        </p:nvSpPr>
        <p:spPr>
          <a:xfrm>
            <a:off x="1189893" y="1043354"/>
            <a:ext cx="1515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36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ロゴ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E48878-4171-2E41-803A-C2A9F4C06B44}"/>
              </a:ext>
            </a:extLst>
          </p:cNvPr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8D234A-1B11-0A45-A085-E61DA88E95CC}"/>
              </a:ext>
            </a:extLst>
          </p:cNvPr>
          <p:cNvSpPr txBox="1"/>
          <p:nvPr/>
        </p:nvSpPr>
        <p:spPr>
          <a:xfrm>
            <a:off x="1189892" y="3608754"/>
            <a:ext cx="2328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36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色</a:t>
            </a:r>
          </a:p>
        </p:txBody>
      </p:sp>
    </p:spTree>
    <p:extLst>
      <p:ext uri="{BB962C8B-B14F-4D97-AF65-F5344CB8AC3E}">
        <p14:creationId xmlns:p14="http://schemas.microsoft.com/office/powerpoint/2010/main" val="1727569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7B0D579-9D26-124D-B17C-19B88B2B16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13491" y="4617035"/>
            <a:ext cx="9454578" cy="2009035"/>
          </a:xfrm>
          <a:prstGeom prst="rect">
            <a:avLst/>
          </a:prstGeom>
        </p:spPr>
      </p:pic>
      <p:pic>
        <p:nvPicPr>
          <p:cNvPr id="9" name="Picture 8" descr="A picture containing outdoor object, sport kite, colorful, envelope&#10;&#10;Description automatically generated">
            <a:extLst>
              <a:ext uri="{FF2B5EF4-FFF2-40B4-BE49-F238E27FC236}">
                <a16:creationId xmlns:a16="http://schemas.microsoft.com/office/drawing/2014/main" id="{F620A58C-CCD4-5C4D-8607-4266BA5E87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91966" y="-923133"/>
            <a:ext cx="2463486" cy="624078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8" y="248400"/>
            <a:ext cx="37481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ja-JP" sz="4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ブランド イメージ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78CD71-0DA3-5C42-88A5-A41AB38F9F6C}"/>
              </a:ext>
            </a:extLst>
          </p:cNvPr>
          <p:cNvSpPr txBox="1"/>
          <p:nvPr/>
        </p:nvSpPr>
        <p:spPr>
          <a:xfrm>
            <a:off x="1189892" y="1043354"/>
            <a:ext cx="2404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36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ビジュアル スタイル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E48878-4171-2E41-803A-C2A9F4C06B44}"/>
              </a:ext>
            </a:extLst>
          </p:cNvPr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8D234A-1B11-0A45-A085-E61DA88E95CC}"/>
              </a:ext>
            </a:extLst>
          </p:cNvPr>
          <p:cNvSpPr txBox="1"/>
          <p:nvPr/>
        </p:nvSpPr>
        <p:spPr>
          <a:xfrm>
            <a:off x="1189892" y="3608754"/>
            <a:ext cx="3087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36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タイポグラフィ</a:t>
            </a:r>
          </a:p>
        </p:txBody>
      </p:sp>
    </p:spTree>
    <p:extLst>
      <p:ext uri="{BB962C8B-B14F-4D97-AF65-F5344CB8AC3E}">
        <p14:creationId xmlns:p14="http://schemas.microsoft.com/office/powerpoint/2010/main" val="3972519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535206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600" b="1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– 免責条項 –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2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6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Smartsheet がこの Web サイトに掲載している記事、テンプレート、または情報などは、あくまで参考としてご利用ください。Smartsheet は、情報の最新性および正確性の確保に努めますが、本 Web サイトまたは本 Web サイトに含まれる情報、記事、テンプレート、あるいは関連グラフィックに関する完全性、正確性、信頼性、適合性、または利用可能性について、明示または黙示のいかなる表明または保証も行いません。かかる情報に依拠して生じたいかなる結果についても Smartsheet は一切責任を負いませんので、各自の責任と判断のもとにご利用ください。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E760FD-6E50-FD4F-B597-7E228EDE51FD}"/>
              </a:ext>
            </a:extLst>
          </p:cNvPr>
          <p:cNvSpPr txBox="1"/>
          <p:nvPr/>
        </p:nvSpPr>
        <p:spPr>
          <a:xfrm>
            <a:off x="367748" y="24840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ja-JP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目次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87209E-8C45-1E47-A06D-D69E46F1665D}"/>
              </a:ext>
            </a:extLst>
          </p:cNvPr>
          <p:cNvSpPr txBox="1"/>
          <p:nvPr/>
        </p:nvSpPr>
        <p:spPr>
          <a:xfrm>
            <a:off x="677396" y="938682"/>
            <a:ext cx="4270894" cy="584121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 rtl="0">
              <a:lnSpc>
                <a:spcPct val="150000"/>
              </a:lnSpc>
              <a:spcBef>
                <a:spcPts val="400"/>
              </a:spcBef>
              <a:buClr>
                <a:srgbClr val="FEAD27"/>
              </a:buClr>
              <a:buSzPct val="98000"/>
              <a:buFont typeface="Wingdings" pitchFamily="2" charset="2"/>
              <a:buChar char="q"/>
            </a:pPr>
            <a:r>
              <a:rPr lang="ja-JP" sz="2000">
                <a:latin typeface="Century Gothic" panose="020B0502020202020204" pitchFamily="34" charset="0"/>
                <a:ea typeface="MS PGothic" panose="020B0600070205080204" pitchFamily="34" charset="-128"/>
              </a:rPr>
              <a:t>ブランドの目的</a:t>
            </a:r>
          </a:p>
          <a:p>
            <a:pPr marL="285750" indent="-285750" rtl="0">
              <a:lnSpc>
                <a:spcPct val="150000"/>
              </a:lnSpc>
              <a:spcBef>
                <a:spcPts val="400"/>
              </a:spcBef>
              <a:buClr>
                <a:srgbClr val="FEAD27"/>
              </a:buClr>
              <a:buSzPct val="98000"/>
              <a:buFont typeface="Wingdings" pitchFamily="2" charset="2"/>
              <a:buChar char="q"/>
            </a:pPr>
            <a:r>
              <a:rPr lang="ja-JP" sz="2000">
                <a:latin typeface="Century Gothic" panose="020B0502020202020204" pitchFamily="34" charset="0"/>
                <a:ea typeface="MS PGothic" panose="020B0600070205080204" pitchFamily="34" charset="-128"/>
              </a:rPr>
              <a:t>コア バリュー</a:t>
            </a:r>
          </a:p>
          <a:p>
            <a:pPr marL="285750" indent="-285750" rtl="0">
              <a:lnSpc>
                <a:spcPct val="150000"/>
              </a:lnSpc>
              <a:spcBef>
                <a:spcPts val="400"/>
              </a:spcBef>
              <a:buClr>
                <a:srgbClr val="FEAD27"/>
              </a:buClr>
              <a:buSzPct val="98000"/>
              <a:buFont typeface="Wingdings" pitchFamily="2" charset="2"/>
              <a:buChar char="q"/>
            </a:pPr>
            <a:r>
              <a:rPr lang="ja-JP" sz="2000">
                <a:latin typeface="Century Gothic" panose="020B0502020202020204" pitchFamily="34" charset="0"/>
                <a:ea typeface="MS PGothic" panose="020B0600070205080204" pitchFamily="34" charset="-128"/>
              </a:rPr>
              <a:t>ブランド ビジョン</a:t>
            </a:r>
          </a:p>
          <a:p>
            <a:pPr marL="285750" indent="-285750" rtl="0">
              <a:lnSpc>
                <a:spcPct val="150000"/>
              </a:lnSpc>
              <a:spcBef>
                <a:spcPts val="400"/>
              </a:spcBef>
              <a:buClr>
                <a:srgbClr val="FEAD27"/>
              </a:buClr>
              <a:buSzPct val="98000"/>
              <a:buFont typeface="Wingdings" pitchFamily="2" charset="2"/>
              <a:buChar char="q"/>
            </a:pPr>
            <a:r>
              <a:rPr lang="ja-JP" sz="2000">
                <a:latin typeface="Century Gothic" panose="020B0502020202020204" pitchFamily="34" charset="0"/>
                <a:ea typeface="MS PGothic" panose="020B0600070205080204" pitchFamily="34" charset="-128"/>
              </a:rPr>
              <a:t>ブランド ミッション</a:t>
            </a:r>
          </a:p>
          <a:p>
            <a:pPr marL="285750" indent="-285750" rtl="0">
              <a:lnSpc>
                <a:spcPct val="150000"/>
              </a:lnSpc>
              <a:spcBef>
                <a:spcPts val="400"/>
              </a:spcBef>
              <a:buClr>
                <a:srgbClr val="FEAD27"/>
              </a:buClr>
              <a:buSzPct val="98000"/>
              <a:buFont typeface="Wingdings" pitchFamily="2" charset="2"/>
              <a:buChar char="q"/>
            </a:pPr>
            <a:r>
              <a:rPr lang="ja-JP" sz="2000">
                <a:latin typeface="Century Gothic" panose="020B0502020202020204" pitchFamily="34" charset="0"/>
                <a:ea typeface="MS PGothic" panose="020B0600070205080204" pitchFamily="34" charset="-128"/>
              </a:rPr>
              <a:t>ターゲット オーディエンス</a:t>
            </a:r>
          </a:p>
          <a:p>
            <a:pPr marL="285750" indent="-285750" rtl="0">
              <a:lnSpc>
                <a:spcPct val="150000"/>
              </a:lnSpc>
              <a:spcBef>
                <a:spcPts val="400"/>
              </a:spcBef>
              <a:buClr>
                <a:srgbClr val="FEAD27"/>
              </a:buClr>
              <a:buSzPct val="98000"/>
              <a:buFont typeface="Wingdings" pitchFamily="2" charset="2"/>
              <a:buChar char="q"/>
            </a:pPr>
            <a:r>
              <a:rPr lang="ja-JP" sz="2000">
                <a:latin typeface="Century Gothic" panose="020B0502020202020204" pitchFamily="34" charset="0"/>
                <a:ea typeface="MS PGothic" panose="020B0600070205080204" pitchFamily="34" charset="-128"/>
              </a:rPr>
              <a:t>バイヤー ペルソナ</a:t>
            </a:r>
          </a:p>
          <a:p>
            <a:pPr marL="285750" indent="-285750" rtl="0">
              <a:lnSpc>
                <a:spcPct val="150000"/>
              </a:lnSpc>
              <a:spcBef>
                <a:spcPts val="400"/>
              </a:spcBef>
              <a:buClr>
                <a:srgbClr val="FEAD27"/>
              </a:buClr>
              <a:buSzPct val="98000"/>
              <a:buFont typeface="Wingdings" pitchFamily="2" charset="2"/>
              <a:buChar char="q"/>
            </a:pPr>
            <a:r>
              <a:rPr lang="ja-JP" sz="2000">
                <a:latin typeface="Century Gothic" panose="020B0502020202020204" pitchFamily="34" charset="0"/>
                <a:ea typeface="MS PGothic" panose="020B0600070205080204" pitchFamily="34" charset="-128"/>
              </a:rPr>
              <a:t>競合分析</a:t>
            </a:r>
          </a:p>
          <a:p>
            <a:pPr marL="285750" indent="-285750" rtl="0">
              <a:lnSpc>
                <a:spcPct val="150000"/>
              </a:lnSpc>
              <a:spcBef>
                <a:spcPts val="400"/>
              </a:spcBef>
              <a:buClr>
                <a:srgbClr val="FEAD27"/>
              </a:buClr>
              <a:buSzPct val="98000"/>
              <a:buFont typeface="Wingdings" pitchFamily="2" charset="2"/>
              <a:buChar char="q"/>
            </a:pPr>
            <a:r>
              <a:rPr lang="ja-JP" sz="2000">
                <a:latin typeface="Century Gothic" panose="020B0502020202020204" pitchFamily="34" charset="0"/>
                <a:ea typeface="MS PGothic" panose="020B0600070205080204" pitchFamily="34" charset="-128"/>
              </a:rPr>
              <a:t>独自の価値提案</a:t>
            </a:r>
          </a:p>
          <a:p>
            <a:pPr marL="285750" indent="-285750" rtl="0">
              <a:lnSpc>
                <a:spcPct val="150000"/>
              </a:lnSpc>
              <a:spcBef>
                <a:spcPts val="400"/>
              </a:spcBef>
              <a:buClr>
                <a:srgbClr val="FEAD27"/>
              </a:buClr>
              <a:buSzPct val="98000"/>
              <a:buFont typeface="Wingdings" pitchFamily="2" charset="2"/>
              <a:buChar char="q"/>
            </a:pPr>
            <a:r>
              <a:rPr lang="ja-JP" sz="2000">
                <a:latin typeface="Century Gothic" panose="020B0502020202020204" pitchFamily="34" charset="0"/>
                <a:ea typeface="MS PGothic" panose="020B0600070205080204" pitchFamily="34" charset="-128"/>
              </a:rPr>
              <a:t>ブランド ポジション</a:t>
            </a:r>
          </a:p>
          <a:p>
            <a:pPr marL="285750" indent="-285750" rtl="0">
              <a:lnSpc>
                <a:spcPct val="150000"/>
              </a:lnSpc>
              <a:spcBef>
                <a:spcPts val="400"/>
              </a:spcBef>
              <a:buClr>
                <a:srgbClr val="FEAD27"/>
              </a:buClr>
              <a:buSzPct val="98000"/>
              <a:buFont typeface="Wingdings" pitchFamily="2" charset="2"/>
              <a:buChar char="q"/>
            </a:pPr>
            <a:r>
              <a:rPr lang="ja-JP" sz="2000">
                <a:latin typeface="Century Gothic" panose="020B0502020202020204" pitchFamily="34" charset="0"/>
                <a:ea typeface="MS PGothic" panose="020B0600070205080204" pitchFamily="34" charset="-128"/>
              </a:rPr>
              <a:t>ブランド メッセージ</a:t>
            </a:r>
          </a:p>
          <a:p>
            <a:pPr marL="285750" indent="-285750" rtl="0">
              <a:lnSpc>
                <a:spcPct val="150000"/>
              </a:lnSpc>
              <a:spcBef>
                <a:spcPts val="400"/>
              </a:spcBef>
              <a:buClr>
                <a:srgbClr val="FEAD27"/>
              </a:buClr>
              <a:buSzPct val="98000"/>
              <a:buFont typeface="Wingdings" pitchFamily="2" charset="2"/>
              <a:buChar char="q"/>
            </a:pPr>
            <a:r>
              <a:rPr lang="ja-JP" sz="2000">
                <a:latin typeface="Century Gothic" panose="020B0502020202020204" pitchFamily="34" charset="0"/>
                <a:ea typeface="MS PGothic" panose="020B0600070205080204" pitchFamily="34" charset="-128"/>
              </a:rPr>
              <a:t>ブランド イメージ</a:t>
            </a:r>
          </a:p>
        </p:txBody>
      </p:sp>
      <p:pic>
        <p:nvPicPr>
          <p:cNvPr id="10" name="Picture 9" descr="A group of colorful kites&#10;&#10;Description automatically generated with low confidence">
            <a:extLst>
              <a:ext uri="{FF2B5EF4-FFF2-40B4-BE49-F238E27FC236}">
                <a16:creationId xmlns:a16="http://schemas.microsoft.com/office/drawing/2014/main" id="{E804595E-F050-2F41-8507-9030192943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0" y="369417"/>
            <a:ext cx="4267751" cy="64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2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outdoor object, sport kite, colorful, envelope&#10;&#10;Description automatically generated">
            <a:extLst>
              <a:ext uri="{FF2B5EF4-FFF2-40B4-BE49-F238E27FC236}">
                <a16:creationId xmlns:a16="http://schemas.microsoft.com/office/drawing/2014/main" id="{19FE5FAB-33D5-2D44-AA42-3A525A9DE8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" b="74306"/>
          <a:stretch/>
        </p:blipFill>
        <p:spPr bwMode="auto">
          <a:xfrm>
            <a:off x="9163050" y="196826"/>
            <a:ext cx="2527300" cy="1645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8" y="248400"/>
            <a:ext cx="33970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ja-JP" sz="4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ブランドの目的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78CD71-0DA3-5C42-88A5-A41AB38F9F6C}"/>
              </a:ext>
            </a:extLst>
          </p:cNvPr>
          <p:cNvSpPr txBox="1"/>
          <p:nvPr/>
        </p:nvSpPr>
        <p:spPr>
          <a:xfrm>
            <a:off x="808892" y="1043354"/>
            <a:ext cx="6198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>
                <a:latin typeface="Century Gothic" panose="020B0502020202020204" pitchFamily="34" charset="0"/>
                <a:ea typeface="MS PGothic" panose="020B0600070205080204" pitchFamily="34" charset="-128"/>
              </a:rPr>
              <a:t>文字列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E48878-4171-2E41-803A-C2A9F4C06B44}"/>
              </a:ext>
            </a:extLst>
          </p:cNvPr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9A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4812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 object, sport kite, colorful, envelope&#10;&#10;Description automatically generated">
            <a:extLst>
              <a:ext uri="{FF2B5EF4-FFF2-40B4-BE49-F238E27FC236}">
                <a16:creationId xmlns:a16="http://schemas.microsoft.com/office/drawing/2014/main" id="{877F3AE0-C57F-7144-9F3B-2E9EFDB444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56" b="58199"/>
          <a:stretch/>
        </p:blipFill>
        <p:spPr bwMode="auto">
          <a:xfrm>
            <a:off x="9163050" y="133326"/>
            <a:ext cx="2527300" cy="2743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8" y="248400"/>
            <a:ext cx="30043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ja-JP" sz="4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コア バリュー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78CD71-0DA3-5C42-88A5-A41AB38F9F6C}"/>
              </a:ext>
            </a:extLst>
          </p:cNvPr>
          <p:cNvSpPr txBox="1"/>
          <p:nvPr/>
        </p:nvSpPr>
        <p:spPr>
          <a:xfrm>
            <a:off x="808892" y="1043354"/>
            <a:ext cx="6198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>
                <a:latin typeface="Century Gothic" panose="020B0502020202020204" pitchFamily="34" charset="0"/>
                <a:ea typeface="MS PGothic" panose="020B0600070205080204" pitchFamily="34" charset="-128"/>
              </a:rPr>
              <a:t>文字列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E48878-4171-2E41-803A-C2A9F4C06B44}"/>
              </a:ext>
            </a:extLst>
          </p:cNvPr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1361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outdoor object, sport kite, colorful, envelope&#10;&#10;Description automatically generated">
            <a:extLst>
              <a:ext uri="{FF2B5EF4-FFF2-40B4-BE49-F238E27FC236}">
                <a16:creationId xmlns:a16="http://schemas.microsoft.com/office/drawing/2014/main" id="{E038D982-05AE-964A-AADA-76967FBC7F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0001"/>
          <a:stretch/>
        </p:blipFill>
        <p:spPr bwMode="auto">
          <a:xfrm>
            <a:off x="9163050" y="223000"/>
            <a:ext cx="2527300" cy="38404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8" y="248400"/>
            <a:ext cx="3746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ja-JP" sz="4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ブランド ビジョン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78CD71-0DA3-5C42-88A5-A41AB38F9F6C}"/>
              </a:ext>
            </a:extLst>
          </p:cNvPr>
          <p:cNvSpPr txBox="1"/>
          <p:nvPr/>
        </p:nvSpPr>
        <p:spPr>
          <a:xfrm>
            <a:off x="808892" y="1043354"/>
            <a:ext cx="6198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>
                <a:latin typeface="Century Gothic" panose="020B0502020202020204" pitchFamily="34" charset="0"/>
                <a:ea typeface="MS PGothic" panose="020B0600070205080204" pitchFamily="34" charset="-128"/>
              </a:rPr>
              <a:t>文字列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E48878-4171-2E41-803A-C2A9F4C06B44}"/>
              </a:ext>
            </a:extLst>
          </p:cNvPr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FEAD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1014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 object, sport kite, colorful, envelope&#10;&#10;Description automatically generated">
            <a:extLst>
              <a:ext uri="{FF2B5EF4-FFF2-40B4-BE49-F238E27FC236}">
                <a16:creationId xmlns:a16="http://schemas.microsoft.com/office/drawing/2014/main" id="{5962479F-0F9E-FE41-A598-DD30510BE2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57"/>
          <a:stretch/>
        </p:blipFill>
        <p:spPr bwMode="auto">
          <a:xfrm>
            <a:off x="9163050" y="223000"/>
            <a:ext cx="2527300" cy="49377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8" y="248400"/>
            <a:ext cx="39469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ja-JP" sz="4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ブランド ミッション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78CD71-0DA3-5C42-88A5-A41AB38F9F6C}"/>
              </a:ext>
            </a:extLst>
          </p:cNvPr>
          <p:cNvSpPr txBox="1"/>
          <p:nvPr/>
        </p:nvSpPr>
        <p:spPr>
          <a:xfrm>
            <a:off x="808892" y="1043354"/>
            <a:ext cx="6198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>
                <a:latin typeface="Century Gothic" panose="020B0502020202020204" pitchFamily="34" charset="0"/>
                <a:ea typeface="MS PGothic" panose="020B0600070205080204" pitchFamily="34" charset="-128"/>
              </a:rPr>
              <a:t>文字列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E48878-4171-2E41-803A-C2A9F4C06B44}"/>
              </a:ext>
            </a:extLst>
          </p:cNvPr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FB6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0618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outdoor object, sport kite, colorful, envelope&#10;&#10;Description automatically generated">
            <a:extLst>
              <a:ext uri="{FF2B5EF4-FFF2-40B4-BE49-F238E27FC236}">
                <a16:creationId xmlns:a16="http://schemas.microsoft.com/office/drawing/2014/main" id="{0687025D-C838-EF45-A6F7-70B35C26CFF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958" y="223000"/>
            <a:ext cx="2527300" cy="64008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8" y="248400"/>
            <a:ext cx="55835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ja-JP" sz="4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ターゲット オーディエンス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78CD71-0DA3-5C42-88A5-A41AB38F9F6C}"/>
              </a:ext>
            </a:extLst>
          </p:cNvPr>
          <p:cNvSpPr txBox="1"/>
          <p:nvPr/>
        </p:nvSpPr>
        <p:spPr>
          <a:xfrm>
            <a:off x="808892" y="1043354"/>
            <a:ext cx="6198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>
                <a:latin typeface="Century Gothic" panose="020B0502020202020204" pitchFamily="34" charset="0"/>
                <a:ea typeface="MS PGothic" panose="020B0600070205080204" pitchFamily="34" charset="-128"/>
              </a:rPr>
              <a:t>文字列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E48878-4171-2E41-803A-C2A9F4C06B44}"/>
              </a:ext>
            </a:extLst>
          </p:cNvPr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726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8" y="248400"/>
            <a:ext cx="4155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ja-JP" sz="4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バイヤー ペルソナ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E48878-4171-2E41-803A-C2A9F4C06B44}"/>
              </a:ext>
            </a:extLst>
          </p:cNvPr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EC8C8DB-3CF4-2F42-B8E6-34C13AB290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465920"/>
              </p:ext>
            </p:extLst>
          </p:nvPr>
        </p:nvGraphicFramePr>
        <p:xfrm>
          <a:off x="228600" y="956286"/>
          <a:ext cx="11595652" cy="55782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6100">
                  <a:extLst>
                    <a:ext uri="{9D8B030D-6E8A-4147-A177-3AD203B41FA5}">
                      <a16:colId xmlns:a16="http://schemas.microsoft.com/office/drawing/2014/main" val="819285150"/>
                    </a:ext>
                  </a:extLst>
                </a:gridCol>
                <a:gridCol w="4792482">
                  <a:extLst>
                    <a:ext uri="{9D8B030D-6E8A-4147-A177-3AD203B41FA5}">
                      <a16:colId xmlns:a16="http://schemas.microsoft.com/office/drawing/2014/main" val="2913506686"/>
                    </a:ext>
                  </a:extLst>
                </a:gridCol>
                <a:gridCol w="4987070">
                  <a:extLst>
                    <a:ext uri="{9D8B030D-6E8A-4147-A177-3AD203B41FA5}">
                      <a16:colId xmlns:a16="http://schemas.microsoft.com/office/drawing/2014/main" val="1011456006"/>
                    </a:ext>
                  </a:extLst>
                </a:gridCol>
              </a:tblGrid>
              <a:tr h="389201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2800" b="0" baseline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7254" marR="5725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28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ペルソナ 1</a:t>
                      </a:r>
                    </a:p>
                  </a:txBody>
                  <a:tcPr marL="57254" marR="57254" marT="0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2800" b="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ペルソナ 2</a:t>
                      </a:r>
                    </a:p>
                  </a:txBody>
                  <a:tcPr marL="57254" marR="57254" marT="0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1856346"/>
                  </a:ext>
                </a:extLst>
              </a:tr>
              <a:tr h="389201"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400" b="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年齢</a:t>
                      </a:r>
                    </a:p>
                  </a:txBody>
                  <a:tcPr marL="60965" marR="83761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82880" marR="5725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400" b="0" baseline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182880" marR="5725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826507"/>
                  </a:ext>
                </a:extLst>
              </a:tr>
              <a:tr h="389201"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400" b="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性別</a:t>
                      </a:r>
                    </a:p>
                  </a:txBody>
                  <a:tcPr marL="60965" marR="83761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82880" marR="5725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400" b="0" baseline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182880" marR="5725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6854492"/>
                  </a:ext>
                </a:extLst>
              </a:tr>
              <a:tr h="389201"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400" b="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交際ステータス</a:t>
                      </a:r>
                    </a:p>
                  </a:txBody>
                  <a:tcPr marL="60965" marR="83761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400" b="0" baseline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182880" marR="5725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400" b="0" baseline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182880" marR="5725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2691"/>
                  </a:ext>
                </a:extLst>
              </a:tr>
              <a:tr h="389201"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400" b="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職業</a:t>
                      </a:r>
                    </a:p>
                  </a:txBody>
                  <a:tcPr marL="60965" marR="83761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400" b="0" baseline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182880" marR="5725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400" b="0" baseline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182880" marR="5725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6336798"/>
                  </a:ext>
                </a:extLst>
              </a:tr>
              <a:tr h="389201"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400" b="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収入</a:t>
                      </a:r>
                    </a:p>
                  </a:txBody>
                  <a:tcPr marL="60965" marR="83761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400" b="0" baseline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182880" marR="5725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400" b="0" baseline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182880" marR="5725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8034401"/>
                  </a:ext>
                </a:extLst>
              </a:tr>
              <a:tr h="583802"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400" b="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情報ソース</a:t>
                      </a:r>
                    </a:p>
                  </a:txBody>
                  <a:tcPr marL="60965" marR="83761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400" b="0" baseline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182880" marR="5725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400" b="0" baseline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182880" marR="5725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2060127"/>
                  </a:ext>
                </a:extLst>
              </a:tr>
              <a:tr h="875702"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400" b="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目標と価値観</a:t>
                      </a:r>
                    </a:p>
                  </a:txBody>
                  <a:tcPr marL="60965" marR="83761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400" b="0" baseline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182880" marR="5725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400" b="0" baseline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182880" marR="5725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1634823"/>
                  </a:ext>
                </a:extLst>
              </a:tr>
              <a:tr h="875702"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400" b="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課題と問題</a:t>
                      </a:r>
                    </a:p>
                  </a:txBody>
                  <a:tcPr marL="60965" marR="83761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400" b="0" baseline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182880" marR="5725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400" b="0" baseline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182880" marR="5725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248584"/>
                  </a:ext>
                </a:extLst>
              </a:tr>
              <a:tr h="875702"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4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自社のブランドでどのように問題を解決</a:t>
                      </a:r>
                      <a:br>
                        <a:rPr lang="en-US" altLang="ja-JP" sz="14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</a:br>
                      <a:r>
                        <a:rPr lang="ja-JP" sz="14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できるのか</a:t>
                      </a:r>
                    </a:p>
                  </a:txBody>
                  <a:tcPr marL="60965" marR="83761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400" b="0" baseline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182880" marR="5725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4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182880" marR="5725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8832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776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8" y="24840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ja-JP" sz="4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競合分析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E48878-4171-2E41-803A-C2A9F4C06B44}"/>
              </a:ext>
            </a:extLst>
          </p:cNvPr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63DB686-9C4C-0C45-8178-7840BD57A7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673585"/>
              </p:ext>
            </p:extLst>
          </p:nvPr>
        </p:nvGraphicFramePr>
        <p:xfrm>
          <a:off x="189842" y="956286"/>
          <a:ext cx="11634410" cy="57710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1158">
                  <a:extLst>
                    <a:ext uri="{9D8B030D-6E8A-4147-A177-3AD203B41FA5}">
                      <a16:colId xmlns:a16="http://schemas.microsoft.com/office/drawing/2014/main" val="819285150"/>
                    </a:ext>
                  </a:extLst>
                </a:gridCol>
                <a:gridCol w="5086626">
                  <a:extLst>
                    <a:ext uri="{9D8B030D-6E8A-4147-A177-3AD203B41FA5}">
                      <a16:colId xmlns:a16="http://schemas.microsoft.com/office/drawing/2014/main" val="2913506686"/>
                    </a:ext>
                  </a:extLst>
                </a:gridCol>
                <a:gridCol w="5086626">
                  <a:extLst>
                    <a:ext uri="{9D8B030D-6E8A-4147-A177-3AD203B41FA5}">
                      <a16:colId xmlns:a16="http://schemas.microsoft.com/office/drawing/2014/main" val="1011456006"/>
                    </a:ext>
                  </a:extLst>
                </a:gridCol>
              </a:tblGrid>
              <a:tr h="389201"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400" b="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ブランド名</a:t>
                      </a:r>
                    </a:p>
                  </a:txBody>
                  <a:tcPr marL="60965" marR="83761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8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ブランド名 1</a:t>
                      </a:r>
                    </a:p>
                  </a:txBody>
                  <a:tcPr marL="182880" marR="5725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800" b="0" baseline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ブランド名 2</a:t>
                      </a:r>
                    </a:p>
                  </a:txBody>
                  <a:tcPr marL="182880" marR="5725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714020"/>
                  </a:ext>
                </a:extLst>
              </a:tr>
              <a:tr h="597979"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400" b="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ブランドの目的と価値観</a:t>
                      </a:r>
                    </a:p>
                  </a:txBody>
                  <a:tcPr marL="60965" marR="83761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100" b="0" baseline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182880" marR="5725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100" b="0" baseline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182880" marR="5725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826507"/>
                  </a:ext>
                </a:extLst>
              </a:tr>
              <a:tr h="597979"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400" b="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独自の価値提案</a:t>
                      </a:r>
                    </a:p>
                  </a:txBody>
                  <a:tcPr marL="60965" marR="83761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100" b="0" baseline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182880" marR="5725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100" b="0" baseline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182880" marR="5725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6854492"/>
                  </a:ext>
                </a:extLst>
              </a:tr>
              <a:tr h="597979"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400" b="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タグライン</a:t>
                      </a:r>
                    </a:p>
                  </a:txBody>
                  <a:tcPr marL="60965" marR="83761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100" b="0" baseline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182880" marR="5725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100" b="0" baseline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182880" marR="5725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2691"/>
                  </a:ext>
                </a:extLst>
              </a:tr>
              <a:tr h="597979"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4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ターゲット</a:t>
                      </a:r>
                      <a:br>
                        <a:rPr lang="en-US" altLang="ja-JP" sz="14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</a:br>
                      <a:r>
                        <a:rPr lang="ja-JP" sz="14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オーディエンス</a:t>
                      </a:r>
                    </a:p>
                  </a:txBody>
                  <a:tcPr marL="60965" marR="83761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100" b="0" baseline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182880" marR="5725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100" b="0" baseline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182880" marR="5725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6336798"/>
                  </a:ext>
                </a:extLst>
              </a:tr>
              <a:tr h="597979"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400" b="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主力製品</a:t>
                      </a:r>
                    </a:p>
                  </a:txBody>
                  <a:tcPr marL="60965" marR="83761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100" b="0" baseline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182880" marR="5725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100" b="0" baseline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182880" marR="5725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8034401"/>
                  </a:ext>
                </a:extLst>
              </a:tr>
              <a:tr h="597979"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4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マーケティング</a:t>
                      </a:r>
                      <a:br>
                        <a:rPr lang="en-US" altLang="ja-JP" sz="14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</a:br>
                      <a:r>
                        <a:rPr lang="ja-JP" sz="14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チャネル</a:t>
                      </a:r>
                    </a:p>
                  </a:txBody>
                  <a:tcPr marL="60965" marR="83761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100" b="0" baseline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182880" marR="5725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100" b="0" baseline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182880" marR="5725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2060127"/>
                  </a:ext>
                </a:extLst>
              </a:tr>
              <a:tr h="597979"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400" b="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強み</a:t>
                      </a:r>
                    </a:p>
                  </a:txBody>
                  <a:tcPr marL="60965" marR="83761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100" b="0" baseline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182880" marR="5725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100" b="0" baseline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182880" marR="5725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1634823"/>
                  </a:ext>
                </a:extLst>
              </a:tr>
              <a:tr h="597979"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400" b="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弱み</a:t>
                      </a:r>
                    </a:p>
                  </a:txBody>
                  <a:tcPr marL="60965" marR="83761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100" b="0" baseline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182880" marR="5725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100" b="0" baseline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182880" marR="5725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248584"/>
                  </a:ext>
                </a:extLst>
              </a:tr>
              <a:tr h="597979"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400" b="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その他</a:t>
                      </a:r>
                    </a:p>
                  </a:txBody>
                  <a:tcPr marL="60965" marR="83761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100" b="0" baseline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182880" marR="5725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1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182880" marR="5725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8832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92871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7</TotalTime>
  <Words>786</Words>
  <Application>Microsoft Macintosh PowerPoint</Application>
  <PresentationFormat>Widescreen</PresentationFormat>
  <Paragraphs>127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Wingdings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Key</dc:creator>
  <cp:lastModifiedBy>Brittany Johnston</cp:lastModifiedBy>
  <cp:revision>5</cp:revision>
  <dcterms:created xsi:type="dcterms:W3CDTF">2022-02-24T23:59:18Z</dcterms:created>
  <dcterms:modified xsi:type="dcterms:W3CDTF">2024-02-12T17:04:12Z</dcterms:modified>
</cp:coreProperties>
</file>