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3" r:id="rId3"/>
    <p:sldId id="368" r:id="rId4"/>
    <p:sldId id="406" r:id="rId5"/>
    <p:sldId id="401" r:id="rId6"/>
    <p:sldId id="408" r:id="rId7"/>
    <p:sldId id="409" r:id="rId8"/>
    <p:sldId id="410" r:id="rId9"/>
    <p:sldId id="411" r:id="rId10"/>
    <p:sldId id="412" r:id="rId11"/>
    <p:sldId id="413" r:id="rId12"/>
    <p:sldId id="400" r:id="rId13"/>
    <p:sldId id="395"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B4D"/>
    <a:srgbClr val="D08A18"/>
    <a:srgbClr val="EDB201"/>
    <a:srgbClr val="EDF3F2"/>
    <a:srgbClr val="A4D0C9"/>
    <a:srgbClr val="003C43"/>
    <a:srgbClr val="00565E"/>
    <a:srgbClr val="007475"/>
    <a:srgbClr val="008081"/>
    <a:srgbClr val="229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7" autoAdjust="0"/>
    <p:restoredTop sz="96327"/>
  </p:normalViewPr>
  <p:slideViewPr>
    <p:cSldViewPr snapToGrid="0" snapToObjects="1">
      <p:cViewPr varScale="1">
        <p:scale>
          <a:sx n="112" d="100"/>
          <a:sy n="112" d="100"/>
        </p:scale>
        <p:origin x="920" y="19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11</a:t>
            </a:fld>
            <a:endParaRPr/>
          </a:p>
        </p:txBody>
      </p:sp>
    </p:spTree>
    <p:extLst>
      <p:ext uri="{BB962C8B-B14F-4D97-AF65-F5344CB8AC3E}">
        <p14:creationId xmlns:p14="http://schemas.microsoft.com/office/powerpoint/2010/main" val="20767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12</a:t>
            </a:fld>
            <a:endParaRPr/>
          </a:p>
        </p:txBody>
      </p:sp>
    </p:spTree>
    <p:extLst>
      <p:ext uri="{BB962C8B-B14F-4D97-AF65-F5344CB8AC3E}">
        <p14:creationId xmlns:p14="http://schemas.microsoft.com/office/powerpoint/2010/main" val="273651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13</a:t>
            </a:fld>
            <a:endParaRPr/>
          </a:p>
        </p:txBody>
      </p:sp>
    </p:spTree>
    <p:extLst>
      <p:ext uri="{BB962C8B-B14F-4D97-AF65-F5344CB8AC3E}">
        <p14:creationId xmlns:p14="http://schemas.microsoft.com/office/powerpoint/2010/main" val="163290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14</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20817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5820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14246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398494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304132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225378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426096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258151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36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p.smartsheet.com/try-it?trp=77934&amp;utm_language=JP&amp;utm_source=template-powerpoint&amp;utm_medium=content&amp;utm_campaign=ic-Process+Maturity+Model+Levels+Presentation-powerpoint-77934-jp&amp;lpa=ic+Process+Maturity+Model+Levels+Presentation+powerpoint+77934+jp"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smartsheet.com/all-about-business-process-management-expert-insigh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D4A7B2-0D94-3B04-9922-0B79E51E7419}"/>
              </a:ext>
            </a:extLst>
          </p:cNvPr>
          <p:cNvPicPr>
            <a:picLocks noChangeAspect="1"/>
          </p:cNvPicPr>
          <p:nvPr/>
        </p:nvPicPr>
        <p:blipFill>
          <a:blip r:embed="rId2"/>
          <a:stretch>
            <a:fillRect/>
          </a:stretch>
        </p:blipFill>
        <p:spPr>
          <a:xfrm>
            <a:off x="-1" y="0"/>
            <a:ext cx="12191999"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86153" cy="523220"/>
          </a:xfrm>
          <a:prstGeom prst="rect">
            <a:avLst/>
          </a:prstGeom>
          <a:noFill/>
        </p:spPr>
        <p:txBody>
          <a:bodyPr wrap="square" rtlCol="0">
            <a:spAutoFit/>
          </a:bodyPr>
          <a:lstStyle/>
          <a:p>
            <a:pPr rtl="0"/>
            <a:r>
              <a:rPr lang="ja-JP" sz="2800" b="1">
                <a:solidFill>
                  <a:schemeClr val="tx1">
                    <a:lumMod val="75000"/>
                    <a:lumOff val="25000"/>
                  </a:schemeClr>
                </a:solidFill>
                <a:latin typeface="Century Gothic" panose="020B0502020202020204" pitchFamily="34" charset="0"/>
                <a:ea typeface="MS PGothic" panose="020B0600070205080204" pitchFamily="34" charset="-128"/>
              </a:rPr>
              <a:t>プロセス成熟度モデル レベル テンプレート</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73944" y="3018604"/>
            <a:ext cx="7031407" cy="707886"/>
          </a:xfrm>
          <a:prstGeom prst="rect">
            <a:avLst/>
          </a:prstGeom>
          <a:noFill/>
        </p:spPr>
        <p:txBody>
          <a:bodyPr wrap="square" rtlCol="0">
            <a:spAutoFit/>
          </a:bodyPr>
          <a:lstStyle/>
          <a:p>
            <a:pPr rtl="0"/>
            <a:r>
              <a:rPr lang="ja-JP" sz="4000" dirty="0">
                <a:latin typeface="Century Gothic" panose="020B0502020202020204" pitchFamily="34" charset="0"/>
                <a:ea typeface="MS PGothic" panose="020B0600070205080204" pitchFamily="34" charset="-128"/>
              </a:rPr>
              <a:t>[ディスカッションのサブタイトル]</a:t>
            </a:r>
          </a:p>
        </p:txBody>
      </p:sp>
      <p:sp>
        <p:nvSpPr>
          <p:cNvPr id="12" name="TextBox 11">
            <a:extLst>
              <a:ext uri="{FF2B5EF4-FFF2-40B4-BE49-F238E27FC236}">
                <a16:creationId xmlns:a16="http://schemas.microsoft.com/office/drawing/2014/main" id="{E6138981-03C3-494F-8F6E-EB790F07F244}"/>
              </a:ext>
            </a:extLst>
          </p:cNvPr>
          <p:cNvSpPr txBox="1"/>
          <p:nvPr/>
        </p:nvSpPr>
        <p:spPr>
          <a:xfrm>
            <a:off x="373945" y="1784273"/>
            <a:ext cx="10042044" cy="830997"/>
          </a:xfrm>
          <a:prstGeom prst="rect">
            <a:avLst/>
          </a:prstGeom>
          <a:noFill/>
        </p:spPr>
        <p:txBody>
          <a:bodyPr wrap="square" rtlCol="0">
            <a:spAutoFit/>
          </a:bodyPr>
          <a:lstStyle/>
          <a:p>
            <a:pPr rtl="0"/>
            <a:r>
              <a:rPr lang="ja-JP" sz="4800">
                <a:solidFill>
                  <a:schemeClr val="tx1">
                    <a:lumMod val="65000"/>
                    <a:lumOff val="35000"/>
                  </a:schemeClr>
                </a:solidFill>
                <a:latin typeface="Century Gothic" panose="020B0502020202020204" pitchFamily="34" charset="0"/>
                <a:ea typeface="MS PGothic" panose="020B0600070205080204" pitchFamily="34" charset="-128"/>
              </a:rPr>
              <a:t>プロセス成熟度の概要</a:t>
            </a:r>
          </a:p>
        </p:txBody>
      </p:sp>
      <p:sp>
        <p:nvSpPr>
          <p:cNvPr id="2" name="TextBox 1">
            <a:extLst>
              <a:ext uri="{FF2B5EF4-FFF2-40B4-BE49-F238E27FC236}">
                <a16:creationId xmlns:a16="http://schemas.microsoft.com/office/drawing/2014/main" id="{A063B169-A505-AEC9-C7B5-4916788CF27D}"/>
              </a:ext>
            </a:extLst>
          </p:cNvPr>
          <p:cNvSpPr txBox="1"/>
          <p:nvPr/>
        </p:nvSpPr>
        <p:spPr>
          <a:xfrm>
            <a:off x="552991" y="4991656"/>
            <a:ext cx="1295687" cy="338554"/>
          </a:xfrm>
          <a:prstGeom prst="rect">
            <a:avLst/>
          </a:prstGeom>
          <a:noFill/>
        </p:spPr>
        <p:txBody>
          <a:bodyPr wrap="square" rtlCol="0">
            <a:spAutoFit/>
          </a:bodyPr>
          <a:lstStyle/>
          <a:p>
            <a:pPr rtl="0"/>
            <a:r>
              <a:rPr lang="ja-JP" sz="1600">
                <a:solidFill>
                  <a:schemeClr val="tx1">
                    <a:lumMod val="65000"/>
                    <a:lumOff val="35000"/>
                  </a:schemeClr>
                </a:solidFill>
                <a:latin typeface="Century Gothic" panose="020B0502020202020204" pitchFamily="34" charset="0"/>
                <a:ea typeface="MS PGothic" panose="020B0600070205080204" pitchFamily="34" charset="-128"/>
              </a:rPr>
              <a:t>00/00/0000</a:t>
            </a:r>
          </a:p>
        </p:txBody>
      </p:sp>
      <p:pic>
        <p:nvPicPr>
          <p:cNvPr id="3" name="Picture 2">
            <a:hlinkClick r:id="rId3"/>
            <a:extLst>
              <a:ext uri="{FF2B5EF4-FFF2-40B4-BE49-F238E27FC236}">
                <a16:creationId xmlns:a16="http://schemas.microsoft.com/office/drawing/2014/main" id="{3A7A3B62-4FC5-93B8-0B54-C0E8B0B5AC46}"/>
              </a:ext>
            </a:extLst>
          </p:cNvPr>
          <p:cNvPicPr>
            <a:picLocks noChangeAspect="1"/>
          </p:cNvPicPr>
          <p:nvPr/>
        </p:nvPicPr>
        <p:blipFill>
          <a:blip r:embed="rId4"/>
          <a:stretch>
            <a:fillRect/>
          </a:stretch>
        </p:blipFill>
        <p:spPr>
          <a:xfrm>
            <a:off x="8743950" y="104190"/>
            <a:ext cx="3013710" cy="41126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B67C67-0F25-E8E8-3726-B258D9230E08}"/>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8</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7584420" cy="584775"/>
          </a:xfrm>
          <a:prstGeom prst="rect">
            <a:avLst/>
          </a:prstGeom>
          <a:noFill/>
        </p:spPr>
        <p:txBody>
          <a:bodyPr wrap="square" rtlCol="0">
            <a:spAutoFit/>
          </a:bodyPr>
          <a:lstStyle/>
          <a:p>
            <a:pPr rtl="0"/>
            <a:r>
              <a:rPr lang="ja-JP" sz="3200" dirty="0">
                <a:solidFill>
                  <a:srgbClr val="609188"/>
                </a:solidFill>
                <a:latin typeface="Century Gothic" panose="020B0502020202020204" pitchFamily="34" charset="0"/>
                <a:ea typeface="MS PGothic" panose="020B0600070205080204" pitchFamily="34" charset="-128"/>
              </a:rPr>
              <a:t>プロセス パフォーマンス インデックス (PIP)</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2416352033"/>
              </p:ext>
            </p:extLst>
          </p:nvPr>
        </p:nvGraphicFramePr>
        <p:xfrm>
          <a:off x="480701" y="1573082"/>
          <a:ext cx="10237456" cy="2773354"/>
        </p:xfrm>
        <a:graphic>
          <a:graphicData uri="http://schemas.openxmlformats.org/drawingml/2006/table">
            <a:tbl>
              <a:tblPr>
                <a:noFill/>
              </a:tblPr>
              <a:tblGrid>
                <a:gridCol w="10237456">
                  <a:extLst>
                    <a:ext uri="{9D8B030D-6E8A-4147-A177-3AD203B41FA5}">
                      <a16:colId xmlns:a16="http://schemas.microsoft.com/office/drawing/2014/main" val="20000"/>
                    </a:ext>
                  </a:extLst>
                </a:gridCol>
              </a:tblGrid>
              <a:tr h="277335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コンサルタントの Geary Rummler 氏と Alan Brache 氏が提示 </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シンプルな 10 問の評価を使用</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プロセス管理の開始、プロセス管理の進化、</a:t>
                      </a:r>
                      <a:br>
                        <a:rPr lang="en-US" sz="2000" baseline="0" dirty="0">
                          <a:latin typeface="Century Gothic" panose="020B0502020202020204" pitchFamily="34" charset="0"/>
                          <a:ea typeface="MS PGothic" panose="020B0600070205080204" pitchFamily="34" charset="-128"/>
                        </a:rPr>
                      </a:br>
                      <a:r>
                        <a:rPr lang="ja-JP" sz="2000" baseline="0" dirty="0">
                          <a:latin typeface="Century Gothic" panose="020B0502020202020204" pitchFamily="34" charset="0"/>
                          <a:ea typeface="MS PGothic" panose="020B0600070205080204" pitchFamily="34" charset="-128"/>
                        </a:rPr>
                        <a:t>プロセス管理の習得のためのスコアを割り当て</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187E4AA4-9BEA-6F4B-920F-CD8AEA1C7331}"/>
              </a:ext>
            </a:extLst>
          </p:cNvPr>
          <p:cNvSpPr/>
          <p:nvPr/>
        </p:nvSpPr>
        <p:spPr>
          <a:xfrm>
            <a:off x="6312460" y="5919517"/>
            <a:ext cx="585414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ja-JP" sz="6600">
                <a:solidFill>
                  <a:schemeClr val="bg1"/>
                </a:solidFill>
                <a:latin typeface="Century Gothic" panose="020B0502020202020204" pitchFamily="34" charset="0"/>
                <a:ea typeface="MS PGothic" panose="020B0600070205080204" pitchFamily="34" charset="-128"/>
              </a:rPr>
              <a:t>PIP</a:t>
            </a:r>
          </a:p>
        </p:txBody>
      </p:sp>
    </p:spTree>
    <p:extLst>
      <p:ext uri="{BB962C8B-B14F-4D97-AF65-F5344CB8AC3E}">
        <p14:creationId xmlns:p14="http://schemas.microsoft.com/office/powerpoint/2010/main" val="192962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ound Diagonal Corner Rectangle 19">
            <a:extLst>
              <a:ext uri="{FF2B5EF4-FFF2-40B4-BE49-F238E27FC236}">
                <a16:creationId xmlns:a16="http://schemas.microsoft.com/office/drawing/2014/main" id="{66DD1D5C-5CE9-B5FB-20B0-C1F82A754D28}"/>
              </a:ext>
            </a:extLst>
          </p:cNvPr>
          <p:cNvSpPr/>
          <p:nvPr/>
        </p:nvSpPr>
        <p:spPr>
          <a:xfrm>
            <a:off x="469625" y="3935266"/>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ja-JP" sz="2400">
                <a:solidFill>
                  <a:schemeClr val="bg1"/>
                </a:solidFill>
                <a:latin typeface="Century Gothic" panose="020B0502020202020204" pitchFamily="34" charset="0"/>
                <a:ea typeface="MS PGothic" panose="020B0600070205080204" pitchFamily="34" charset="-128"/>
              </a:rPr>
              <a:t>アドホック</a:t>
            </a:r>
          </a:p>
        </p:txBody>
      </p:sp>
      <p:sp>
        <p:nvSpPr>
          <p:cNvPr id="21" name="Round Diagonal Corner Rectangle 20">
            <a:extLst>
              <a:ext uri="{FF2B5EF4-FFF2-40B4-BE49-F238E27FC236}">
                <a16:creationId xmlns:a16="http://schemas.microsoft.com/office/drawing/2014/main" id="{ED329C1F-35F5-C6DF-BAEA-6ED795B5C451}"/>
              </a:ext>
            </a:extLst>
          </p:cNvPr>
          <p:cNvSpPr/>
          <p:nvPr/>
        </p:nvSpPr>
        <p:spPr>
          <a:xfrm>
            <a:off x="2773827" y="3423319"/>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ja-JP" sz="2400">
                <a:solidFill>
                  <a:schemeClr val="bg1"/>
                </a:solidFill>
                <a:latin typeface="Century Gothic" panose="020B0502020202020204" pitchFamily="34" charset="0"/>
                <a:ea typeface="MS PGothic" panose="020B0600070205080204" pitchFamily="34" charset="-128"/>
              </a:rPr>
              <a:t>定義された</a:t>
            </a:r>
          </a:p>
        </p:txBody>
      </p:sp>
      <p:sp>
        <p:nvSpPr>
          <p:cNvPr id="22" name="Round Diagonal Corner Rectangle 21">
            <a:extLst>
              <a:ext uri="{FF2B5EF4-FFF2-40B4-BE49-F238E27FC236}">
                <a16:creationId xmlns:a16="http://schemas.microsoft.com/office/drawing/2014/main" id="{FC90A4D0-3BF6-1ED6-A092-5F86A23A0D3A}"/>
              </a:ext>
            </a:extLst>
          </p:cNvPr>
          <p:cNvSpPr/>
          <p:nvPr/>
        </p:nvSpPr>
        <p:spPr>
          <a:xfrm>
            <a:off x="5078029" y="2911371"/>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ja-JP" sz="2400">
                <a:solidFill>
                  <a:schemeClr val="bg1"/>
                </a:solidFill>
                <a:latin typeface="Century Gothic" panose="020B0502020202020204" pitchFamily="34" charset="0"/>
                <a:ea typeface="MS PGothic" panose="020B0600070205080204" pitchFamily="34" charset="-128"/>
              </a:rPr>
              <a:t>結合された</a:t>
            </a:r>
          </a:p>
        </p:txBody>
      </p:sp>
      <p:sp>
        <p:nvSpPr>
          <p:cNvPr id="23" name="Round Diagonal Corner Rectangle 22">
            <a:extLst>
              <a:ext uri="{FF2B5EF4-FFF2-40B4-BE49-F238E27FC236}">
                <a16:creationId xmlns:a16="http://schemas.microsoft.com/office/drawing/2014/main" id="{85E03AEA-6ADA-6D6A-5796-150930701B62}"/>
              </a:ext>
            </a:extLst>
          </p:cNvPr>
          <p:cNvSpPr/>
          <p:nvPr/>
        </p:nvSpPr>
        <p:spPr>
          <a:xfrm>
            <a:off x="7382231" y="2399423"/>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ja-JP" sz="2400">
                <a:solidFill>
                  <a:schemeClr val="bg1"/>
                </a:solidFill>
                <a:latin typeface="Century Gothic" panose="020B0502020202020204" pitchFamily="34" charset="0"/>
                <a:ea typeface="MS PGothic" panose="020B0600070205080204" pitchFamily="34" charset="-128"/>
              </a:rPr>
              <a:t>統合された</a:t>
            </a:r>
          </a:p>
        </p:txBody>
      </p:sp>
      <p:sp>
        <p:nvSpPr>
          <p:cNvPr id="24" name="Round Diagonal Corner Rectangle 23">
            <a:extLst>
              <a:ext uri="{FF2B5EF4-FFF2-40B4-BE49-F238E27FC236}">
                <a16:creationId xmlns:a16="http://schemas.microsoft.com/office/drawing/2014/main" id="{6D324E62-E076-C771-42BB-CC7A4A0555FD}"/>
              </a:ext>
            </a:extLst>
          </p:cNvPr>
          <p:cNvSpPr/>
          <p:nvPr/>
        </p:nvSpPr>
        <p:spPr>
          <a:xfrm>
            <a:off x="9686434" y="1887475"/>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ja-JP" sz="2400">
                <a:solidFill>
                  <a:schemeClr val="bg1"/>
                </a:solidFill>
                <a:latin typeface="Century Gothic" panose="020B0502020202020204" pitchFamily="34" charset="0"/>
                <a:ea typeface="MS PGothic" panose="020B0600070205080204" pitchFamily="34" charset="-128"/>
              </a:rPr>
              <a:t>拡張された</a:t>
            </a:r>
          </a:p>
        </p:txBody>
      </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837134762"/>
              </p:ext>
            </p:extLst>
          </p:nvPr>
        </p:nvGraphicFramePr>
        <p:xfrm>
          <a:off x="480700" y="1414799"/>
          <a:ext cx="7117835" cy="2028404"/>
        </p:xfrm>
        <a:graphic>
          <a:graphicData uri="http://schemas.openxmlformats.org/drawingml/2006/table">
            <a:tbl>
              <a:tblPr>
                <a:noFill/>
              </a:tblPr>
              <a:tblGrid>
                <a:gridCol w="7117835">
                  <a:extLst>
                    <a:ext uri="{9D8B030D-6E8A-4147-A177-3AD203B41FA5}">
                      <a16:colId xmlns:a16="http://schemas.microsoft.com/office/drawing/2014/main" val="20000"/>
                    </a:ext>
                  </a:extLst>
                </a:gridCol>
              </a:tblGrid>
              <a:tr h="202840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プロセス管理の開始、プロセス管理の進化、プロセス管理の習得のためのスコアを割り当て </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今では 5 つのレベルが含まれています。</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099"/>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ja-JP" sz="2400" dirty="0">
                <a:solidFill>
                  <a:schemeClr val="bg1"/>
                </a:solidFill>
                <a:latin typeface="Century Gothic" panose="020B0502020202020204" pitchFamily="34" charset="0"/>
                <a:ea typeface="MS PGothic" panose="020B0600070205080204" pitchFamily="34" charset="-128"/>
              </a:rPr>
              <a:t>アドホック</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3828" y="3500152"/>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ja-JP" sz="2400">
                <a:solidFill>
                  <a:schemeClr val="bg1"/>
                </a:solidFill>
                <a:latin typeface="Century Gothic" panose="020B0502020202020204" pitchFamily="34" charset="0"/>
                <a:ea typeface="MS PGothic" panose="020B0600070205080204" pitchFamily="34" charset="-128"/>
              </a:rPr>
              <a:t>定義された</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78030" y="2988204"/>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ja-JP" sz="2400">
                <a:solidFill>
                  <a:schemeClr val="bg1"/>
                </a:solidFill>
                <a:latin typeface="Century Gothic" panose="020B0502020202020204" pitchFamily="34" charset="0"/>
                <a:ea typeface="MS PGothic" panose="020B0600070205080204" pitchFamily="34" charset="-128"/>
              </a:rPr>
              <a:t>結合された</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2232" y="2476256"/>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ja-JP" sz="2400">
                <a:solidFill>
                  <a:schemeClr val="bg1"/>
                </a:solidFill>
                <a:latin typeface="Century Gothic" panose="020B0502020202020204" pitchFamily="34" charset="0"/>
                <a:ea typeface="MS PGothic" panose="020B0600070205080204" pitchFamily="34" charset="-128"/>
              </a:rPr>
              <a:t>統合された</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8"/>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ja-JP" sz="2400">
                <a:solidFill>
                  <a:schemeClr val="bg1"/>
                </a:solidFill>
                <a:latin typeface="Century Gothic" panose="020B0502020202020204" pitchFamily="34" charset="0"/>
                <a:ea typeface="MS PGothic" panose="020B0600070205080204" pitchFamily="34" charset="-128"/>
              </a:rPr>
              <a:t>拡張された</a:t>
            </a:r>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77258" y="5550387"/>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5649349"/>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1</a:t>
            </a:r>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1460" y="5038115"/>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146219"/>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2</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9" y="248400"/>
            <a:ext cx="8782154" cy="1116710"/>
          </a:xfrm>
          <a:prstGeom prst="rect">
            <a:avLst/>
          </a:prstGeom>
          <a:noFill/>
        </p:spPr>
        <p:txBody>
          <a:bodyPr wrap="square" rtlCol="0">
            <a:spAutoFit/>
          </a:bodyPr>
          <a:lstStyle/>
          <a:p>
            <a:pPr rtl="0"/>
            <a:r>
              <a:rPr lang="ja-JP" sz="3200" dirty="0">
                <a:solidFill>
                  <a:srgbClr val="609188"/>
                </a:solidFill>
                <a:latin typeface="Century Gothic" panose="020B0502020202020204" pitchFamily="34" charset="0"/>
                <a:ea typeface="MS PGothic" panose="020B0600070205080204" pitchFamily="34" charset="-128"/>
              </a:rPr>
              <a:t>McCormack 氏のビジネス プロセス指向成熟度モデル (BPOMM)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9</a:t>
            </a:r>
          </a:p>
        </p:txBody>
      </p:sp>
      <p:sp>
        <p:nvSpPr>
          <p:cNvPr id="12" name="Rectangle 11">
            <a:extLst>
              <a:ext uri="{FF2B5EF4-FFF2-40B4-BE49-F238E27FC236}">
                <a16:creationId xmlns:a16="http://schemas.microsoft.com/office/drawing/2014/main" id="{668CF45C-411A-F7AD-400B-C15A9B07A583}"/>
              </a:ext>
            </a:extLst>
          </p:cNvPr>
          <p:cNvSpPr/>
          <p:nvPr/>
        </p:nvSpPr>
        <p:spPr>
          <a:xfrm>
            <a:off x="7928658" y="5919517"/>
            <a:ext cx="4237942"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ja-JP" sz="6600">
                <a:solidFill>
                  <a:srgbClr val="D08A18"/>
                </a:solidFill>
                <a:latin typeface="Century Gothic" panose="020B0502020202020204" pitchFamily="34" charset="0"/>
                <a:ea typeface="MS PGothic" panose="020B0600070205080204" pitchFamily="34" charset="-128"/>
              </a:rPr>
              <a:t>BPOMM</a:t>
            </a:r>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85662" y="4525844"/>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4643089"/>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3</a:t>
            </a:r>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89864" y="4013573"/>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139959"/>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4</a:t>
            </a:r>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501302"/>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3012112"/>
            <a:ext cx="1926100" cy="461665"/>
          </a:xfrm>
          <a:prstGeom prst="rect">
            <a:avLst/>
          </a:prstGeom>
          <a:noFill/>
        </p:spPr>
        <p:txBody>
          <a:bodyPr wrap="square" rtlCol="0">
            <a:spAutoFit/>
          </a:bodyPr>
          <a:lstStyle/>
          <a:p>
            <a:pPr algn="ctr" rtl="0">
              <a:spcAft>
                <a:spcPts val="1400"/>
              </a:spcAft>
              <a:buClr>
                <a:srgbClr val="DFF1E9"/>
              </a:buClr>
              <a:buSzPct val="125000"/>
            </a:pPr>
            <a:r>
              <a:rPr lang="ja-JP" sz="1200" dirty="0">
                <a:solidFill>
                  <a:schemeClr val="bg1"/>
                </a:solidFill>
                <a:latin typeface="Century Gothic" panose="020B0502020202020204" pitchFamily="34" charset="0"/>
                <a:ea typeface="MS PGothic" panose="020B0600070205080204" pitchFamily="34" charset="-128"/>
              </a:rPr>
              <a:t>サプライ チェーン</a:t>
            </a:r>
            <a:br>
              <a:rPr lang="en-US" altLang="ja-JP" sz="1200" dirty="0">
                <a:solidFill>
                  <a:schemeClr val="bg1"/>
                </a:solidFill>
                <a:latin typeface="Century Gothic" panose="020B0502020202020204" pitchFamily="34" charset="0"/>
                <a:ea typeface="MS PGothic" panose="020B0600070205080204" pitchFamily="34" charset="-128"/>
              </a:rPr>
            </a:br>
            <a:r>
              <a:rPr lang="ja-JP" sz="1200" dirty="0">
                <a:solidFill>
                  <a:schemeClr val="bg1"/>
                </a:solidFill>
                <a:latin typeface="Century Gothic" panose="020B0502020202020204" pitchFamily="34" charset="0"/>
                <a:ea typeface="MS PGothic" panose="020B0600070205080204" pitchFamily="34" charset="-128"/>
              </a:rPr>
              <a:t>ネットワークとの統合</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3636829"/>
            <a:ext cx="383439"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5</a:t>
            </a:r>
          </a:p>
        </p:txBody>
      </p:sp>
    </p:spTree>
    <p:extLst>
      <p:ext uri="{BB962C8B-B14F-4D97-AF65-F5344CB8AC3E}">
        <p14:creationId xmlns:p14="http://schemas.microsoft.com/office/powerpoint/2010/main" val="50097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alpha val="60000"/>
              </a:srgbClr>
            </a:gs>
          </a:gsLst>
          <a:lin ang="27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3EABC52-3450-7E24-FDF6-EAB34F103432}"/>
              </a:ext>
            </a:extLst>
          </p:cNvPr>
          <p:cNvSpPr txBox="1"/>
          <p:nvPr/>
        </p:nvSpPr>
        <p:spPr>
          <a:xfrm>
            <a:off x="808892" y="1170353"/>
            <a:ext cx="10090756" cy="923330"/>
          </a:xfrm>
          <a:prstGeom prst="rect">
            <a:avLst/>
          </a:prstGeom>
          <a:noFill/>
        </p:spPr>
        <p:txBody>
          <a:bodyPr wrap="square" rtlCol="0">
            <a:spAutoFit/>
          </a:bodyPr>
          <a:lstStyle/>
          <a:p>
            <a:pPr rtl="0"/>
            <a:r>
              <a:rPr lang="ja-JP" dirty="0">
                <a:latin typeface="Century Gothic" panose="020B0502020202020204" pitchFamily="34" charset="0"/>
                <a:ea typeface="MS PGothic" panose="020B0600070205080204" pitchFamily="34" charset="-128"/>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3">
            <a:extLst>
              <a:ext uri="{FF2B5EF4-FFF2-40B4-BE49-F238E27FC236}">
                <a16:creationId xmlns:a16="http://schemas.microsoft.com/office/drawing/2014/main" id="{3BB4F20E-7E22-E8E8-CCDD-124F7425DF61}"/>
              </a:ext>
            </a:extLst>
          </p:cNvPr>
          <p:cNvSpPr txBox="1"/>
          <p:nvPr/>
        </p:nvSpPr>
        <p:spPr>
          <a:xfrm>
            <a:off x="808892" y="2727677"/>
            <a:ext cx="3488788" cy="3221395"/>
          </a:xfrm>
          <a:prstGeom prst="rect">
            <a:avLst/>
          </a:prstGeom>
          <a:noFill/>
        </p:spPr>
        <p:txBody>
          <a:bodyPr wrap="square" rtlCol="0">
            <a:spAutoFit/>
          </a:bodyPr>
          <a:lstStyle/>
          <a:p>
            <a:pPr marL="285750" indent="-285750" rtl="0">
              <a:spcAft>
                <a:spcPts val="1400"/>
              </a:spcAft>
              <a:buClr>
                <a:srgbClr val="4BA895"/>
              </a:buClr>
              <a:buSzPct val="125000"/>
              <a:buFont typeface="Arial" panose="020B0604020202020204" pitchFamily="34" charset="0"/>
              <a:buChar char="•"/>
            </a:pPr>
            <a:r>
              <a:rPr lang="ja-JP" dirty="0">
                <a:latin typeface="Century Gothic" panose="020B0502020202020204" pitchFamily="34" charset="0"/>
                <a:ea typeface="MS PGothic" panose="020B0600070205080204" pitchFamily="34" charset="-128"/>
              </a:rPr>
              <a:t>Lorem ipsum dolor sit amet, consectetur adipiscing elit, sed do eiusmod tempor incididunt ut labore et dolore magna aliqua.</a:t>
            </a:r>
          </a:p>
          <a:p>
            <a:pPr marL="285750" indent="-285750" rtl="0">
              <a:spcAft>
                <a:spcPts val="1400"/>
              </a:spcAft>
              <a:buClr>
                <a:srgbClr val="4BA895"/>
              </a:buClr>
              <a:buSzPct val="125000"/>
              <a:buFont typeface="Arial" panose="020B0604020202020204" pitchFamily="34" charset="0"/>
              <a:buChar char="•"/>
            </a:pPr>
            <a:r>
              <a:rPr lang="ja-JP" dirty="0">
                <a:latin typeface="Century Gothic" panose="020B0502020202020204" pitchFamily="34" charset="0"/>
                <a:ea typeface="MS PGothic" panose="020B0600070205080204" pitchFamily="34" charset="-128"/>
              </a:rPr>
              <a:t>Nulla pharetra diam sit amet nisl.</a:t>
            </a:r>
          </a:p>
          <a:p>
            <a:pPr marL="285750" indent="-285750" rtl="0">
              <a:spcAft>
                <a:spcPts val="1400"/>
              </a:spcAft>
              <a:buClr>
                <a:srgbClr val="4BA895"/>
              </a:buClr>
              <a:buSzPct val="125000"/>
              <a:buFont typeface="Arial" panose="020B0604020202020204" pitchFamily="34" charset="0"/>
              <a:buChar char="•"/>
            </a:pPr>
            <a:r>
              <a:rPr lang="ja-JP" dirty="0">
                <a:latin typeface="Century Gothic" panose="020B0502020202020204" pitchFamily="34" charset="0"/>
                <a:ea typeface="MS PGothic" panose="020B0600070205080204" pitchFamily="34" charset="-128"/>
              </a:rPr>
              <a:t>Vitae semper quis lectus nulla at volutpat diam ut venenatis.</a:t>
            </a:r>
          </a:p>
        </p:txBody>
      </p:sp>
      <p:sp>
        <p:nvSpPr>
          <p:cNvPr id="5" name="TextBox 4">
            <a:extLst>
              <a:ext uri="{FF2B5EF4-FFF2-40B4-BE49-F238E27FC236}">
                <a16:creationId xmlns:a16="http://schemas.microsoft.com/office/drawing/2014/main" id="{0EDFFF15-6E77-F8DA-7E9F-DB5C3F3FD6F3}"/>
              </a:ext>
            </a:extLst>
          </p:cNvPr>
          <p:cNvSpPr txBox="1"/>
          <p:nvPr/>
        </p:nvSpPr>
        <p:spPr>
          <a:xfrm>
            <a:off x="786848" y="248400"/>
            <a:ext cx="1426994" cy="584775"/>
          </a:xfrm>
          <a:prstGeom prst="rect">
            <a:avLst/>
          </a:prstGeom>
          <a:noFill/>
        </p:spPr>
        <p:txBody>
          <a:bodyPr wrap="none" rtlCol="0">
            <a:spAutoFit/>
          </a:bodyPr>
          <a:lstStyle/>
          <a:p>
            <a:pPr rtl="0"/>
            <a:r>
              <a:rPr lang="ja-JP" sz="3200">
                <a:solidFill>
                  <a:srgbClr val="609188"/>
                </a:solidFill>
                <a:latin typeface="Century Gothic" panose="020B0502020202020204" pitchFamily="34" charset="0"/>
                <a:ea typeface="MS PGothic" panose="020B0600070205080204" pitchFamily="34" charset="-128"/>
              </a:rPr>
              <a:t>コメント</a:t>
            </a:r>
          </a:p>
        </p:txBody>
      </p:sp>
      <p:pic>
        <p:nvPicPr>
          <p:cNvPr id="2" name="Picture 1">
            <a:extLst>
              <a:ext uri="{FF2B5EF4-FFF2-40B4-BE49-F238E27FC236}">
                <a16:creationId xmlns:a16="http://schemas.microsoft.com/office/drawing/2014/main" id="{C0FC1994-8BD9-0213-E7A5-DDA8D41DC8CB}"/>
              </a:ext>
            </a:extLst>
          </p:cNvPr>
          <p:cNvPicPr>
            <a:picLocks noChangeAspect="1"/>
          </p:cNvPicPr>
          <p:nvPr/>
        </p:nvPicPr>
        <p:blipFill>
          <a:blip r:embed="rId3"/>
          <a:stretch>
            <a:fillRect/>
          </a:stretch>
        </p:blipFill>
        <p:spPr>
          <a:xfrm>
            <a:off x="6705600" y="3649739"/>
            <a:ext cx="5486400" cy="3060700"/>
          </a:xfrm>
          <a:prstGeom prst="rect">
            <a:avLst/>
          </a:prstGeom>
        </p:spPr>
      </p:pic>
    </p:spTree>
    <p:extLst>
      <p:ext uri="{BB962C8B-B14F-4D97-AF65-F5344CB8AC3E}">
        <p14:creationId xmlns:p14="http://schemas.microsoft.com/office/powerpoint/2010/main" val="424769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34BED58-3B42-2B7D-EA97-D4E140F09266}"/>
              </a:ext>
            </a:extLst>
          </p:cNvPr>
          <p:cNvPicPr>
            <a:picLocks noChangeAspect="1"/>
          </p:cNvPicPr>
          <p:nvPr/>
        </p:nvPicPr>
        <p:blipFill>
          <a:blip r:embed="rId3"/>
          <a:stretch>
            <a:fillRect/>
          </a:stretch>
        </p:blipFill>
        <p:spPr>
          <a:xfrm>
            <a:off x="5537200" y="0"/>
            <a:ext cx="6654800" cy="6858000"/>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6205013"/>
            <a:ext cx="4645545" cy="307777"/>
          </a:xfrm>
          <a:prstGeom prst="rect">
            <a:avLst/>
          </a:prstGeom>
          <a:noFill/>
        </p:spPr>
        <p:txBody>
          <a:bodyPr wrap="square" rtlCol="0">
            <a:spAutoFit/>
          </a:bodyPr>
          <a:lstStyle/>
          <a:p>
            <a:pPr rtl="0"/>
            <a:r>
              <a:rPr lang="ja-JP" sz="1400">
                <a:solidFill>
                  <a:schemeClr val="tx1">
                    <a:lumMod val="75000"/>
                    <a:lumOff val="25000"/>
                  </a:schemeClr>
                </a:solidFill>
                <a:latin typeface="Century Gothic" panose="020B0502020202020204" pitchFamily="34" charset="0"/>
                <a:ea typeface="MS PGothic" panose="020B0600070205080204" pitchFamily="34" charset="-128"/>
              </a:rPr>
              <a:t>©20XX. 無断複写および転載を禁じます。</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pPr rtl="0"/>
            <a:r>
              <a:rPr lang="ja-JP" sz="1400">
                <a:solidFill>
                  <a:schemeClr val="tx1">
                    <a:lumMod val="75000"/>
                    <a:lumOff val="25000"/>
                  </a:schemeClr>
                </a:solidFill>
                <a:latin typeface="Century Gothic" panose="020B0502020202020204" pitchFamily="34" charset="0"/>
                <a:ea typeface="MS PGothic" panose="020B0600070205080204" pitchFamily="34" charset="-128"/>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pPr rtl="0"/>
            <a:r>
              <a:rPr lang="ja-JP" sz="1400">
                <a:solidFill>
                  <a:schemeClr val="tx1">
                    <a:lumMod val="75000"/>
                    <a:lumOff val="25000"/>
                  </a:schemeClr>
                </a:solidFill>
                <a:latin typeface="Century Gothic" panose="020B0502020202020204" pitchFamily="34" charset="0"/>
                <a:ea typeface="MS PGothic" panose="020B0600070205080204" pitchFamily="34" charset="-128"/>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pPr rtl="0"/>
            <a:r>
              <a:rPr lang="ja-JP" sz="1400">
                <a:solidFill>
                  <a:schemeClr val="tx1">
                    <a:lumMod val="75000"/>
                    <a:lumOff val="25000"/>
                  </a:schemeClr>
                </a:solidFill>
                <a:latin typeface="Century Gothic" panose="020B0502020202020204" pitchFamily="34" charset="0"/>
                <a:ea typeface="MS PGothic" panose="020B0600070205080204" pitchFamily="34" charset="-128"/>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pPr rtl="0"/>
            <a:r>
              <a:rPr lang="ja-JP" sz="1400">
                <a:solidFill>
                  <a:schemeClr val="tx1">
                    <a:lumMod val="75000"/>
                    <a:lumOff val="25000"/>
                  </a:schemeClr>
                </a:solidFill>
                <a:latin typeface="Century Gothic" panose="020B0502020202020204" pitchFamily="34" charset="0"/>
                <a:ea typeface="MS PGothic" panose="020B0600070205080204" pitchFamily="34" charset="-128"/>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pPr rtl="0"/>
            <a:r>
              <a:rPr lang="ja-JP" sz="1400">
                <a:solidFill>
                  <a:schemeClr val="tx1">
                    <a:lumMod val="75000"/>
                    <a:lumOff val="25000"/>
                  </a:schemeClr>
                </a:solidFill>
                <a:latin typeface="Century Gothic" panose="020B0502020202020204" pitchFamily="34" charset="0"/>
                <a:ea typeface="MS PGothic" panose="020B0600070205080204" pitchFamily="34" charset="-128"/>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pPr rtl="0"/>
            <a:r>
              <a:rPr lang="ja-JP" sz="1400">
                <a:solidFill>
                  <a:schemeClr val="tx1">
                    <a:lumMod val="75000"/>
                    <a:lumOff val="25000"/>
                  </a:schemeClr>
                </a:solidFill>
                <a:latin typeface="Century Gothic" panose="020B0502020202020204" pitchFamily="34" charset="0"/>
                <a:ea typeface="MS PGothic" panose="020B0600070205080204" pitchFamily="34" charset="-128"/>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pPr rtl="0"/>
            <a:r>
              <a:rPr lang="ja-JP" sz="1400">
                <a:solidFill>
                  <a:schemeClr val="tx1">
                    <a:lumMod val="75000"/>
                    <a:lumOff val="25000"/>
                  </a:schemeClr>
                </a:solidFill>
                <a:latin typeface="Century Gothic" panose="020B0502020202020204" pitchFamily="34" charset="0"/>
                <a:ea typeface="MS PGothic" panose="020B0600070205080204" pitchFamily="34" charset="-128"/>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pPr rtl="0"/>
            <a:r>
              <a:rPr lang="ja-JP" sz="1400">
                <a:solidFill>
                  <a:schemeClr val="tx1">
                    <a:lumMod val="75000"/>
                    <a:lumOff val="25000"/>
                  </a:schemeClr>
                </a:solidFill>
                <a:latin typeface="Century Gothic" panose="020B0502020202020204" pitchFamily="34" charset="0"/>
                <a:ea typeface="MS PGothic" panose="020B0600070205080204" pitchFamily="34" charset="-128"/>
              </a:rPr>
              <a:t>/smartsheet</a:t>
            </a:r>
          </a:p>
        </p:txBody>
      </p:sp>
    </p:spTree>
    <p:extLst>
      <p:ext uri="{BB962C8B-B14F-4D97-AF65-F5344CB8AC3E}">
        <p14:creationId xmlns:p14="http://schemas.microsoft.com/office/powerpoint/2010/main" val="77247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619100141"/>
              </p:ext>
            </p:extLst>
          </p:nvPr>
        </p:nvGraphicFramePr>
        <p:xfrm>
          <a:off x="787790" y="1050352"/>
          <a:ext cx="9966069" cy="2468352"/>
        </p:xfrm>
        <a:graphic>
          <a:graphicData uri="http://schemas.openxmlformats.org/drawingml/2006/table">
            <a:tbl>
              <a:tblPr firstRow="1" firstCol="1" bandRow="1">
                <a:tableStyleId>{5C22544A-7EE6-4342-B048-85BDC9FD1C3A}</a:tableStyleId>
              </a:tblPr>
              <a:tblGrid>
                <a:gridCol w="9966069">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 免責条項 –</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5146943-E750-8BDC-451B-85B842DA9EE0}"/>
              </a:ext>
            </a:extLst>
          </p:cNvPr>
          <p:cNvPicPr>
            <a:picLocks noChangeAspect="1"/>
          </p:cNvPicPr>
          <p:nvPr/>
        </p:nvPicPr>
        <p:blipFill>
          <a:blip r:embed="rId3"/>
          <a:stretch>
            <a:fillRect/>
          </a:stretch>
        </p:blipFill>
        <p:spPr>
          <a:xfrm>
            <a:off x="7533860" y="0"/>
            <a:ext cx="4658139"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367748" y="248400"/>
            <a:ext cx="1005403" cy="584775"/>
          </a:xfrm>
          <a:prstGeom prst="rect">
            <a:avLst/>
          </a:prstGeom>
          <a:noFill/>
        </p:spPr>
        <p:txBody>
          <a:bodyPr wrap="none" rtlCol="0">
            <a:spAutoFit/>
          </a:bodyPr>
          <a:lstStyle/>
          <a:p>
            <a:pPr rtl="0"/>
            <a:r>
              <a:rPr lang="ja-JP" sz="3200">
                <a:solidFill>
                  <a:srgbClr val="609188"/>
                </a:solidFill>
                <a:latin typeface="Century Gothic" panose="020B0502020202020204" pitchFamily="34" charset="0"/>
                <a:ea typeface="MS PGothic" panose="020B0600070205080204" pitchFamily="34" charset="-128"/>
              </a:rPr>
              <a:t>目次</a:t>
            </a:r>
          </a:p>
        </p:txBody>
      </p:sp>
      <p:sp>
        <p:nvSpPr>
          <p:cNvPr id="38" name="TextBox 37">
            <a:extLst>
              <a:ext uri="{FF2B5EF4-FFF2-40B4-BE49-F238E27FC236}">
                <a16:creationId xmlns:a16="http://schemas.microsoft.com/office/drawing/2014/main" id="{3087209E-8C45-1E47-A06D-D69E46F1665D}"/>
              </a:ext>
            </a:extLst>
          </p:cNvPr>
          <p:cNvSpPr txBox="1"/>
          <p:nvPr/>
        </p:nvSpPr>
        <p:spPr>
          <a:xfrm>
            <a:off x="1481803" y="1306177"/>
            <a:ext cx="3176338" cy="461665"/>
          </a:xfrm>
          <a:prstGeom prst="rect">
            <a:avLst/>
          </a:prstGeom>
          <a:noFill/>
        </p:spPr>
        <p:txBody>
          <a:bodyPr wrap="square" numCol="1" rtlCol="0">
            <a:spAutoFit/>
          </a:bodyPr>
          <a:lstStyle/>
          <a:p>
            <a:pPr rtl="0">
              <a:spcBef>
                <a:spcPts val="600"/>
              </a:spcBef>
              <a:spcAft>
                <a:spcPts val="400"/>
              </a:spcAft>
            </a:pPr>
            <a:r>
              <a:rPr lang="ja-JP" sz="2400" dirty="0">
                <a:solidFill>
                  <a:schemeClr val="tx1">
                    <a:lumMod val="75000"/>
                    <a:lumOff val="25000"/>
                  </a:schemeClr>
                </a:solidFill>
                <a:latin typeface="Century Gothic" panose="020B0502020202020204" pitchFamily="34" charset="0"/>
                <a:ea typeface="MS PGothic" panose="020B0600070205080204" pitchFamily="34" charset="-128"/>
              </a:rPr>
              <a:t>プロセス成熟度とは？</a:t>
            </a:r>
          </a:p>
        </p:txBody>
      </p:sp>
      <p:sp>
        <p:nvSpPr>
          <p:cNvPr id="2" name="Rectangle 1">
            <a:extLst>
              <a:ext uri="{FF2B5EF4-FFF2-40B4-BE49-F238E27FC236}">
                <a16:creationId xmlns:a16="http://schemas.microsoft.com/office/drawing/2014/main" id="{66977AF4-12B4-2EDE-45F0-217883687023}"/>
              </a:ext>
            </a:extLst>
          </p:cNvPr>
          <p:cNvSpPr/>
          <p:nvPr/>
        </p:nvSpPr>
        <p:spPr>
          <a:xfrm>
            <a:off x="598866"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4" name="TextBox 3">
            <a:extLst>
              <a:ext uri="{FF2B5EF4-FFF2-40B4-BE49-F238E27FC236}">
                <a16:creationId xmlns:a16="http://schemas.microsoft.com/office/drawing/2014/main" id="{78490601-24EB-C3C8-E77D-AE2E94D812D4}"/>
              </a:ext>
            </a:extLst>
          </p:cNvPr>
          <p:cNvSpPr txBox="1"/>
          <p:nvPr/>
        </p:nvSpPr>
        <p:spPr>
          <a:xfrm>
            <a:off x="1481803" y="2278026"/>
            <a:ext cx="2834640" cy="830997"/>
          </a:xfrm>
          <a:prstGeom prst="rect">
            <a:avLst/>
          </a:prstGeom>
          <a:noFill/>
        </p:spPr>
        <p:txBody>
          <a:bodyPr wrap="square" numCol="1" rtlCol="0">
            <a:spAutoFit/>
          </a:bodyPr>
          <a:lstStyle/>
          <a:p>
            <a:pPr rtl="0">
              <a:spcBef>
                <a:spcPts val="600"/>
              </a:spcBef>
              <a:spcAft>
                <a:spcPts val="400"/>
              </a:spcAft>
            </a:pPr>
            <a:r>
              <a:rPr lang="ja-JP" sz="2400">
                <a:solidFill>
                  <a:schemeClr val="tx1">
                    <a:lumMod val="75000"/>
                    <a:lumOff val="25000"/>
                  </a:schemeClr>
                </a:solidFill>
                <a:latin typeface="Century Gothic" panose="020B0502020202020204" pitchFamily="34" charset="0"/>
                <a:ea typeface="MS PGothic" panose="020B0600070205080204" pitchFamily="34" charset="-128"/>
              </a:rPr>
              <a:t>プロセス成熟度モデルとは？</a:t>
            </a:r>
          </a:p>
        </p:txBody>
      </p:sp>
      <p:sp>
        <p:nvSpPr>
          <p:cNvPr id="8" name="Rectangle 7">
            <a:extLst>
              <a:ext uri="{FF2B5EF4-FFF2-40B4-BE49-F238E27FC236}">
                <a16:creationId xmlns:a16="http://schemas.microsoft.com/office/drawing/2014/main" id="{8767CC10-C472-071A-51BA-379E73124DCA}"/>
              </a:ext>
            </a:extLst>
          </p:cNvPr>
          <p:cNvSpPr/>
          <p:nvPr/>
        </p:nvSpPr>
        <p:spPr>
          <a:xfrm>
            <a:off x="598866" y="2287956"/>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10" name="TextBox 9">
            <a:extLst>
              <a:ext uri="{FF2B5EF4-FFF2-40B4-BE49-F238E27FC236}">
                <a16:creationId xmlns:a16="http://schemas.microsoft.com/office/drawing/2014/main" id="{7E722156-3C2A-A01E-297E-9C4DA4CD900D}"/>
              </a:ext>
            </a:extLst>
          </p:cNvPr>
          <p:cNvSpPr txBox="1"/>
          <p:nvPr/>
        </p:nvSpPr>
        <p:spPr>
          <a:xfrm>
            <a:off x="1481803" y="3521317"/>
            <a:ext cx="3474720" cy="461665"/>
          </a:xfrm>
          <a:prstGeom prst="rect">
            <a:avLst/>
          </a:prstGeom>
          <a:noFill/>
        </p:spPr>
        <p:txBody>
          <a:bodyPr wrap="square" numCol="1" rtlCol="0">
            <a:spAutoFit/>
          </a:bodyPr>
          <a:lstStyle/>
          <a:p>
            <a:pPr rtl="0">
              <a:spcBef>
                <a:spcPts val="600"/>
              </a:spcBef>
              <a:spcAft>
                <a:spcPts val="400"/>
              </a:spcAft>
            </a:pPr>
            <a:r>
              <a:rPr lang="ja-JP" sz="2400">
                <a:solidFill>
                  <a:schemeClr val="tx1">
                    <a:lumMod val="75000"/>
                    <a:lumOff val="25000"/>
                  </a:schemeClr>
                </a:solidFill>
                <a:latin typeface="Century Gothic" panose="020B0502020202020204" pitchFamily="34" charset="0"/>
                <a:ea typeface="MS PGothic" panose="020B0600070205080204" pitchFamily="34" charset="-128"/>
              </a:rPr>
              <a:t>CMM</a:t>
            </a:r>
          </a:p>
        </p:txBody>
      </p:sp>
      <p:sp>
        <p:nvSpPr>
          <p:cNvPr id="11" name="Rectangle 10">
            <a:extLst>
              <a:ext uri="{FF2B5EF4-FFF2-40B4-BE49-F238E27FC236}">
                <a16:creationId xmlns:a16="http://schemas.microsoft.com/office/drawing/2014/main" id="{CBA187C2-31F5-293C-33B1-3FD13B8204FB}"/>
              </a:ext>
            </a:extLst>
          </p:cNvPr>
          <p:cNvSpPr/>
          <p:nvPr/>
        </p:nvSpPr>
        <p:spPr>
          <a:xfrm>
            <a:off x="598866"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12" name="TextBox 11">
            <a:extLst>
              <a:ext uri="{FF2B5EF4-FFF2-40B4-BE49-F238E27FC236}">
                <a16:creationId xmlns:a16="http://schemas.microsoft.com/office/drawing/2014/main" id="{B496E4E9-171C-CF18-A01D-80EEE5AD18AB}"/>
              </a:ext>
            </a:extLst>
          </p:cNvPr>
          <p:cNvSpPr txBox="1"/>
          <p:nvPr/>
        </p:nvSpPr>
        <p:spPr>
          <a:xfrm>
            <a:off x="1481803" y="4622368"/>
            <a:ext cx="3474720" cy="461665"/>
          </a:xfrm>
          <a:prstGeom prst="rect">
            <a:avLst/>
          </a:prstGeom>
          <a:noFill/>
        </p:spPr>
        <p:txBody>
          <a:bodyPr wrap="square" numCol="1" rtlCol="0">
            <a:spAutoFit/>
          </a:bodyPr>
          <a:lstStyle/>
          <a:p>
            <a:pPr rtl="0">
              <a:spcBef>
                <a:spcPts val="600"/>
              </a:spcBef>
              <a:spcAft>
                <a:spcPts val="400"/>
              </a:spcAft>
            </a:pPr>
            <a:r>
              <a:rPr lang="ja-JP" sz="2400">
                <a:solidFill>
                  <a:schemeClr val="tx1">
                    <a:lumMod val="75000"/>
                    <a:lumOff val="25000"/>
                  </a:schemeClr>
                </a:solidFill>
                <a:latin typeface="Century Gothic" panose="020B0502020202020204" pitchFamily="34" charset="0"/>
                <a:ea typeface="MS PGothic" panose="020B0600070205080204" pitchFamily="34" charset="-128"/>
              </a:rPr>
              <a:t>CMMI</a:t>
            </a:r>
          </a:p>
        </p:txBody>
      </p:sp>
      <p:sp>
        <p:nvSpPr>
          <p:cNvPr id="13" name="Rectangle 12">
            <a:extLst>
              <a:ext uri="{FF2B5EF4-FFF2-40B4-BE49-F238E27FC236}">
                <a16:creationId xmlns:a16="http://schemas.microsoft.com/office/drawing/2014/main" id="{2C567EE9-28EE-126C-88CA-9A74D61A9A95}"/>
              </a:ext>
            </a:extLst>
          </p:cNvPr>
          <p:cNvSpPr/>
          <p:nvPr/>
        </p:nvSpPr>
        <p:spPr>
          <a:xfrm>
            <a:off x="598866" y="4487655"/>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14" name="TextBox 13">
            <a:extLst>
              <a:ext uri="{FF2B5EF4-FFF2-40B4-BE49-F238E27FC236}">
                <a16:creationId xmlns:a16="http://schemas.microsoft.com/office/drawing/2014/main" id="{8D08BB8A-9333-A9F3-86A5-676CE27D8BB7}"/>
              </a:ext>
            </a:extLst>
          </p:cNvPr>
          <p:cNvSpPr txBox="1"/>
          <p:nvPr/>
        </p:nvSpPr>
        <p:spPr>
          <a:xfrm>
            <a:off x="5752619" y="1319215"/>
            <a:ext cx="2286000" cy="461665"/>
          </a:xfrm>
          <a:prstGeom prst="rect">
            <a:avLst/>
          </a:prstGeom>
          <a:noFill/>
        </p:spPr>
        <p:txBody>
          <a:bodyPr wrap="square" numCol="1" rtlCol="0">
            <a:spAutoFit/>
          </a:bodyPr>
          <a:lstStyle/>
          <a:p>
            <a:pPr rtl="0">
              <a:spcBef>
                <a:spcPts val="600"/>
              </a:spcBef>
              <a:spcAft>
                <a:spcPts val="400"/>
              </a:spcAft>
            </a:pPr>
            <a:r>
              <a:rPr lang="ja-JP" sz="2400">
                <a:solidFill>
                  <a:schemeClr val="tx1">
                    <a:lumMod val="75000"/>
                    <a:lumOff val="25000"/>
                  </a:schemeClr>
                </a:solidFill>
                <a:latin typeface="Century Gothic" panose="020B0502020202020204" pitchFamily="34" charset="0"/>
                <a:ea typeface="MS PGothic" panose="020B0600070205080204" pitchFamily="34" charset="-128"/>
              </a:rPr>
              <a:t>PBMM</a:t>
            </a:r>
          </a:p>
        </p:txBody>
      </p:sp>
      <p:sp>
        <p:nvSpPr>
          <p:cNvPr id="15" name="Rectangle 14">
            <a:extLst>
              <a:ext uri="{FF2B5EF4-FFF2-40B4-BE49-F238E27FC236}">
                <a16:creationId xmlns:a16="http://schemas.microsoft.com/office/drawing/2014/main" id="{79BDDCFD-B6AE-DEDF-8C73-1085D8552E6E}"/>
              </a:ext>
            </a:extLst>
          </p:cNvPr>
          <p:cNvSpPr/>
          <p:nvPr/>
        </p:nvSpPr>
        <p:spPr>
          <a:xfrm>
            <a:off x="4852758"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16" name="TextBox 15">
            <a:extLst>
              <a:ext uri="{FF2B5EF4-FFF2-40B4-BE49-F238E27FC236}">
                <a16:creationId xmlns:a16="http://schemas.microsoft.com/office/drawing/2014/main" id="{41EA8A41-0436-727C-AB59-A18F5503158F}"/>
              </a:ext>
            </a:extLst>
          </p:cNvPr>
          <p:cNvSpPr txBox="1"/>
          <p:nvPr/>
        </p:nvSpPr>
        <p:spPr>
          <a:xfrm>
            <a:off x="5752619" y="2420266"/>
            <a:ext cx="2286000" cy="461665"/>
          </a:xfrm>
          <a:prstGeom prst="rect">
            <a:avLst/>
          </a:prstGeom>
          <a:noFill/>
        </p:spPr>
        <p:txBody>
          <a:bodyPr wrap="square" numCol="1" rtlCol="0">
            <a:spAutoFit/>
          </a:bodyPr>
          <a:lstStyle/>
          <a:p>
            <a:pPr rtl="0">
              <a:spcBef>
                <a:spcPts val="600"/>
              </a:spcBef>
              <a:spcAft>
                <a:spcPts val="400"/>
              </a:spcAft>
            </a:pPr>
            <a:r>
              <a:rPr lang="ja-JP" sz="2400">
                <a:solidFill>
                  <a:schemeClr val="tx1">
                    <a:lumMod val="75000"/>
                    <a:lumOff val="25000"/>
                  </a:schemeClr>
                </a:solidFill>
                <a:latin typeface="Century Gothic" panose="020B0502020202020204" pitchFamily="34" charset="0"/>
                <a:ea typeface="MS PGothic" panose="020B0600070205080204" pitchFamily="34" charset="-128"/>
              </a:rPr>
              <a:t>7 つの理念</a:t>
            </a:r>
          </a:p>
        </p:txBody>
      </p:sp>
      <p:sp>
        <p:nvSpPr>
          <p:cNvPr id="17" name="Rectangle 16">
            <a:extLst>
              <a:ext uri="{FF2B5EF4-FFF2-40B4-BE49-F238E27FC236}">
                <a16:creationId xmlns:a16="http://schemas.microsoft.com/office/drawing/2014/main" id="{6F847102-02E5-848B-0465-BF7D31C236C3}"/>
              </a:ext>
            </a:extLst>
          </p:cNvPr>
          <p:cNvSpPr/>
          <p:nvPr/>
        </p:nvSpPr>
        <p:spPr>
          <a:xfrm>
            <a:off x="4852758" y="228555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18" name="TextBox 17">
            <a:extLst>
              <a:ext uri="{FF2B5EF4-FFF2-40B4-BE49-F238E27FC236}">
                <a16:creationId xmlns:a16="http://schemas.microsoft.com/office/drawing/2014/main" id="{79CA929E-4CAF-1777-E41C-D2B59C06B047}"/>
              </a:ext>
            </a:extLst>
          </p:cNvPr>
          <p:cNvSpPr txBox="1"/>
          <p:nvPr/>
        </p:nvSpPr>
        <p:spPr>
          <a:xfrm>
            <a:off x="5752619" y="3521317"/>
            <a:ext cx="2286000" cy="461665"/>
          </a:xfrm>
          <a:prstGeom prst="rect">
            <a:avLst/>
          </a:prstGeom>
          <a:noFill/>
        </p:spPr>
        <p:txBody>
          <a:bodyPr wrap="square" numCol="1" rtlCol="0">
            <a:spAutoFit/>
          </a:bodyPr>
          <a:lstStyle/>
          <a:p>
            <a:pPr rtl="0">
              <a:spcBef>
                <a:spcPts val="600"/>
              </a:spcBef>
              <a:spcAft>
                <a:spcPts val="400"/>
              </a:spcAft>
            </a:pPr>
            <a:r>
              <a:rPr lang="ja-JP" sz="2400">
                <a:solidFill>
                  <a:schemeClr val="tx1">
                    <a:lumMod val="75000"/>
                    <a:lumOff val="25000"/>
                  </a:schemeClr>
                </a:solidFill>
                <a:latin typeface="Century Gothic" panose="020B0502020202020204" pitchFamily="34" charset="0"/>
                <a:ea typeface="MS PGothic" panose="020B0600070205080204" pitchFamily="34" charset="-128"/>
              </a:rPr>
              <a:t>PPI</a:t>
            </a:r>
          </a:p>
        </p:txBody>
      </p:sp>
      <p:sp>
        <p:nvSpPr>
          <p:cNvPr id="19" name="Rectangle 18">
            <a:extLst>
              <a:ext uri="{FF2B5EF4-FFF2-40B4-BE49-F238E27FC236}">
                <a16:creationId xmlns:a16="http://schemas.microsoft.com/office/drawing/2014/main" id="{A8146562-8EFE-584E-B622-1951BC9F1A76}"/>
              </a:ext>
            </a:extLst>
          </p:cNvPr>
          <p:cNvSpPr/>
          <p:nvPr/>
        </p:nvSpPr>
        <p:spPr>
          <a:xfrm>
            <a:off x="4852758"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22" name="Rectangle 21">
            <a:extLst>
              <a:ext uri="{FF2B5EF4-FFF2-40B4-BE49-F238E27FC236}">
                <a16:creationId xmlns:a16="http://schemas.microsoft.com/office/drawing/2014/main" id="{63FB523B-5579-CED0-D931-0094D915B4B9}"/>
              </a:ext>
            </a:extLst>
          </p:cNvPr>
          <p:cNvSpPr/>
          <p:nvPr/>
        </p:nvSpPr>
        <p:spPr>
          <a:xfrm>
            <a:off x="598866"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3" name="Rectangle 22">
            <a:extLst>
              <a:ext uri="{FF2B5EF4-FFF2-40B4-BE49-F238E27FC236}">
                <a16:creationId xmlns:a16="http://schemas.microsoft.com/office/drawing/2014/main" id="{B004B2AE-F358-C596-49B1-E23F46F7C8A9}"/>
              </a:ext>
            </a:extLst>
          </p:cNvPr>
          <p:cNvSpPr/>
          <p:nvPr/>
        </p:nvSpPr>
        <p:spPr>
          <a:xfrm>
            <a:off x="598866" y="298632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7" name="Rectangle 26">
            <a:extLst>
              <a:ext uri="{FF2B5EF4-FFF2-40B4-BE49-F238E27FC236}">
                <a16:creationId xmlns:a16="http://schemas.microsoft.com/office/drawing/2014/main" id="{2A4A23F9-2D3A-9C28-EB9B-6D776C8AE49A}"/>
              </a:ext>
            </a:extLst>
          </p:cNvPr>
          <p:cNvSpPr/>
          <p:nvPr/>
        </p:nvSpPr>
        <p:spPr>
          <a:xfrm>
            <a:off x="598866"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8" name="Rectangle 27">
            <a:extLst>
              <a:ext uri="{FF2B5EF4-FFF2-40B4-BE49-F238E27FC236}">
                <a16:creationId xmlns:a16="http://schemas.microsoft.com/office/drawing/2014/main" id="{FC117082-7642-2FBA-7AA5-924B0A459229}"/>
              </a:ext>
            </a:extLst>
          </p:cNvPr>
          <p:cNvSpPr/>
          <p:nvPr/>
        </p:nvSpPr>
        <p:spPr>
          <a:xfrm>
            <a:off x="598866" y="5177328"/>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9" name="Rectangle 28">
            <a:extLst>
              <a:ext uri="{FF2B5EF4-FFF2-40B4-BE49-F238E27FC236}">
                <a16:creationId xmlns:a16="http://schemas.microsoft.com/office/drawing/2014/main" id="{21C54A46-201D-9E42-451A-B131443F0A07}"/>
              </a:ext>
            </a:extLst>
          </p:cNvPr>
          <p:cNvSpPr/>
          <p:nvPr/>
        </p:nvSpPr>
        <p:spPr>
          <a:xfrm>
            <a:off x="4852758"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30" name="Rectangle 29">
            <a:extLst>
              <a:ext uri="{FF2B5EF4-FFF2-40B4-BE49-F238E27FC236}">
                <a16:creationId xmlns:a16="http://schemas.microsoft.com/office/drawing/2014/main" id="{D562742E-1870-97B9-16E5-68C01B9B2252}"/>
              </a:ext>
            </a:extLst>
          </p:cNvPr>
          <p:cNvSpPr/>
          <p:nvPr/>
        </p:nvSpPr>
        <p:spPr>
          <a:xfrm>
            <a:off x="4852758" y="298187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31" name="Rectangle 30">
            <a:extLst>
              <a:ext uri="{FF2B5EF4-FFF2-40B4-BE49-F238E27FC236}">
                <a16:creationId xmlns:a16="http://schemas.microsoft.com/office/drawing/2014/main" id="{EE802A19-0654-BC68-4368-B72455D6FA4A}"/>
              </a:ext>
            </a:extLst>
          </p:cNvPr>
          <p:cNvSpPr/>
          <p:nvPr/>
        </p:nvSpPr>
        <p:spPr>
          <a:xfrm>
            <a:off x="4852758"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32" name="Oval 31">
            <a:extLst>
              <a:ext uri="{FF2B5EF4-FFF2-40B4-BE49-F238E27FC236}">
                <a16:creationId xmlns:a16="http://schemas.microsoft.com/office/drawing/2014/main" id="{D470E8D7-4895-85F2-6AF9-A32235B3CA1C}"/>
              </a:ext>
            </a:extLst>
          </p:cNvPr>
          <p:cNvSpPr/>
          <p:nvPr/>
        </p:nvSpPr>
        <p:spPr>
          <a:xfrm>
            <a:off x="612118" y="1171464"/>
            <a:ext cx="731092" cy="7315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1</a:t>
            </a:r>
          </a:p>
        </p:txBody>
      </p:sp>
      <p:sp>
        <p:nvSpPr>
          <p:cNvPr id="33" name="Oval 32">
            <a:extLst>
              <a:ext uri="{FF2B5EF4-FFF2-40B4-BE49-F238E27FC236}">
                <a16:creationId xmlns:a16="http://schemas.microsoft.com/office/drawing/2014/main" id="{926889E8-F9C5-AE5B-D9D2-2BCC8C5E0641}"/>
              </a:ext>
            </a:extLst>
          </p:cNvPr>
          <p:cNvSpPr/>
          <p:nvPr/>
        </p:nvSpPr>
        <p:spPr>
          <a:xfrm>
            <a:off x="585614"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2</a:t>
            </a:r>
          </a:p>
        </p:txBody>
      </p:sp>
      <p:sp>
        <p:nvSpPr>
          <p:cNvPr id="34" name="Oval 33">
            <a:extLst>
              <a:ext uri="{FF2B5EF4-FFF2-40B4-BE49-F238E27FC236}">
                <a16:creationId xmlns:a16="http://schemas.microsoft.com/office/drawing/2014/main" id="{5646105D-6520-BC4B-1BA7-776601F4BAC4}"/>
              </a:ext>
            </a:extLst>
          </p:cNvPr>
          <p:cNvSpPr/>
          <p:nvPr/>
        </p:nvSpPr>
        <p:spPr>
          <a:xfrm>
            <a:off x="585614"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3</a:t>
            </a:r>
          </a:p>
        </p:txBody>
      </p:sp>
      <p:sp>
        <p:nvSpPr>
          <p:cNvPr id="35" name="Oval 34">
            <a:extLst>
              <a:ext uri="{FF2B5EF4-FFF2-40B4-BE49-F238E27FC236}">
                <a16:creationId xmlns:a16="http://schemas.microsoft.com/office/drawing/2014/main" id="{AA19112B-49FC-9313-8BC3-21F0C100EC50}"/>
              </a:ext>
            </a:extLst>
          </p:cNvPr>
          <p:cNvSpPr/>
          <p:nvPr/>
        </p:nvSpPr>
        <p:spPr>
          <a:xfrm>
            <a:off x="585614" y="447461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4</a:t>
            </a:r>
          </a:p>
        </p:txBody>
      </p:sp>
      <p:sp>
        <p:nvSpPr>
          <p:cNvPr id="36" name="Oval 35">
            <a:extLst>
              <a:ext uri="{FF2B5EF4-FFF2-40B4-BE49-F238E27FC236}">
                <a16:creationId xmlns:a16="http://schemas.microsoft.com/office/drawing/2014/main" id="{F168A341-4969-2106-24E2-C8BEA572F799}"/>
              </a:ext>
            </a:extLst>
          </p:cNvPr>
          <p:cNvSpPr/>
          <p:nvPr/>
        </p:nvSpPr>
        <p:spPr>
          <a:xfrm>
            <a:off x="4856430" y="117146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6</a:t>
            </a:r>
          </a:p>
        </p:txBody>
      </p:sp>
      <p:sp>
        <p:nvSpPr>
          <p:cNvPr id="37" name="Oval 36">
            <a:extLst>
              <a:ext uri="{FF2B5EF4-FFF2-40B4-BE49-F238E27FC236}">
                <a16:creationId xmlns:a16="http://schemas.microsoft.com/office/drawing/2014/main" id="{97E7159A-0316-14D0-C2F0-1D1CD214CCC9}"/>
              </a:ext>
            </a:extLst>
          </p:cNvPr>
          <p:cNvSpPr/>
          <p:nvPr/>
        </p:nvSpPr>
        <p:spPr>
          <a:xfrm>
            <a:off x="4856430"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7</a:t>
            </a:r>
          </a:p>
        </p:txBody>
      </p:sp>
      <p:sp>
        <p:nvSpPr>
          <p:cNvPr id="39" name="Oval 38">
            <a:extLst>
              <a:ext uri="{FF2B5EF4-FFF2-40B4-BE49-F238E27FC236}">
                <a16:creationId xmlns:a16="http://schemas.microsoft.com/office/drawing/2014/main" id="{2BCE0483-1BFA-FA2B-8D4B-88AD04B0EEA1}"/>
              </a:ext>
            </a:extLst>
          </p:cNvPr>
          <p:cNvSpPr/>
          <p:nvPr/>
        </p:nvSpPr>
        <p:spPr>
          <a:xfrm>
            <a:off x="4856430"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8</a:t>
            </a:r>
          </a:p>
        </p:txBody>
      </p:sp>
      <p:sp>
        <p:nvSpPr>
          <p:cNvPr id="7" name="TextBox 6">
            <a:extLst>
              <a:ext uri="{FF2B5EF4-FFF2-40B4-BE49-F238E27FC236}">
                <a16:creationId xmlns:a16="http://schemas.microsoft.com/office/drawing/2014/main" id="{EEB99350-FC70-0C8A-0A55-4E46B053F141}"/>
              </a:ext>
            </a:extLst>
          </p:cNvPr>
          <p:cNvSpPr txBox="1"/>
          <p:nvPr/>
        </p:nvSpPr>
        <p:spPr>
          <a:xfrm>
            <a:off x="1481803" y="5720236"/>
            <a:ext cx="3474720" cy="461665"/>
          </a:xfrm>
          <a:prstGeom prst="rect">
            <a:avLst/>
          </a:prstGeom>
          <a:noFill/>
        </p:spPr>
        <p:txBody>
          <a:bodyPr wrap="square" numCol="1" rtlCol="0">
            <a:spAutoFit/>
          </a:bodyPr>
          <a:lstStyle/>
          <a:p>
            <a:pPr rtl="0">
              <a:spcBef>
                <a:spcPts val="600"/>
              </a:spcBef>
              <a:spcAft>
                <a:spcPts val="400"/>
              </a:spcAft>
            </a:pPr>
            <a:r>
              <a:rPr lang="ja-JP" sz="2400">
                <a:solidFill>
                  <a:schemeClr val="tx1">
                    <a:lumMod val="75000"/>
                    <a:lumOff val="25000"/>
                  </a:schemeClr>
                </a:solidFill>
                <a:latin typeface="Century Gothic" panose="020B0502020202020204" pitchFamily="34" charset="0"/>
                <a:ea typeface="MS PGothic" panose="020B0600070205080204" pitchFamily="34" charset="-128"/>
              </a:rPr>
              <a:t>PEMM</a:t>
            </a:r>
          </a:p>
        </p:txBody>
      </p:sp>
      <p:sp>
        <p:nvSpPr>
          <p:cNvPr id="9" name="Rectangle 8">
            <a:extLst>
              <a:ext uri="{FF2B5EF4-FFF2-40B4-BE49-F238E27FC236}">
                <a16:creationId xmlns:a16="http://schemas.microsoft.com/office/drawing/2014/main" id="{84675D79-BF5E-AF3F-5230-14078722E116}"/>
              </a:ext>
            </a:extLst>
          </p:cNvPr>
          <p:cNvSpPr/>
          <p:nvPr/>
        </p:nvSpPr>
        <p:spPr>
          <a:xfrm>
            <a:off x="598866" y="558552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20" name="TextBox 19">
            <a:extLst>
              <a:ext uri="{FF2B5EF4-FFF2-40B4-BE49-F238E27FC236}">
                <a16:creationId xmlns:a16="http://schemas.microsoft.com/office/drawing/2014/main" id="{248DBB75-B3D9-E335-6D11-5ADDFF6552B5}"/>
              </a:ext>
            </a:extLst>
          </p:cNvPr>
          <p:cNvSpPr txBox="1"/>
          <p:nvPr/>
        </p:nvSpPr>
        <p:spPr>
          <a:xfrm>
            <a:off x="5752620" y="4250067"/>
            <a:ext cx="2286000" cy="1200329"/>
          </a:xfrm>
          <a:prstGeom prst="rect">
            <a:avLst/>
          </a:prstGeom>
          <a:noFill/>
        </p:spPr>
        <p:txBody>
          <a:bodyPr wrap="square" numCol="1" rtlCol="0">
            <a:spAutoFit/>
          </a:bodyPr>
          <a:lstStyle/>
          <a:p>
            <a:pPr rtl="0">
              <a:spcBef>
                <a:spcPts val="600"/>
              </a:spcBef>
              <a:spcAft>
                <a:spcPts val="400"/>
              </a:spcAft>
            </a:pPr>
            <a:r>
              <a:rPr lang="ja-JP" sz="2400" dirty="0">
                <a:solidFill>
                  <a:schemeClr val="tx1">
                    <a:lumMod val="75000"/>
                    <a:lumOff val="25000"/>
                  </a:schemeClr>
                </a:solidFill>
                <a:latin typeface="Century Gothic" panose="020B0502020202020204" pitchFamily="34" charset="0"/>
                <a:ea typeface="MS PGothic" panose="020B0600070205080204" pitchFamily="34" charset="-128"/>
              </a:rPr>
              <a:t>McCormack 氏の BPO 成熟度モデル</a:t>
            </a:r>
          </a:p>
        </p:txBody>
      </p:sp>
      <p:sp>
        <p:nvSpPr>
          <p:cNvPr id="21" name="Rectangle 20">
            <a:extLst>
              <a:ext uri="{FF2B5EF4-FFF2-40B4-BE49-F238E27FC236}">
                <a16:creationId xmlns:a16="http://schemas.microsoft.com/office/drawing/2014/main" id="{90E0AAE4-896B-F687-95F5-8FBCF2B86432}"/>
              </a:ext>
            </a:extLst>
          </p:cNvPr>
          <p:cNvSpPr/>
          <p:nvPr/>
        </p:nvSpPr>
        <p:spPr>
          <a:xfrm>
            <a:off x="4852758" y="448447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25" name="Rectangle 24">
            <a:extLst>
              <a:ext uri="{FF2B5EF4-FFF2-40B4-BE49-F238E27FC236}">
                <a16:creationId xmlns:a16="http://schemas.microsoft.com/office/drawing/2014/main" id="{5658B5F0-4A09-6DDE-756A-612F54B103C0}"/>
              </a:ext>
            </a:extLst>
          </p:cNvPr>
          <p:cNvSpPr/>
          <p:nvPr/>
        </p:nvSpPr>
        <p:spPr>
          <a:xfrm>
            <a:off x="598866" y="627519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6" name="Rectangle 25">
            <a:extLst>
              <a:ext uri="{FF2B5EF4-FFF2-40B4-BE49-F238E27FC236}">
                <a16:creationId xmlns:a16="http://schemas.microsoft.com/office/drawing/2014/main" id="{DEFEAEBF-A705-B360-C3B2-63B1E6D641A2}"/>
              </a:ext>
            </a:extLst>
          </p:cNvPr>
          <p:cNvSpPr/>
          <p:nvPr/>
        </p:nvSpPr>
        <p:spPr>
          <a:xfrm>
            <a:off x="4852758" y="516394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41" name="Oval 40">
            <a:extLst>
              <a:ext uri="{FF2B5EF4-FFF2-40B4-BE49-F238E27FC236}">
                <a16:creationId xmlns:a16="http://schemas.microsoft.com/office/drawing/2014/main" id="{059B090F-0AF4-9F4E-E9E0-774D58C60B5B}"/>
              </a:ext>
            </a:extLst>
          </p:cNvPr>
          <p:cNvSpPr/>
          <p:nvPr/>
        </p:nvSpPr>
        <p:spPr>
          <a:xfrm>
            <a:off x="585614" y="557248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5</a:t>
            </a:r>
          </a:p>
        </p:txBody>
      </p:sp>
      <p:sp>
        <p:nvSpPr>
          <p:cNvPr id="43" name="Oval 42">
            <a:extLst>
              <a:ext uri="{FF2B5EF4-FFF2-40B4-BE49-F238E27FC236}">
                <a16:creationId xmlns:a16="http://schemas.microsoft.com/office/drawing/2014/main" id="{94D1FBE3-9196-D9C8-7CE7-F39D1CD53880}"/>
              </a:ext>
            </a:extLst>
          </p:cNvPr>
          <p:cNvSpPr/>
          <p:nvPr/>
        </p:nvSpPr>
        <p:spPr>
          <a:xfrm>
            <a:off x="4856430" y="447143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9</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EFA"/>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47A706-47C6-F6A2-2FF0-EE950EBBC4C0}"/>
              </a:ext>
            </a:extLst>
          </p:cNvPr>
          <p:cNvPicPr>
            <a:picLocks noChangeAspect="1"/>
          </p:cNvPicPr>
          <p:nvPr/>
        </p:nvPicPr>
        <p:blipFill>
          <a:blip r:embed="rId3"/>
          <a:stretch>
            <a:fillRect/>
          </a:stretch>
        </p:blipFill>
        <p:spPr>
          <a:xfrm>
            <a:off x="-3672" y="-609"/>
            <a:ext cx="12195672" cy="6860066"/>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8" y="248400"/>
            <a:ext cx="4042729" cy="584775"/>
          </a:xfrm>
          <a:prstGeom prst="rect">
            <a:avLst/>
          </a:prstGeom>
          <a:noFill/>
        </p:spPr>
        <p:txBody>
          <a:bodyPr wrap="square" rtlCol="0">
            <a:spAutoFit/>
          </a:bodyPr>
          <a:lstStyle/>
          <a:p>
            <a:pPr rtl="0"/>
            <a:r>
              <a:rPr lang="ja-JP" sz="3200" dirty="0">
                <a:solidFill>
                  <a:srgbClr val="609188"/>
                </a:solidFill>
                <a:latin typeface="Century Gothic" panose="020B0502020202020204" pitchFamily="34" charset="0"/>
                <a:ea typeface="MS PGothic" panose="020B0600070205080204" pitchFamily="34" charset="-128"/>
              </a:rPr>
              <a:t>プロセス成熟度とは？</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1</a:t>
            </a:r>
          </a:p>
        </p:txBody>
      </p:sp>
      <p:sp>
        <p:nvSpPr>
          <p:cNvPr id="15" name="Rectangle 14">
            <a:extLst>
              <a:ext uri="{FF2B5EF4-FFF2-40B4-BE49-F238E27FC236}">
                <a16:creationId xmlns:a16="http://schemas.microsoft.com/office/drawing/2014/main" id="{888529C4-3E53-2456-1F45-24474673612C}"/>
              </a:ext>
            </a:extLst>
          </p:cNvPr>
          <p:cNvSpPr/>
          <p:nvPr/>
        </p:nvSpPr>
        <p:spPr>
          <a:xfrm>
            <a:off x="5956852" y="540787"/>
            <a:ext cx="5448299" cy="5195329"/>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pic>
        <p:nvPicPr>
          <p:cNvPr id="17" name="Graphic 16">
            <a:extLst>
              <a:ext uri="{FF2B5EF4-FFF2-40B4-BE49-F238E27FC236}">
                <a16:creationId xmlns:a16="http://schemas.microsoft.com/office/drawing/2014/main" id="{62415E3C-1EC8-4BE2-D908-9B9138B7F3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8616" y="661375"/>
            <a:ext cx="838200" cy="609600"/>
          </a:xfrm>
          <a:prstGeom prst="rect">
            <a:avLst/>
          </a:prstGeom>
        </p:spPr>
      </p:pic>
      <p:pic>
        <p:nvPicPr>
          <p:cNvPr id="18" name="Graphic 17">
            <a:extLst>
              <a:ext uri="{FF2B5EF4-FFF2-40B4-BE49-F238E27FC236}">
                <a16:creationId xmlns:a16="http://schemas.microsoft.com/office/drawing/2014/main" id="{4517B9F8-79FF-DCB0-055E-2F525DB482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291870" y="3832064"/>
            <a:ext cx="838200" cy="609600"/>
          </a:xfrm>
          <a:prstGeom prst="rect">
            <a:avLst/>
          </a:prstGeom>
        </p:spPr>
      </p:pic>
      <p:sp>
        <p:nvSpPr>
          <p:cNvPr id="19" name="TextBox 18">
            <a:extLst>
              <a:ext uri="{FF2B5EF4-FFF2-40B4-BE49-F238E27FC236}">
                <a16:creationId xmlns:a16="http://schemas.microsoft.com/office/drawing/2014/main" id="{C32FFEAD-C701-D209-37A2-D47EDDA8BB0F}"/>
              </a:ext>
            </a:extLst>
          </p:cNvPr>
          <p:cNvSpPr txBox="1"/>
          <p:nvPr/>
        </p:nvSpPr>
        <p:spPr>
          <a:xfrm>
            <a:off x="6481064" y="1027135"/>
            <a:ext cx="4599432" cy="3554819"/>
          </a:xfrm>
          <a:prstGeom prst="rect">
            <a:avLst/>
          </a:prstGeom>
          <a:noFill/>
        </p:spPr>
        <p:txBody>
          <a:bodyPr wrap="square" rtlCol="0">
            <a:spAutoFit/>
          </a:bodyPr>
          <a:lstStyle/>
          <a:p>
            <a:pPr rtl="0"/>
            <a:r>
              <a:rPr lang="ja-JP" sz="2500">
                <a:solidFill>
                  <a:schemeClr val="bg1"/>
                </a:solidFill>
                <a:latin typeface="Century Gothic" panose="020B0502020202020204" pitchFamily="34" charset="0"/>
                <a:ea typeface="MS PGothic" panose="020B0600070205080204" pitchFamily="34" charset="-128"/>
              </a:rPr>
              <a:t>       プロセス成熟度の定義は、企業がビジネス プロセスをどれだけ文書化し、管理しているかです。成熟度により、企業がプロセスを継続的に改善する能力を予測することもできます。成熟度と指標によって、プロセス管理を追跡する方法がわかります。</a:t>
            </a:r>
          </a:p>
          <a:p>
            <a:endParaRPr lang="en-US" sz="2500" dirty="0">
              <a:solidFill>
                <a:schemeClr val="bg1"/>
              </a:solidFill>
              <a:latin typeface="Century Gothic" panose="020B0502020202020204" pitchFamily="34" charset="0"/>
              <a:ea typeface="MS PGothic" panose="020B0600070205080204" pitchFamily="34" charset="-128"/>
            </a:endParaRPr>
          </a:p>
        </p:txBody>
      </p:sp>
      <p:sp>
        <p:nvSpPr>
          <p:cNvPr id="5" name="Rectangle 4">
            <a:extLst>
              <a:ext uri="{FF2B5EF4-FFF2-40B4-BE49-F238E27FC236}">
                <a16:creationId xmlns:a16="http://schemas.microsoft.com/office/drawing/2014/main" id="{D682FFA8-7202-6638-1C87-DE015C5A02B1}"/>
              </a:ext>
            </a:extLst>
          </p:cNvPr>
          <p:cNvSpPr/>
          <p:nvPr/>
        </p:nvSpPr>
        <p:spPr>
          <a:xfrm>
            <a:off x="5956851" y="5695475"/>
            <a:ext cx="5448298" cy="292387"/>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9427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gs>
          </a:gsLst>
          <a:lin ang="270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F5EBF4-098B-FEB9-D4AE-6C9D3A5D1C4D}"/>
              </a:ext>
            </a:extLst>
          </p:cNvPr>
          <p:cNvPicPr>
            <a:picLocks noChangeAspect="1"/>
          </p:cNvPicPr>
          <p:nvPr/>
        </p:nvPicPr>
        <p:blipFill>
          <a:blip r:embed="rId3"/>
          <a:stretch>
            <a:fillRect/>
          </a:stretch>
        </p:blipFill>
        <p:spPr>
          <a:xfrm>
            <a:off x="-3672" y="0"/>
            <a:ext cx="12192000" cy="6858000"/>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8" y="248400"/>
            <a:ext cx="5186035" cy="584775"/>
          </a:xfrm>
          <a:prstGeom prst="rect">
            <a:avLst/>
          </a:prstGeom>
          <a:noFill/>
        </p:spPr>
        <p:txBody>
          <a:bodyPr wrap="none" rtlCol="0">
            <a:spAutoFit/>
          </a:bodyPr>
          <a:lstStyle/>
          <a:p>
            <a:pPr rtl="0"/>
            <a:r>
              <a:rPr lang="ja-JP" sz="3200">
                <a:solidFill>
                  <a:srgbClr val="609188"/>
                </a:solidFill>
                <a:latin typeface="Century Gothic" panose="020B0502020202020204" pitchFamily="34" charset="0"/>
                <a:ea typeface="MS PGothic" panose="020B0600070205080204" pitchFamily="34" charset="-128"/>
              </a:rPr>
              <a:t>プロセス成熟度モデルとは？</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2</a:t>
            </a:r>
          </a:p>
        </p:txBody>
      </p:sp>
      <p:graphicFrame>
        <p:nvGraphicFramePr>
          <p:cNvPr id="6" name="Google Shape;246;p17">
            <a:extLst>
              <a:ext uri="{FF2B5EF4-FFF2-40B4-BE49-F238E27FC236}">
                <a16:creationId xmlns:a16="http://schemas.microsoft.com/office/drawing/2014/main" id="{29FD7C12-F068-B4C3-93EF-660D045762A7}"/>
              </a:ext>
            </a:extLst>
          </p:cNvPr>
          <p:cNvGraphicFramePr/>
          <p:nvPr>
            <p:extLst>
              <p:ext uri="{D42A27DB-BD31-4B8C-83A1-F6EECF244321}">
                <p14:modId xmlns:p14="http://schemas.microsoft.com/office/powerpoint/2010/main" val="3159097362"/>
              </p:ext>
            </p:extLst>
          </p:nvPr>
        </p:nvGraphicFramePr>
        <p:xfrm>
          <a:off x="480700" y="1258872"/>
          <a:ext cx="5492183" cy="5143084"/>
        </p:xfrm>
        <a:graphic>
          <a:graphicData uri="http://schemas.openxmlformats.org/drawingml/2006/table">
            <a:tbl>
              <a:tblPr>
                <a:noFill/>
              </a:tblPr>
              <a:tblGrid>
                <a:gridCol w="5492183">
                  <a:extLst>
                    <a:ext uri="{9D8B030D-6E8A-4147-A177-3AD203B41FA5}">
                      <a16:colId xmlns:a16="http://schemas.microsoft.com/office/drawing/2014/main" val="20000"/>
                    </a:ext>
                  </a:extLst>
                </a:gridCol>
              </a:tblGrid>
              <a:tr h="5143084">
                <a:tc>
                  <a:txBody>
                    <a:bodyPr/>
                    <a:lstStyle/>
                    <a:p>
                      <a:pPr marL="457200" marR="0" lvl="0" indent="-330200" algn="l" rtl="0">
                        <a:lnSpc>
                          <a:spcPct val="2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企業がプロセスをどれだけうまく管理しているかを評価するもの</a:t>
                      </a:r>
                    </a:p>
                    <a:p>
                      <a:pPr marL="457200" marR="0" lvl="0" indent="-330200" algn="l" defTabSz="914400" rtl="0" eaLnBrk="1" latinLnBrk="0" hangingPunct="1">
                        <a:lnSpc>
                          <a:spcPct val="200000"/>
                        </a:lnSpc>
                        <a:spcBef>
                          <a:spcPts val="0"/>
                        </a:spcBef>
                        <a:spcAft>
                          <a:spcPts val="1400"/>
                        </a:spcAft>
                        <a:buClr>
                          <a:srgbClr val="4BA895"/>
                        </a:buClr>
                        <a:buSzPct val="86000"/>
                        <a:buFont typeface="Century Gothic"/>
                        <a:buChar char="●"/>
                      </a:pPr>
                      <a:r>
                        <a:rPr lang="ja-JP" altLang="en-US" sz="2000" kern="1200" baseline="0" dirty="0">
                          <a:solidFill>
                            <a:schemeClr val="tx1"/>
                          </a:solidFill>
                          <a:latin typeface="Century Gothic" panose="020B0502020202020204" pitchFamily="34" charset="0"/>
                          <a:ea typeface="MS PGothic" panose="020B0600070205080204" pitchFamily="34" charset="-128"/>
                          <a:cs typeface="+mn-cs"/>
                        </a:rPr>
                        <a:t>成熟度は次のレベルで示される</a:t>
                      </a:r>
                      <a:endParaRPr lang="en-US" altLang="zh-CN" sz="2000" kern="1200" baseline="0" dirty="0">
                        <a:solidFill>
                          <a:schemeClr val="tx1"/>
                        </a:solidFill>
                        <a:latin typeface="Century Gothic" panose="020B0502020202020204" pitchFamily="34" charset="0"/>
                        <a:ea typeface="MS PGothic" panose="020B0600070205080204" pitchFamily="34" charset="-128"/>
                        <a:cs typeface="+mn-cs"/>
                      </a:endParaRPr>
                    </a:p>
                    <a:p>
                      <a:pPr marL="914400" lvl="1" indent="-355600" algn="l" defTabSz="914400" rtl="0" eaLnBrk="1" latinLnBrk="0" hangingPunct="1">
                        <a:lnSpc>
                          <a:spcPct val="150000"/>
                        </a:lnSpc>
                        <a:spcBef>
                          <a:spcPts val="0"/>
                        </a:spcBef>
                        <a:spcAft>
                          <a:spcPts val="1400"/>
                        </a:spcAft>
                        <a:buClr>
                          <a:srgbClr val="4BA895"/>
                        </a:buClr>
                        <a:buSzPts val="2000"/>
                        <a:buFont typeface="Arial" panose="020B0604020202020204" pitchFamily="34" charset="0"/>
                        <a:buChar char="○"/>
                      </a:pPr>
                      <a:r>
                        <a:rPr lang="ja-JP" altLang="en-US" sz="1800" kern="1200" baseline="0" dirty="0">
                          <a:solidFill>
                            <a:schemeClr val="tx1"/>
                          </a:solidFill>
                          <a:latin typeface="Century Gothic" panose="020B0502020202020204" pitchFamily="34" charset="0"/>
                          <a:ea typeface="MS PGothic" panose="020B0600070205080204" pitchFamily="34" charset="-128"/>
                          <a:cs typeface="+mn-cs"/>
                        </a:rPr>
                        <a:t>成熟度が低い場合、実行とアウトプットの制御と反復性が低く、機能的なサイロ化が進んでいることを示す</a:t>
                      </a:r>
                    </a:p>
                    <a:p>
                      <a:pPr marL="914400" lvl="1" indent="-355600" algn="l" defTabSz="914400" rtl="0" eaLnBrk="1" latinLnBrk="0" hangingPunct="1">
                        <a:lnSpc>
                          <a:spcPct val="150000"/>
                        </a:lnSpc>
                        <a:spcBef>
                          <a:spcPts val="0"/>
                        </a:spcBef>
                        <a:spcAft>
                          <a:spcPts val="1400"/>
                        </a:spcAft>
                        <a:buClr>
                          <a:srgbClr val="4BA895"/>
                        </a:buClr>
                        <a:buSzPts val="2000"/>
                        <a:buFont typeface="Arial" panose="020B0604020202020204" pitchFamily="34" charset="0"/>
                        <a:buChar char="○"/>
                      </a:pPr>
                      <a:r>
                        <a:rPr lang="ja-JP" altLang="en-US" sz="1800" kern="1200" baseline="0" dirty="0">
                          <a:solidFill>
                            <a:schemeClr val="tx1"/>
                          </a:solidFill>
                          <a:latin typeface="Century Gothic" panose="020B0502020202020204" pitchFamily="34" charset="0"/>
                          <a:ea typeface="MS PGothic" panose="020B0600070205080204" pitchFamily="34" charset="-128"/>
                          <a:cs typeface="+mn-cs"/>
                        </a:rPr>
                        <a:t>成熟度が高い場合、制御、反復性、品質が高く、チーム間の連携が強いことを示す</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739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100"/>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400">
                <a:solidFill>
                  <a:schemeClr val="bg1"/>
                </a:solidFill>
                <a:latin typeface="Century Gothic" panose="020B0502020202020204" pitchFamily="34" charset="0"/>
                <a:ea typeface="MS PGothic" panose="020B0600070205080204" pitchFamily="34" charset="-128"/>
              </a:rPr>
              <a:t>初期</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00153"/>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400" dirty="0">
                <a:solidFill>
                  <a:schemeClr val="bg1"/>
                </a:solidFill>
                <a:latin typeface="Century Gothic" panose="020B0502020202020204" pitchFamily="34" charset="0"/>
                <a:ea typeface="MS PGothic" panose="020B0600070205080204" pitchFamily="34" charset="-128"/>
              </a:rPr>
              <a:t>反復できる</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2988205"/>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400">
                <a:solidFill>
                  <a:schemeClr val="bg1"/>
                </a:solidFill>
                <a:latin typeface="Century Gothic" panose="020B0502020202020204" pitchFamily="34" charset="0"/>
                <a:ea typeface="MS PGothic" panose="020B0600070205080204" pitchFamily="34" charset="-128"/>
              </a:rPr>
              <a:t>定義された</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476257"/>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400">
                <a:solidFill>
                  <a:schemeClr val="bg1"/>
                </a:solidFill>
                <a:latin typeface="Century Gothic" panose="020B0502020202020204" pitchFamily="34" charset="0"/>
                <a:ea typeface="MS PGothic" panose="020B0600070205080204" pitchFamily="34" charset="-128"/>
              </a:rPr>
              <a:t>管理された</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9"/>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400">
                <a:solidFill>
                  <a:schemeClr val="bg1"/>
                </a:solidFill>
                <a:latin typeface="Century Gothic" panose="020B0502020202020204" pitchFamily="34" charset="0"/>
                <a:ea typeface="MS PGothic" panose="020B0600070205080204" pitchFamily="34" charset="-128"/>
              </a:rPr>
              <a:t>最適化された</a:t>
            </a:r>
          </a:p>
        </p:txBody>
      </p:sp>
      <p:grpSp>
        <p:nvGrpSpPr>
          <p:cNvPr id="80" name="Group 79">
            <a:extLst>
              <a:ext uri="{FF2B5EF4-FFF2-40B4-BE49-F238E27FC236}">
                <a16:creationId xmlns:a16="http://schemas.microsoft.com/office/drawing/2014/main" id="{2F8EA32D-D570-D17C-E458-91357395BF79}"/>
              </a:ext>
            </a:extLst>
          </p:cNvPr>
          <p:cNvGrpSpPr/>
          <p:nvPr/>
        </p:nvGrpSpPr>
        <p:grpSpPr>
          <a:xfrm>
            <a:off x="480212" y="4476245"/>
            <a:ext cx="2071384" cy="2133355"/>
            <a:chOff x="480212" y="4476245"/>
            <a:chExt cx="2071384" cy="2133355"/>
          </a:xfrm>
        </p:grpSpPr>
        <p:grpSp>
          <p:nvGrpSpPr>
            <p:cNvPr id="30" name="Group 29">
              <a:extLst>
                <a:ext uri="{FF2B5EF4-FFF2-40B4-BE49-F238E27FC236}">
                  <a16:creationId xmlns:a16="http://schemas.microsoft.com/office/drawing/2014/main" id="{D88226BA-882D-E41C-A753-2062CB8DCA9B}"/>
                </a:ext>
              </a:extLst>
            </p:cNvPr>
            <p:cNvGrpSpPr/>
            <p:nvPr/>
          </p:nvGrpSpPr>
          <p:grpSpPr>
            <a:xfrm>
              <a:off x="480212" y="4476245"/>
              <a:ext cx="2071384" cy="2093157"/>
              <a:chOff x="622063" y="4476245"/>
              <a:chExt cx="2253291" cy="2093157"/>
            </a:xfrm>
          </p:grpSpPr>
          <p:sp>
            <p:nvSpPr>
              <p:cNvPr id="14" name="Round Diagonal Corner Rectangle 13">
                <a:extLst>
                  <a:ext uri="{FF2B5EF4-FFF2-40B4-BE49-F238E27FC236}">
                    <a16:creationId xmlns:a16="http://schemas.microsoft.com/office/drawing/2014/main" id="{9167B5C8-DC3C-1020-719D-E57B33BD9FB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grpSp>
        <p:sp>
          <p:nvSpPr>
            <p:cNvPr id="16" name="TextBox 15">
              <a:extLst>
                <a:ext uri="{FF2B5EF4-FFF2-40B4-BE49-F238E27FC236}">
                  <a16:creationId xmlns:a16="http://schemas.microsoft.com/office/drawing/2014/main" id="{38F66660-3E4C-B7CB-3F41-12D099729D39}"/>
                </a:ext>
              </a:extLst>
            </p:cNvPr>
            <p:cNvSpPr txBox="1"/>
            <p:nvPr/>
          </p:nvSpPr>
          <p:spPr>
            <a:xfrm>
              <a:off x="554580" y="4664464"/>
              <a:ext cx="1986429" cy="1015663"/>
            </a:xfrm>
            <a:prstGeom prst="rect">
              <a:avLst/>
            </a:prstGeom>
            <a:noFill/>
          </p:spPr>
          <p:txBody>
            <a:bodyPr wrap="square" rtlCol="0">
              <a:spAutoFit/>
            </a:bodyPr>
            <a:lstStyle/>
            <a:p>
              <a:pPr rtl="0">
                <a:spcAft>
                  <a:spcPts val="1400"/>
                </a:spcAft>
                <a:buClr>
                  <a:srgbClr val="DFF1E9"/>
                </a:buClr>
                <a:buSzPct val="125000"/>
              </a:pPr>
              <a:r>
                <a:rPr lang="ja-JP" sz="1500" dirty="0">
                  <a:solidFill>
                    <a:schemeClr val="bg1"/>
                  </a:solidFill>
                  <a:latin typeface="Century Gothic" panose="020B0502020202020204" pitchFamily="34" charset="0"/>
                  <a:ea typeface="MS PGothic" panose="020B0600070205080204" pitchFamily="34" charset="-128"/>
                </a:rPr>
                <a:t>文書化され、反復可能なプロセスがほとんどない。個人の取り組みに焦点を当てている</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1</a:t>
              </a:r>
            </a:p>
          </p:txBody>
        </p:sp>
      </p:grpSp>
      <p:grpSp>
        <p:nvGrpSpPr>
          <p:cNvPr id="81" name="Group 80">
            <a:extLst>
              <a:ext uri="{FF2B5EF4-FFF2-40B4-BE49-F238E27FC236}">
                <a16:creationId xmlns:a16="http://schemas.microsoft.com/office/drawing/2014/main" id="{A39E2B36-EF6C-B5A7-099D-0E3B8E423C88}"/>
              </a:ext>
            </a:extLst>
          </p:cNvPr>
          <p:cNvGrpSpPr/>
          <p:nvPr/>
        </p:nvGrpSpPr>
        <p:grpSpPr>
          <a:xfrm>
            <a:off x="2781767" y="3973115"/>
            <a:ext cx="2071384" cy="2133355"/>
            <a:chOff x="2781767" y="3973115"/>
            <a:chExt cx="2071384" cy="2133355"/>
          </a:xfrm>
        </p:grpSpPr>
        <p:grpSp>
          <p:nvGrpSpPr>
            <p:cNvPr id="53" name="Group 52">
              <a:extLst>
                <a:ext uri="{FF2B5EF4-FFF2-40B4-BE49-F238E27FC236}">
                  <a16:creationId xmlns:a16="http://schemas.microsoft.com/office/drawing/2014/main" id="{782816EA-3610-8B89-68F2-F0775CFAA83D}"/>
                </a:ext>
              </a:extLst>
            </p:cNvPr>
            <p:cNvGrpSpPr/>
            <p:nvPr/>
          </p:nvGrpSpPr>
          <p:grpSpPr>
            <a:xfrm>
              <a:off x="2781767" y="3973115"/>
              <a:ext cx="2071384" cy="2093157"/>
              <a:chOff x="622063" y="4476245"/>
              <a:chExt cx="2253291" cy="2093157"/>
            </a:xfrm>
          </p:grpSpPr>
          <p:sp>
            <p:nvSpPr>
              <p:cNvPr id="57" name="Round Diagonal Corner Rectangle 56">
                <a:extLst>
                  <a:ext uri="{FF2B5EF4-FFF2-40B4-BE49-F238E27FC236}">
                    <a16:creationId xmlns:a16="http://schemas.microsoft.com/office/drawing/2014/main" id="{3BF4D142-A20A-5F98-2B51-54DFC17FBB36}"/>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gr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553998"/>
            </a:xfrm>
            <a:prstGeom prst="rect">
              <a:avLst/>
            </a:prstGeom>
            <a:noFill/>
          </p:spPr>
          <p:txBody>
            <a:bodyPr wrap="square" rtlCol="0">
              <a:spAutoFit/>
            </a:bodyPr>
            <a:lstStyle/>
            <a:p>
              <a:pPr rtl="0">
                <a:spcAft>
                  <a:spcPts val="1400"/>
                </a:spcAft>
                <a:buClr>
                  <a:srgbClr val="DFF1E9"/>
                </a:buClr>
                <a:buSzPct val="125000"/>
              </a:pPr>
              <a:r>
                <a:rPr lang="ja-JP" sz="1500">
                  <a:solidFill>
                    <a:schemeClr val="bg1"/>
                  </a:solidFill>
                  <a:latin typeface="Century Gothic" panose="020B0502020202020204" pitchFamily="34" charset="0"/>
                  <a:ea typeface="MS PGothic" panose="020B0600070205080204" pitchFamily="34" charset="-128"/>
                </a:rPr>
                <a:t>プロセスは文書化され、反復可能</a:t>
              </a:r>
            </a:p>
          </p:txBody>
        </p:sp>
      </p:gr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873675954"/>
              </p:ext>
            </p:extLst>
          </p:nvPr>
        </p:nvGraphicFramePr>
        <p:xfrm>
          <a:off x="480700" y="1189423"/>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ソフトウェア開発プロセスの改善に重点を置く</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1980 年代の当初の成熟度モデルの 1 つ</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5 つのレベル:</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4915128" cy="584775"/>
          </a:xfrm>
          <a:prstGeom prst="rect">
            <a:avLst/>
          </a:prstGeom>
          <a:noFill/>
        </p:spPr>
        <p:txBody>
          <a:bodyPr wrap="none" rtlCol="0">
            <a:spAutoFit/>
          </a:bodyPr>
          <a:lstStyle/>
          <a:p>
            <a:pPr rtl="0"/>
            <a:r>
              <a:rPr lang="ja-JP" sz="3200">
                <a:solidFill>
                  <a:srgbClr val="609188"/>
                </a:solidFill>
                <a:latin typeface="Century Gothic" panose="020B0502020202020204" pitchFamily="34" charset="0"/>
                <a:ea typeface="MS PGothic" panose="020B0600070205080204" pitchFamily="34" charset="-128"/>
              </a:rPr>
              <a:t>能力成熟度モデル (CMM)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3</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ja-JP" sz="6600">
                <a:solidFill>
                  <a:srgbClr val="169C7F"/>
                </a:solidFill>
                <a:latin typeface="Century Gothic" panose="020B0502020202020204" pitchFamily="34" charset="0"/>
                <a:ea typeface="MS PGothic" panose="020B0600070205080204" pitchFamily="34" charset="-128"/>
              </a:rPr>
              <a:t>CMM</a:t>
            </a:r>
          </a:p>
        </p:txBody>
      </p:sp>
      <p:grpSp>
        <p:nvGrpSpPr>
          <p:cNvPr id="82" name="Group 81">
            <a:extLst>
              <a:ext uri="{FF2B5EF4-FFF2-40B4-BE49-F238E27FC236}">
                <a16:creationId xmlns:a16="http://schemas.microsoft.com/office/drawing/2014/main" id="{E5FCA924-AD54-6900-02C4-A333CECD2AA7}"/>
              </a:ext>
            </a:extLst>
          </p:cNvPr>
          <p:cNvGrpSpPr/>
          <p:nvPr/>
        </p:nvGrpSpPr>
        <p:grpSpPr>
          <a:xfrm>
            <a:off x="5083322" y="3469985"/>
            <a:ext cx="2071384" cy="2133355"/>
            <a:chOff x="5083322" y="3469985"/>
            <a:chExt cx="2071384" cy="2133355"/>
          </a:xfrm>
        </p:grpSpPr>
        <p:grpSp>
          <p:nvGrpSpPr>
            <p:cNvPr id="60" name="Group 59">
              <a:extLst>
                <a:ext uri="{FF2B5EF4-FFF2-40B4-BE49-F238E27FC236}">
                  <a16:creationId xmlns:a16="http://schemas.microsoft.com/office/drawing/2014/main" id="{10517FD9-147A-ECD0-000A-091EE3C6E064}"/>
                </a:ext>
              </a:extLst>
            </p:cNvPr>
            <p:cNvGrpSpPr/>
            <p:nvPr/>
          </p:nvGrpSpPr>
          <p:grpSpPr>
            <a:xfrm>
              <a:off x="5083322" y="3469985"/>
              <a:ext cx="2071384" cy="2093157"/>
              <a:chOff x="622063" y="4476245"/>
              <a:chExt cx="2253291" cy="2093157"/>
            </a:xfrm>
          </p:grpSpPr>
          <p:sp>
            <p:nvSpPr>
              <p:cNvPr id="64" name="Round Diagonal Corner Rectangle 63">
                <a:extLst>
                  <a:ext uri="{FF2B5EF4-FFF2-40B4-BE49-F238E27FC236}">
                    <a16:creationId xmlns:a16="http://schemas.microsoft.com/office/drawing/2014/main" id="{EE94E61C-0A7B-9447-25CA-AC7684F424A0}"/>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gr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784830"/>
            </a:xfrm>
            <a:prstGeom prst="rect">
              <a:avLst/>
            </a:prstGeom>
            <a:noFill/>
          </p:spPr>
          <p:txBody>
            <a:bodyPr wrap="square" rtlCol="0">
              <a:spAutoFit/>
            </a:bodyPr>
            <a:lstStyle/>
            <a:p>
              <a:pPr rtl="0">
                <a:spcAft>
                  <a:spcPts val="1400"/>
                </a:spcAft>
                <a:buClr>
                  <a:srgbClr val="DFF1E9"/>
                </a:buClr>
                <a:buSzPct val="125000"/>
              </a:pPr>
              <a:r>
                <a:rPr lang="ja-JP" sz="1500">
                  <a:solidFill>
                    <a:schemeClr val="bg1"/>
                  </a:solidFill>
                  <a:latin typeface="Century Gothic" panose="020B0502020202020204" pitchFamily="34" charset="0"/>
                  <a:ea typeface="MS PGothic" panose="020B0600070205080204" pitchFamily="34" charset="-128"/>
                </a:rPr>
                <a:t>プロセスは組織全体で標準化され、文書化されている</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3</a:t>
              </a:r>
            </a:p>
          </p:txBody>
        </p:sp>
      </p:grpSp>
      <p:grpSp>
        <p:nvGrpSpPr>
          <p:cNvPr id="83" name="Group 82">
            <a:extLst>
              <a:ext uri="{FF2B5EF4-FFF2-40B4-BE49-F238E27FC236}">
                <a16:creationId xmlns:a16="http://schemas.microsoft.com/office/drawing/2014/main" id="{C4F628C8-16A7-53A6-3FB0-EE806A166FD4}"/>
              </a:ext>
            </a:extLst>
          </p:cNvPr>
          <p:cNvGrpSpPr/>
          <p:nvPr/>
        </p:nvGrpSpPr>
        <p:grpSpPr>
          <a:xfrm>
            <a:off x="7384878" y="2966855"/>
            <a:ext cx="2071384" cy="2133355"/>
            <a:chOff x="7384878" y="2966855"/>
            <a:chExt cx="2071384" cy="2133355"/>
          </a:xfrm>
        </p:grpSpPr>
        <p:grpSp>
          <p:nvGrpSpPr>
            <p:cNvPr id="67" name="Group 66">
              <a:extLst>
                <a:ext uri="{FF2B5EF4-FFF2-40B4-BE49-F238E27FC236}">
                  <a16:creationId xmlns:a16="http://schemas.microsoft.com/office/drawing/2014/main" id="{4765017D-456D-C14B-C68B-DCD751284281}"/>
                </a:ext>
              </a:extLst>
            </p:cNvPr>
            <p:cNvGrpSpPr/>
            <p:nvPr/>
          </p:nvGrpSpPr>
          <p:grpSpPr>
            <a:xfrm>
              <a:off x="7384878" y="2966855"/>
              <a:ext cx="2071384" cy="2093157"/>
              <a:chOff x="622063" y="4476245"/>
              <a:chExt cx="2253291" cy="2093157"/>
            </a:xfrm>
          </p:grpSpPr>
          <p:sp>
            <p:nvSpPr>
              <p:cNvPr id="71" name="Round Diagonal Corner Rectangle 70">
                <a:extLst>
                  <a:ext uri="{FF2B5EF4-FFF2-40B4-BE49-F238E27FC236}">
                    <a16:creationId xmlns:a16="http://schemas.microsoft.com/office/drawing/2014/main" id="{90C87BB5-74B3-56FA-3DE5-BE98526FFC1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grpSp>
        <p:sp>
          <p:nvSpPr>
            <p:cNvPr id="68" name="TextBox 67">
              <a:extLst>
                <a:ext uri="{FF2B5EF4-FFF2-40B4-BE49-F238E27FC236}">
                  <a16:creationId xmlns:a16="http://schemas.microsoft.com/office/drawing/2014/main" id="{5C7E9CC2-0C9C-C331-B13D-25E70715BB2B}"/>
                </a:ext>
              </a:extLst>
            </p:cNvPr>
            <p:cNvSpPr txBox="1"/>
            <p:nvPr/>
          </p:nvSpPr>
          <p:spPr>
            <a:xfrm>
              <a:off x="7459246" y="3155074"/>
              <a:ext cx="1997015" cy="553998"/>
            </a:xfrm>
            <a:prstGeom prst="rect">
              <a:avLst/>
            </a:prstGeom>
            <a:noFill/>
          </p:spPr>
          <p:txBody>
            <a:bodyPr wrap="square" rtlCol="0">
              <a:spAutoFit/>
            </a:bodyPr>
            <a:lstStyle/>
            <a:p>
              <a:pPr rtl="0">
                <a:spcAft>
                  <a:spcPts val="1400"/>
                </a:spcAft>
                <a:buClr>
                  <a:srgbClr val="DFF1E9"/>
                </a:buClr>
                <a:buSzPct val="125000"/>
              </a:pPr>
              <a:r>
                <a:rPr lang="ja-JP" sz="1500" dirty="0">
                  <a:solidFill>
                    <a:schemeClr val="bg1"/>
                  </a:solidFill>
                  <a:latin typeface="Century Gothic" panose="020B0502020202020204" pitchFamily="34" charset="0"/>
                  <a:ea typeface="MS PGothic" panose="020B0600070205080204" pitchFamily="34" charset="-128"/>
                </a:rPr>
                <a:t>プロセスは測定、分析されている</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4</a:t>
              </a:r>
            </a:p>
          </p:txBody>
        </p:sp>
      </p:grpSp>
      <p:grpSp>
        <p:nvGrpSpPr>
          <p:cNvPr id="84" name="Group 83">
            <a:extLst>
              <a:ext uri="{FF2B5EF4-FFF2-40B4-BE49-F238E27FC236}">
                <a16:creationId xmlns:a16="http://schemas.microsoft.com/office/drawing/2014/main" id="{A3568435-739F-FAFA-A0FF-D9BA0AC78FB1}"/>
              </a:ext>
            </a:extLst>
          </p:cNvPr>
          <p:cNvGrpSpPr/>
          <p:nvPr/>
        </p:nvGrpSpPr>
        <p:grpSpPr>
          <a:xfrm>
            <a:off x="9686435" y="2463725"/>
            <a:ext cx="2071384" cy="2133355"/>
            <a:chOff x="9686435" y="2463725"/>
            <a:chExt cx="2071384" cy="2133355"/>
          </a:xfrm>
        </p:grpSpPr>
        <p:grpSp>
          <p:nvGrpSpPr>
            <p:cNvPr id="74" name="Group 73">
              <a:extLst>
                <a:ext uri="{FF2B5EF4-FFF2-40B4-BE49-F238E27FC236}">
                  <a16:creationId xmlns:a16="http://schemas.microsoft.com/office/drawing/2014/main" id="{612A0504-3F12-B3E7-B703-8A4E224F750E}"/>
                </a:ext>
              </a:extLst>
            </p:cNvPr>
            <p:cNvGrpSpPr/>
            <p:nvPr/>
          </p:nvGrpSpPr>
          <p:grpSpPr>
            <a:xfrm>
              <a:off x="9686435" y="2463725"/>
              <a:ext cx="2071384" cy="2093157"/>
              <a:chOff x="622063" y="4476245"/>
              <a:chExt cx="2253291" cy="2093157"/>
            </a:xfrm>
          </p:grpSpPr>
          <p:sp>
            <p:nvSpPr>
              <p:cNvPr id="78" name="Round Diagonal Corner Rectangle 77">
                <a:extLst>
                  <a:ext uri="{FF2B5EF4-FFF2-40B4-BE49-F238E27FC236}">
                    <a16:creationId xmlns:a16="http://schemas.microsoft.com/office/drawing/2014/main" id="{F374467F-FA48-7A2F-CD4E-D98E1F4ABFD5}"/>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gr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804424" cy="1015663"/>
            </a:xfrm>
            <a:prstGeom prst="rect">
              <a:avLst/>
            </a:prstGeom>
            <a:noFill/>
          </p:spPr>
          <p:txBody>
            <a:bodyPr wrap="square" rtlCol="0">
              <a:spAutoFit/>
            </a:bodyPr>
            <a:lstStyle/>
            <a:p>
              <a:pPr rtl="0">
                <a:spcAft>
                  <a:spcPts val="1400"/>
                </a:spcAft>
                <a:buClr>
                  <a:srgbClr val="DFF1E9"/>
                </a:buClr>
                <a:buSzPct val="125000"/>
              </a:pPr>
              <a:r>
                <a:rPr lang="ja-JP" sz="1500" dirty="0">
                  <a:solidFill>
                    <a:schemeClr val="bg1"/>
                  </a:solidFill>
                  <a:latin typeface="Century Gothic" panose="020B0502020202020204" pitchFamily="34" charset="0"/>
                  <a:ea typeface="MS PGothic" panose="020B0600070205080204" pitchFamily="34" charset="-128"/>
                </a:rPr>
                <a:t>継続的なプロセス改善 基本的な制御のフィードバックとイノベーション</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5</a:t>
              </a:r>
            </a:p>
          </p:txBody>
        </p:sp>
      </p:grpSp>
    </p:spTree>
    <p:extLst>
      <p:ext uri="{BB962C8B-B14F-4D97-AF65-F5344CB8AC3E}">
        <p14:creationId xmlns:p14="http://schemas.microsoft.com/office/powerpoint/2010/main" val="61956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1332710025"/>
              </p:ext>
            </p:extLst>
          </p:nvPr>
        </p:nvGraphicFramePr>
        <p:xfrm>
          <a:off x="480700" y="1189423"/>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組織内の機能全体で一貫した測定を適用するために CMM から発展したもの</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5 つのレベル:</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100">
                <a:solidFill>
                  <a:schemeClr val="bg1"/>
                </a:solidFill>
                <a:latin typeface="Century Gothic" panose="020B0502020202020204" pitchFamily="34" charset="0"/>
                <a:ea typeface="MS PGothic" panose="020B0600070205080204" pitchFamily="34" charset="-128"/>
              </a:rPr>
              <a:t>初期</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100">
                <a:solidFill>
                  <a:schemeClr val="bg1"/>
                </a:solidFill>
                <a:latin typeface="Century Gothic" panose="020B0502020202020204" pitchFamily="34" charset="0"/>
                <a:ea typeface="MS PGothic" panose="020B0600070205080204" pitchFamily="34" charset="-128"/>
              </a:rPr>
              <a:t>管理された</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100">
                <a:solidFill>
                  <a:schemeClr val="bg1"/>
                </a:solidFill>
                <a:latin typeface="Century Gothic" panose="020B0502020202020204" pitchFamily="34" charset="0"/>
                <a:ea typeface="MS PGothic" panose="020B0600070205080204" pitchFamily="34" charset="-128"/>
              </a:rPr>
              <a:t>定義された</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100" dirty="0">
                <a:solidFill>
                  <a:schemeClr val="bg1"/>
                </a:solidFill>
                <a:latin typeface="Century Gothic" panose="020B0502020202020204" pitchFamily="34" charset="0"/>
                <a:ea typeface="MS PGothic" panose="020B0600070205080204" pitchFamily="34" charset="-128"/>
              </a:rPr>
              <a:t>定量的に管理</a:t>
            </a:r>
            <a:br>
              <a:rPr lang="en-US" altLang="ja-JP" sz="2100" dirty="0">
                <a:solidFill>
                  <a:schemeClr val="bg1"/>
                </a:solidFill>
                <a:latin typeface="Century Gothic" panose="020B0502020202020204" pitchFamily="34" charset="0"/>
                <a:ea typeface="MS PGothic" panose="020B0600070205080204" pitchFamily="34" charset="-128"/>
              </a:rPr>
            </a:br>
            <a:r>
              <a:rPr lang="ja-JP" sz="2100" dirty="0">
                <a:solidFill>
                  <a:schemeClr val="bg1"/>
                </a:solidFill>
                <a:latin typeface="Century Gothic" panose="020B0502020202020204" pitchFamily="34" charset="0"/>
                <a:ea typeface="MS PGothic" panose="020B0600070205080204" pitchFamily="34" charset="-128"/>
              </a:rPr>
              <a:t>された</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100">
                <a:solidFill>
                  <a:schemeClr val="bg1"/>
                </a:solidFill>
                <a:latin typeface="Century Gothic" panose="020B0502020202020204" pitchFamily="34" charset="0"/>
                <a:ea typeface="MS PGothic" panose="020B0600070205080204" pitchFamily="34" charset="-128"/>
              </a:rPr>
              <a:t>最適化している</a:t>
            </a: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1015663"/>
          </a:xfrm>
          <a:prstGeom prst="rect">
            <a:avLst/>
          </a:prstGeom>
          <a:noFill/>
        </p:spPr>
        <p:txBody>
          <a:bodyPr wrap="square" rtlCol="0">
            <a:spAutoFit/>
          </a:bodyPr>
          <a:lstStyle/>
          <a:p>
            <a:pPr rtl="0">
              <a:spcAft>
                <a:spcPts val="1400"/>
              </a:spcAft>
              <a:buClr>
                <a:srgbClr val="DFF1E9"/>
              </a:buClr>
              <a:buSzPct val="125000"/>
            </a:pPr>
            <a:r>
              <a:rPr lang="ja-JP" sz="1500">
                <a:solidFill>
                  <a:schemeClr val="bg1"/>
                </a:solidFill>
                <a:latin typeface="Century Gothic" panose="020B0502020202020204" pitchFamily="34" charset="0"/>
                <a:ea typeface="MS PGothic" panose="020B0600070205080204" pitchFamily="34" charset="-128"/>
              </a:rPr>
              <a:t>プロセスは予測不可能であり、制御が不十分で、事後対応的である</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784830"/>
          </a:xfrm>
          <a:prstGeom prst="rect">
            <a:avLst/>
          </a:prstGeom>
          <a:noFill/>
        </p:spPr>
        <p:txBody>
          <a:bodyPr wrap="square" rtlCol="0">
            <a:spAutoFit/>
          </a:bodyPr>
          <a:lstStyle/>
          <a:p>
            <a:pPr rtl="0">
              <a:spcAft>
                <a:spcPts val="1400"/>
              </a:spcAft>
              <a:buClr>
                <a:srgbClr val="DFF1E9"/>
              </a:buClr>
              <a:buSzPct val="125000"/>
            </a:pPr>
            <a:r>
              <a:rPr lang="ja-JP" sz="1500">
                <a:solidFill>
                  <a:schemeClr val="bg1"/>
                </a:solidFill>
                <a:latin typeface="Century Gothic" panose="020B0502020202020204" pitchFamily="34" charset="0"/>
                <a:ea typeface="MS PGothic" panose="020B0600070205080204" pitchFamily="34" charset="-128"/>
              </a:rPr>
              <a:t>プロセスはプロジェクト特有であり、事後対応的である</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5828840" cy="584775"/>
          </a:xfrm>
          <a:prstGeom prst="rect">
            <a:avLst/>
          </a:prstGeom>
          <a:noFill/>
        </p:spPr>
        <p:txBody>
          <a:bodyPr wrap="none" rtlCol="0">
            <a:spAutoFit/>
          </a:bodyPr>
          <a:lstStyle/>
          <a:p>
            <a:pPr rtl="0"/>
            <a:r>
              <a:rPr lang="ja-JP" sz="3200">
                <a:solidFill>
                  <a:srgbClr val="609188"/>
                </a:solidFill>
                <a:latin typeface="Century Gothic" panose="020B0502020202020204" pitchFamily="34" charset="0"/>
                <a:ea typeface="MS PGothic" panose="020B0600070205080204" pitchFamily="34" charset="-128"/>
              </a:rPr>
              <a:t>能力成熟度モデル統合 (CMMI)</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4</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ja-JP" sz="6600">
                <a:solidFill>
                  <a:schemeClr val="accent2">
                    <a:lumMod val="75000"/>
                  </a:schemeClr>
                </a:solidFill>
                <a:latin typeface="Century Gothic" panose="020B0502020202020204" pitchFamily="34" charset="0"/>
                <a:ea typeface="MS PGothic" panose="020B0600070205080204" pitchFamily="34" charset="-128"/>
              </a:rPr>
              <a:t>CMMI</a:t>
            </a: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784830"/>
          </a:xfrm>
          <a:prstGeom prst="rect">
            <a:avLst/>
          </a:prstGeom>
          <a:noFill/>
        </p:spPr>
        <p:txBody>
          <a:bodyPr wrap="square" rtlCol="0">
            <a:spAutoFit/>
          </a:bodyPr>
          <a:lstStyle/>
          <a:p>
            <a:pPr rtl="0">
              <a:spcAft>
                <a:spcPts val="1400"/>
              </a:spcAft>
              <a:buClr>
                <a:srgbClr val="DFF1E9"/>
              </a:buClr>
              <a:buSzPct val="125000"/>
            </a:pPr>
            <a:r>
              <a:rPr lang="ja-JP" sz="1500">
                <a:solidFill>
                  <a:schemeClr val="bg1"/>
                </a:solidFill>
                <a:latin typeface="Century Gothic" panose="020B0502020202020204" pitchFamily="34" charset="0"/>
                <a:ea typeface="MS PGothic" panose="020B0600070205080204" pitchFamily="34" charset="-128"/>
              </a:rPr>
              <a:t>プロセスは組織特有であり、事前対応的である</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97358"/>
            <a:ext cx="2071384" cy="1305454"/>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50986" cy="553998"/>
          </a:xfrm>
          <a:prstGeom prst="rect">
            <a:avLst/>
          </a:prstGeom>
          <a:noFill/>
        </p:spPr>
        <p:txBody>
          <a:bodyPr wrap="square" rtlCol="0">
            <a:spAutoFit/>
          </a:bodyPr>
          <a:lstStyle/>
          <a:p>
            <a:pPr rtl="0">
              <a:spcAft>
                <a:spcPts val="1400"/>
              </a:spcAft>
              <a:buClr>
                <a:srgbClr val="DFF1E9"/>
              </a:buClr>
              <a:buSzPct val="125000"/>
            </a:pPr>
            <a:r>
              <a:rPr lang="ja-JP" sz="1500" dirty="0">
                <a:solidFill>
                  <a:schemeClr val="bg1"/>
                </a:solidFill>
                <a:latin typeface="Century Gothic" panose="020B0502020202020204" pitchFamily="34" charset="0"/>
                <a:ea typeface="MS PGothic" panose="020B0600070205080204" pitchFamily="34" charset="-128"/>
              </a:rPr>
              <a:t>プロセスは測定、制御されている</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553998"/>
          </a:xfrm>
          <a:prstGeom prst="rect">
            <a:avLst/>
          </a:prstGeom>
          <a:noFill/>
        </p:spPr>
        <p:txBody>
          <a:bodyPr wrap="square" rtlCol="0">
            <a:spAutoFit/>
          </a:bodyPr>
          <a:lstStyle/>
          <a:p>
            <a:pPr rtl="0">
              <a:spcAft>
                <a:spcPts val="1400"/>
              </a:spcAft>
              <a:buClr>
                <a:srgbClr val="DFF1E9"/>
              </a:buClr>
              <a:buSzPct val="125000"/>
            </a:pPr>
            <a:r>
              <a:rPr lang="ja-JP" sz="1500">
                <a:solidFill>
                  <a:schemeClr val="bg1"/>
                </a:solidFill>
                <a:latin typeface="Century Gothic" panose="020B0502020202020204" pitchFamily="34" charset="0"/>
                <a:ea typeface="MS PGothic" panose="020B0600070205080204" pitchFamily="34" charset="-128"/>
              </a:rPr>
              <a:t>プロセスの改善に焦点を当てている</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5</a:t>
            </a:r>
          </a:p>
        </p:txBody>
      </p:sp>
    </p:spTree>
    <p:extLst>
      <p:ext uri="{BB962C8B-B14F-4D97-AF65-F5344CB8AC3E}">
        <p14:creationId xmlns:p14="http://schemas.microsoft.com/office/powerpoint/2010/main" val="176748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4139367881"/>
              </p:ext>
            </p:extLst>
          </p:nvPr>
        </p:nvGraphicFramePr>
        <p:xfrm>
          <a:off x="480700" y="1189423"/>
          <a:ext cx="8709599" cy="1635957"/>
        </p:xfrm>
        <a:graphic>
          <a:graphicData uri="http://schemas.openxmlformats.org/drawingml/2006/table">
            <a:tbl>
              <a:tblPr>
                <a:noFill/>
              </a:tblPr>
              <a:tblGrid>
                <a:gridCol w="8709599">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ハーバード ビジネス レビューの 2007 年の記事でハーバード ビジネス スクールの Michael Hammer 博士が初めて概説</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5 つのレベル:</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100">
                <a:solidFill>
                  <a:schemeClr val="bg1"/>
                </a:solidFill>
                <a:latin typeface="Century Gothic" panose="020B0502020202020204" pitchFamily="34" charset="0"/>
                <a:ea typeface="MS PGothic" panose="020B0600070205080204" pitchFamily="34" charset="-128"/>
              </a:rPr>
              <a:t>初期</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100">
                <a:solidFill>
                  <a:schemeClr val="bg1"/>
                </a:solidFill>
                <a:latin typeface="Century Gothic" panose="020B0502020202020204" pitchFamily="34" charset="0"/>
                <a:ea typeface="MS PGothic" panose="020B0600070205080204" pitchFamily="34" charset="-128"/>
              </a:rPr>
              <a:t>管理された</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100">
                <a:solidFill>
                  <a:schemeClr val="bg1"/>
                </a:solidFill>
                <a:latin typeface="Century Gothic" panose="020B0502020202020204" pitchFamily="34" charset="0"/>
                <a:ea typeface="MS PGothic" panose="020B0600070205080204" pitchFamily="34" charset="-128"/>
              </a:rPr>
              <a:t>定義された</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100" dirty="0">
                <a:solidFill>
                  <a:schemeClr val="bg1"/>
                </a:solidFill>
                <a:latin typeface="Century Gothic" panose="020B0502020202020204" pitchFamily="34" charset="0"/>
                <a:ea typeface="MS PGothic" panose="020B0600070205080204" pitchFamily="34" charset="-128"/>
              </a:rPr>
              <a:t>定量的に管理</a:t>
            </a:r>
            <a:br>
              <a:rPr lang="en-US" altLang="ja-JP" sz="2100" dirty="0">
                <a:solidFill>
                  <a:schemeClr val="bg1"/>
                </a:solidFill>
                <a:latin typeface="Century Gothic" panose="020B0502020202020204" pitchFamily="34" charset="0"/>
                <a:ea typeface="MS PGothic" panose="020B0600070205080204" pitchFamily="34" charset="-128"/>
              </a:rPr>
            </a:br>
            <a:r>
              <a:rPr lang="ja-JP" sz="2100" dirty="0">
                <a:solidFill>
                  <a:schemeClr val="bg1"/>
                </a:solidFill>
                <a:latin typeface="Century Gothic" panose="020B0502020202020204" pitchFamily="34" charset="0"/>
                <a:ea typeface="MS PGothic" panose="020B0600070205080204" pitchFamily="34" charset="-128"/>
              </a:rPr>
              <a:t>された</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ja-JP" sz="2100">
                <a:solidFill>
                  <a:schemeClr val="bg1"/>
                </a:solidFill>
                <a:latin typeface="Century Gothic" panose="020B0502020202020204" pitchFamily="34" charset="0"/>
                <a:ea typeface="MS PGothic" panose="020B0600070205080204" pitchFamily="34" charset="-128"/>
              </a:rPr>
              <a:t>最適化している</a:t>
            </a: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16" name="TextBox 15">
            <a:extLst>
              <a:ext uri="{FF2B5EF4-FFF2-40B4-BE49-F238E27FC236}">
                <a16:creationId xmlns:a16="http://schemas.microsoft.com/office/drawing/2014/main" id="{38F66660-3E4C-B7CB-3F41-12D099729D39}"/>
              </a:ext>
            </a:extLst>
          </p:cNvPr>
          <p:cNvSpPr txBox="1"/>
          <p:nvPr/>
        </p:nvSpPr>
        <p:spPr>
          <a:xfrm>
            <a:off x="554580" y="4664464"/>
            <a:ext cx="1986429" cy="553998"/>
          </a:xfrm>
          <a:prstGeom prst="rect">
            <a:avLst/>
          </a:prstGeom>
          <a:noFill/>
        </p:spPr>
        <p:txBody>
          <a:bodyPr wrap="square" rtlCol="0">
            <a:spAutoFit/>
          </a:bodyPr>
          <a:lstStyle/>
          <a:p>
            <a:pPr rtl="0">
              <a:spcAft>
                <a:spcPts val="1400"/>
              </a:spcAft>
              <a:buClr>
                <a:srgbClr val="DFF1E9"/>
              </a:buClr>
              <a:buSzPct val="125000"/>
            </a:pPr>
            <a:r>
              <a:rPr lang="ja-JP" sz="1500" dirty="0">
                <a:solidFill>
                  <a:schemeClr val="bg1"/>
                </a:solidFill>
                <a:latin typeface="Century Gothic" panose="020B0502020202020204" pitchFamily="34" charset="0"/>
                <a:ea typeface="MS PGothic" panose="020B0600070205080204" pitchFamily="34" charset="-128"/>
              </a:rPr>
              <a:t>プロセスの欠如、個人による管理</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784830"/>
          </a:xfrm>
          <a:prstGeom prst="rect">
            <a:avLst/>
          </a:prstGeom>
          <a:noFill/>
        </p:spPr>
        <p:txBody>
          <a:bodyPr wrap="square" rtlCol="0">
            <a:spAutoFit/>
          </a:bodyPr>
          <a:lstStyle/>
          <a:p>
            <a:pPr rtl="0">
              <a:spcAft>
                <a:spcPts val="1400"/>
              </a:spcAft>
              <a:buClr>
                <a:srgbClr val="DFF1E9"/>
              </a:buClr>
              <a:buSzPct val="125000"/>
            </a:pPr>
            <a:r>
              <a:rPr lang="ja-JP" sz="1500" dirty="0">
                <a:solidFill>
                  <a:schemeClr val="bg1"/>
                </a:solidFill>
                <a:latin typeface="Century Gothic" panose="020B0502020202020204" pitchFamily="34" charset="0"/>
                <a:ea typeface="MS PGothic" panose="020B0600070205080204" pitchFamily="34" charset="-128"/>
              </a:rPr>
              <a:t>プロセスはプロジェクトに対してのみ確立されている</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821098" cy="584775"/>
          </a:xfrm>
          <a:prstGeom prst="rect">
            <a:avLst/>
          </a:prstGeom>
          <a:noFill/>
        </p:spPr>
        <p:txBody>
          <a:bodyPr wrap="none" rtlCol="0">
            <a:spAutoFit/>
          </a:bodyPr>
          <a:lstStyle/>
          <a:p>
            <a:pPr rtl="0"/>
            <a:r>
              <a:rPr lang="ja-JP" sz="3200">
                <a:solidFill>
                  <a:srgbClr val="609188"/>
                </a:solidFill>
                <a:latin typeface="Century Gothic" panose="020B0502020202020204" pitchFamily="34" charset="0"/>
                <a:ea typeface="MS PGothic" panose="020B0600070205080204" pitchFamily="34" charset="-128"/>
              </a:rPr>
              <a:t>プロセスと企業の成熟モデル (PEMM)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5</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ja-JP" sz="6600">
                <a:solidFill>
                  <a:srgbClr val="0070C0"/>
                </a:solidFill>
                <a:latin typeface="Century Gothic" panose="020B0502020202020204" pitchFamily="34" charset="0"/>
                <a:ea typeface="MS PGothic" panose="020B0600070205080204" pitchFamily="34" charset="-128"/>
              </a:rPr>
              <a:t>PEMM</a:t>
            </a: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553998"/>
          </a:xfrm>
          <a:prstGeom prst="rect">
            <a:avLst/>
          </a:prstGeom>
          <a:noFill/>
        </p:spPr>
        <p:txBody>
          <a:bodyPr wrap="square" rtlCol="0">
            <a:spAutoFit/>
          </a:bodyPr>
          <a:lstStyle/>
          <a:p>
            <a:pPr rtl="0">
              <a:spcAft>
                <a:spcPts val="1400"/>
              </a:spcAft>
              <a:buClr>
                <a:srgbClr val="DFF1E9"/>
              </a:buClr>
              <a:buSzPct val="125000"/>
            </a:pPr>
            <a:r>
              <a:rPr lang="ja-JP" sz="1500" dirty="0">
                <a:solidFill>
                  <a:schemeClr val="bg1"/>
                </a:solidFill>
                <a:latin typeface="Century Gothic" panose="020B0502020202020204" pitchFamily="34" charset="0"/>
                <a:ea typeface="MS PGothic" panose="020B0600070205080204" pitchFamily="34" charset="-128"/>
              </a:rPr>
              <a:t>組織全体でプロセスが確立されている</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97358"/>
            <a:ext cx="2071384" cy="1305454"/>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26100" cy="553998"/>
          </a:xfrm>
          <a:prstGeom prst="rect">
            <a:avLst/>
          </a:prstGeom>
          <a:noFill/>
        </p:spPr>
        <p:txBody>
          <a:bodyPr wrap="square" rtlCol="0">
            <a:spAutoFit/>
          </a:bodyPr>
          <a:lstStyle/>
          <a:p>
            <a:pPr rtl="0">
              <a:spcAft>
                <a:spcPts val="1400"/>
              </a:spcAft>
              <a:buClr>
                <a:srgbClr val="DFF1E9"/>
              </a:buClr>
              <a:buSzPct val="125000"/>
            </a:pPr>
            <a:r>
              <a:rPr lang="ja-JP" sz="1500">
                <a:solidFill>
                  <a:schemeClr val="bg1"/>
                </a:solidFill>
                <a:latin typeface="Century Gothic" panose="020B0502020202020204" pitchFamily="34" charset="0"/>
                <a:ea typeface="MS PGothic" panose="020B0600070205080204" pitchFamily="34" charset="-128"/>
              </a:rPr>
              <a:t>プロセスは測定されている</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553998"/>
          </a:xfrm>
          <a:prstGeom prst="rect">
            <a:avLst/>
          </a:prstGeom>
          <a:noFill/>
        </p:spPr>
        <p:txBody>
          <a:bodyPr wrap="square" rtlCol="0">
            <a:spAutoFit/>
          </a:bodyPr>
          <a:lstStyle/>
          <a:p>
            <a:pPr rtl="0">
              <a:spcAft>
                <a:spcPts val="1400"/>
              </a:spcAft>
              <a:buClr>
                <a:srgbClr val="DFF1E9"/>
              </a:buClr>
              <a:buSzPct val="125000"/>
            </a:pPr>
            <a:r>
              <a:rPr lang="ja-JP" sz="1500">
                <a:solidFill>
                  <a:schemeClr val="bg1"/>
                </a:solidFill>
                <a:latin typeface="Century Gothic" panose="020B0502020202020204" pitchFamily="34" charset="0"/>
                <a:ea typeface="MS PGothic" panose="020B0600070205080204" pitchFamily="34" charset="-128"/>
              </a:rPr>
              <a:t>プロセスは継続的に改善されている</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ja-JP" sz="2800">
                <a:solidFill>
                  <a:schemeClr val="tx1">
                    <a:lumMod val="50000"/>
                    <a:lumOff val="50000"/>
                  </a:schemeClr>
                </a:solidFill>
                <a:latin typeface="Century Gothic" panose="020B0502020202020204" pitchFamily="34" charset="0"/>
                <a:ea typeface="MS PGothic" panose="020B0600070205080204" pitchFamily="34" charset="-128"/>
              </a:rPr>
              <a:t>5</a:t>
            </a:r>
          </a:p>
        </p:txBody>
      </p:sp>
    </p:spTree>
    <p:extLst>
      <p:ext uri="{BB962C8B-B14F-4D97-AF65-F5344CB8AC3E}">
        <p14:creationId xmlns:p14="http://schemas.microsoft.com/office/powerpoint/2010/main" val="124764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6</a:t>
            </a:r>
          </a:p>
        </p:txBody>
      </p:sp>
      <p:pic>
        <p:nvPicPr>
          <p:cNvPr id="3" name="Picture 2">
            <a:extLst>
              <a:ext uri="{FF2B5EF4-FFF2-40B4-BE49-F238E27FC236}">
                <a16:creationId xmlns:a16="http://schemas.microsoft.com/office/drawing/2014/main" id="{6989CF0A-B822-346B-ED31-C8ED4FEF2AC1}"/>
              </a:ext>
            </a:extLst>
          </p:cNvPr>
          <p:cNvPicPr>
            <a:picLocks noChangeAspect="1"/>
          </p:cNvPicPr>
          <p:nvPr/>
        </p:nvPicPr>
        <p:blipFill>
          <a:blip r:embed="rId3"/>
          <a:stretch>
            <a:fillRect/>
          </a:stretch>
        </p:blipFill>
        <p:spPr>
          <a:xfrm>
            <a:off x="7616142" y="0"/>
            <a:ext cx="4575857" cy="6863785"/>
          </a:xfrm>
          <a:prstGeom prst="rect">
            <a:avLst/>
          </a:prstGeom>
        </p:spPr>
      </p:pic>
      <p:sp>
        <p:nvSpPr>
          <p:cNvPr id="4" name="Rectangle 3">
            <a:extLst>
              <a:ext uri="{FF2B5EF4-FFF2-40B4-BE49-F238E27FC236}">
                <a16:creationId xmlns:a16="http://schemas.microsoft.com/office/drawing/2014/main" id="{8ACC14FB-070A-D3D3-2C2C-BD170FB7D0C8}"/>
              </a:ext>
            </a:extLst>
          </p:cNvPr>
          <p:cNvSpPr/>
          <p:nvPr/>
        </p:nvSpPr>
        <p:spPr>
          <a:xfrm>
            <a:off x="9014096" y="5919517"/>
            <a:ext cx="3152504" cy="8569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ja-JP" sz="6600">
                <a:solidFill>
                  <a:schemeClr val="bg1"/>
                </a:solidFill>
                <a:effectLst>
                  <a:outerShdw blurRad="63500" sx="102000" sy="102000" algn="ctr" rotWithShape="0">
                    <a:schemeClr val="tx1">
                      <a:lumMod val="65000"/>
                      <a:lumOff val="35000"/>
                      <a:alpha val="87275"/>
                    </a:schemeClr>
                  </a:outerShdw>
                </a:effectLst>
                <a:latin typeface="Century Gothic" panose="020B0502020202020204" pitchFamily="34" charset="0"/>
                <a:ea typeface="MS PGothic" panose="020B0600070205080204" pitchFamily="34" charset="-128"/>
              </a:rPr>
              <a:t>BPMM</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401030" cy="1077218"/>
          </a:xfrm>
          <a:prstGeom prst="rect">
            <a:avLst/>
          </a:prstGeom>
          <a:noFill/>
        </p:spPr>
        <p:txBody>
          <a:bodyPr wrap="square" rtlCol="0">
            <a:spAutoFit/>
          </a:bodyPr>
          <a:lstStyle/>
          <a:p>
            <a:pPr rtl="0"/>
            <a:r>
              <a:rPr lang="ja-JP" sz="3200">
                <a:solidFill>
                  <a:srgbClr val="609188"/>
                </a:solidFill>
                <a:latin typeface="Century Gothic" panose="020B0502020202020204" pitchFamily="34" charset="0"/>
                <a:ea typeface="MS PGothic" panose="020B0600070205080204" pitchFamily="34" charset="-128"/>
              </a:rPr>
              <a:t>ビジネス プロセス成熟度モデル (BPMM)</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2524806863"/>
              </p:ext>
            </p:extLst>
          </p:nvPr>
        </p:nvGraphicFramePr>
        <p:xfrm>
          <a:off x="480701" y="1671324"/>
          <a:ext cx="6707178" cy="4625303"/>
        </p:xfrm>
        <a:graphic>
          <a:graphicData uri="http://schemas.openxmlformats.org/drawingml/2006/table">
            <a:tbl>
              <a:tblPr>
                <a:noFill/>
              </a:tblPr>
              <a:tblGrid>
                <a:gridCol w="6707178">
                  <a:extLst>
                    <a:ext uri="{9D8B030D-6E8A-4147-A177-3AD203B41FA5}">
                      <a16:colId xmlns:a16="http://schemas.microsoft.com/office/drawing/2014/main" val="20000"/>
                    </a:ext>
                  </a:extLst>
                </a:gridCol>
              </a:tblGrid>
              <a:tr h="4625303">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ワークフローでボトルネックや付加価値のないステップを見つけ、 </a:t>
                      </a:r>
                      <a:r>
                        <a:rPr lang="ja-JP" sz="2000" baseline="0" dirty="0">
                          <a:latin typeface="Century Gothic" panose="020B0502020202020204" pitchFamily="34" charset="0"/>
                          <a:ea typeface="MS PGothic" panose="020B0600070205080204" pitchFamily="34" charset="-128"/>
                          <a:hlinkClick r:id="rId4"/>
                        </a:rPr>
                        <a:t>ビジネス プロセス管理</a:t>
                      </a:r>
                      <a:r>
                        <a:rPr lang="ja-JP" sz="2000" baseline="0" dirty="0">
                          <a:latin typeface="Century Gothic" panose="020B0502020202020204" pitchFamily="34" charset="0"/>
                          <a:ea typeface="MS PGothic" panose="020B0600070205080204" pitchFamily="34" charset="-128"/>
                        </a:rPr>
                        <a:t>の一貫性と反復性を促進します。</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トレーニングを受けたコンサルタントが評価を実施することをお勧めします</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多くの問題への対処には数か月かかります</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証明書が発行されます</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大変で、コストがかかる場合があります</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8429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608C6-3F6B-5A99-603A-7FB457394ECE}"/>
              </a:ext>
            </a:extLst>
          </p:cNvPr>
          <p:cNvPicPr>
            <a:picLocks noChangeAspect="1"/>
          </p:cNvPicPr>
          <p:nvPr/>
        </p:nvPicPr>
        <p:blipFill>
          <a:blip r:embed="rId3"/>
          <a:stretch>
            <a:fillRect/>
          </a:stretch>
        </p:blipFill>
        <p:spPr>
          <a:xfrm>
            <a:off x="-1" y="0"/>
            <a:ext cx="12191999" cy="6858000"/>
          </a:xfrm>
          <a:prstGeom prst="rect">
            <a:avLst/>
          </a:prstGeom>
        </p:spPr>
      </p:pic>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317525870"/>
              </p:ext>
            </p:extLst>
          </p:nvPr>
        </p:nvGraphicFramePr>
        <p:xfrm>
          <a:off x="480700" y="953424"/>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プロセス管理を統括</a:t>
                      </a:r>
                    </a:p>
                    <a:p>
                      <a:pPr marL="457200" marR="0" lvl="0" indent="-330200" algn="l" rtl="0">
                        <a:lnSpc>
                          <a:spcPct val="100000"/>
                        </a:lnSpc>
                        <a:spcBef>
                          <a:spcPts val="0"/>
                        </a:spcBef>
                        <a:spcAft>
                          <a:spcPts val="1400"/>
                        </a:spcAft>
                        <a:buClr>
                          <a:srgbClr val="4BA895"/>
                        </a:buClr>
                        <a:buSzPts val="1600"/>
                        <a:buFont typeface="Century Gothic"/>
                        <a:buChar char="●"/>
                      </a:pPr>
                      <a:r>
                        <a:rPr lang="ja-JP" sz="2000" baseline="0" dirty="0">
                          <a:latin typeface="Century Gothic" panose="020B0502020202020204" pitchFamily="34" charset="0"/>
                          <a:ea typeface="MS PGothic" panose="020B0600070205080204" pitchFamily="34" charset="-128"/>
                        </a:rPr>
                        <a:t>7 つの理念:</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4955203" cy="584775"/>
          </a:xfrm>
          <a:prstGeom prst="rect">
            <a:avLst/>
          </a:prstGeom>
          <a:noFill/>
        </p:spPr>
        <p:txBody>
          <a:bodyPr wrap="none" rtlCol="0">
            <a:spAutoFit/>
          </a:bodyPr>
          <a:lstStyle/>
          <a:p>
            <a:pPr rtl="0"/>
            <a:r>
              <a:rPr lang="ja-JP" sz="3200">
                <a:solidFill>
                  <a:srgbClr val="609188"/>
                </a:solidFill>
                <a:latin typeface="Century Gothic" panose="020B0502020202020204" pitchFamily="34" charset="0"/>
                <a:ea typeface="MS PGothic" panose="020B0600070205080204" pitchFamily="34" charset="-128"/>
              </a:rPr>
              <a:t>プロセス管理の 7 つの理念</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Century Gothic" panose="020B0502020202020204" pitchFamily="34" charset="0"/>
              <a:ea typeface="MS PGothic" panose="020B0600070205080204" pitchFamily="34" charset="-128"/>
            </a:endParaRPr>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sz="4000">
                <a:latin typeface="Century Gothic" panose="020B0502020202020204" pitchFamily="34" charset="0"/>
                <a:ea typeface="MS PGothic" panose="020B0600070205080204" pitchFamily="34" charset="-128"/>
              </a:rPr>
              <a:t>7</a:t>
            </a:r>
          </a:p>
        </p:txBody>
      </p:sp>
      <p:sp>
        <p:nvSpPr>
          <p:cNvPr id="12" name="Rectangle 11">
            <a:extLst>
              <a:ext uri="{FF2B5EF4-FFF2-40B4-BE49-F238E27FC236}">
                <a16:creationId xmlns:a16="http://schemas.microsoft.com/office/drawing/2014/main" id="{668CF45C-411A-F7AD-400B-C15A9B07A583}"/>
              </a:ext>
            </a:extLst>
          </p:cNvPr>
          <p:cNvSpPr/>
          <p:nvPr/>
        </p:nvSpPr>
        <p:spPr>
          <a:xfrm>
            <a:off x="6312460" y="5919517"/>
            <a:ext cx="585414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ja-JP" sz="6600">
                <a:solidFill>
                  <a:schemeClr val="bg1"/>
                </a:solidFill>
                <a:latin typeface="Century Gothic" panose="020B0502020202020204" pitchFamily="34" charset="0"/>
                <a:ea typeface="MS PGothic" panose="020B0600070205080204" pitchFamily="34" charset="-128"/>
              </a:rPr>
              <a:t>7 つの理念</a:t>
            </a:r>
          </a:p>
        </p:txBody>
      </p:sp>
      <p:sp>
        <p:nvSpPr>
          <p:cNvPr id="9" name="Round Diagonal Corner Rectangle 8">
            <a:extLst>
              <a:ext uri="{FF2B5EF4-FFF2-40B4-BE49-F238E27FC236}">
                <a16:creationId xmlns:a16="http://schemas.microsoft.com/office/drawing/2014/main" id="{F75AE43C-C6E9-F6EA-1128-C49BE395674B}"/>
              </a:ext>
            </a:extLst>
          </p:cNvPr>
          <p:cNvSpPr/>
          <p:nvPr/>
        </p:nvSpPr>
        <p:spPr>
          <a:xfrm>
            <a:off x="226557" y="2159961"/>
            <a:ext cx="1600200" cy="3108960"/>
          </a:xfrm>
          <a:prstGeom prst="round2DiagRect">
            <a:avLst>
              <a:gd name="adj1" fmla="val 9471"/>
              <a:gd name="adj2" fmla="val 0"/>
            </a:avLst>
          </a:prstGeom>
          <a:solidFill>
            <a:srgbClr val="30B697"/>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ja-JP" sz="1600" dirty="0">
                <a:solidFill>
                  <a:schemeClr val="bg1"/>
                </a:solidFill>
                <a:latin typeface="Century Gothic" panose="020B0502020202020204" pitchFamily="34" charset="0"/>
                <a:ea typeface="MS PGothic" panose="020B0600070205080204" pitchFamily="34" charset="-128"/>
              </a:rPr>
              <a:t>戦略的整合性 </a:t>
            </a:r>
          </a:p>
        </p:txBody>
      </p:sp>
      <p:sp>
        <p:nvSpPr>
          <p:cNvPr id="11" name="Round Diagonal Corner Rectangle 10">
            <a:extLst>
              <a:ext uri="{FF2B5EF4-FFF2-40B4-BE49-F238E27FC236}">
                <a16:creationId xmlns:a16="http://schemas.microsoft.com/office/drawing/2014/main" id="{D81234AD-DD95-AA9F-5E26-52E77AC5DF7C}"/>
              </a:ext>
            </a:extLst>
          </p:cNvPr>
          <p:cNvSpPr/>
          <p:nvPr/>
        </p:nvSpPr>
        <p:spPr>
          <a:xfrm>
            <a:off x="309622"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panose="020B0502020202020204" pitchFamily="34" charset="0"/>
              <a:ea typeface="MS PGothic" panose="020B0600070205080204" pitchFamily="34" charset="-128"/>
            </a:endParaRPr>
          </a:p>
        </p:txBody>
      </p:sp>
      <p:sp>
        <p:nvSpPr>
          <p:cNvPr id="13" name="TextBox 12">
            <a:extLst>
              <a:ext uri="{FF2B5EF4-FFF2-40B4-BE49-F238E27FC236}">
                <a16:creationId xmlns:a16="http://schemas.microsoft.com/office/drawing/2014/main" id="{0FC41B92-CC60-858B-0AF1-D280B7E046F4}"/>
              </a:ext>
            </a:extLst>
          </p:cNvPr>
          <p:cNvSpPr txBox="1"/>
          <p:nvPr/>
        </p:nvSpPr>
        <p:spPr>
          <a:xfrm>
            <a:off x="334662" y="2896935"/>
            <a:ext cx="1371600" cy="1118255"/>
          </a:xfrm>
          <a:prstGeom prst="rect">
            <a:avLst/>
          </a:prstGeom>
          <a:noFill/>
        </p:spPr>
        <p:txBody>
          <a:bodyPr wrap="square" rtlCol="0">
            <a:spAutoFit/>
          </a:bodyPr>
          <a:lstStyle/>
          <a:p>
            <a:pPr rtl="0">
              <a:spcAft>
                <a:spcPts val="1400"/>
              </a:spcAft>
              <a:buClr>
                <a:srgbClr val="DFF1E9"/>
              </a:buClr>
              <a:buSzPct val="125000"/>
            </a:pPr>
            <a:r>
              <a:rPr lang="ja-JP" sz="1100">
                <a:latin typeface="Century Gothic" panose="020B0502020202020204" pitchFamily="34" charset="0"/>
                <a:ea typeface="MS PGothic" panose="020B0600070205080204" pitchFamily="34" charset="-128"/>
              </a:rPr>
              <a:t>会社にとって重要なことを理解し、プロセスを調整してサポートします。</a:t>
            </a:r>
          </a:p>
          <a:p>
            <a:pPr>
              <a:spcAft>
                <a:spcPts val="1400"/>
              </a:spcAft>
              <a:buClr>
                <a:srgbClr val="DFF1E9"/>
              </a:buClr>
              <a:buSzPct val="125000"/>
            </a:pPr>
            <a:endParaRPr lang="en-US" sz="1100" dirty="0">
              <a:latin typeface="Century Gothic" panose="020B0502020202020204" pitchFamily="34" charset="0"/>
              <a:ea typeface="MS PGothic" panose="020B0600070205080204" pitchFamily="34" charset="-128"/>
            </a:endParaRPr>
          </a:p>
        </p:txBody>
      </p:sp>
      <p:sp>
        <p:nvSpPr>
          <p:cNvPr id="34" name="Round Diagonal Corner Rectangle 33">
            <a:extLst>
              <a:ext uri="{FF2B5EF4-FFF2-40B4-BE49-F238E27FC236}">
                <a16:creationId xmlns:a16="http://schemas.microsoft.com/office/drawing/2014/main" id="{AC9CEC77-6823-9E4A-F914-5C7935426E9E}"/>
              </a:ext>
            </a:extLst>
          </p:cNvPr>
          <p:cNvSpPr/>
          <p:nvPr/>
        </p:nvSpPr>
        <p:spPr>
          <a:xfrm>
            <a:off x="1909822" y="2159961"/>
            <a:ext cx="1600200" cy="3200400"/>
          </a:xfrm>
          <a:prstGeom prst="round2DiagRect">
            <a:avLst>
              <a:gd name="adj1" fmla="val 9471"/>
              <a:gd name="adj2" fmla="val 0"/>
            </a:avLst>
          </a:prstGeom>
          <a:solidFill>
            <a:srgbClr val="34A79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endParaRPr lang="en-US" sz="1000" dirty="0">
              <a:solidFill>
                <a:schemeClr val="bg1"/>
              </a:solidFill>
              <a:latin typeface="Century Gothic" panose="020B0502020202020204" pitchFamily="34" charset="0"/>
              <a:ea typeface="MS PGothic" panose="020B0600070205080204" pitchFamily="34" charset="-128"/>
            </a:endParaRPr>
          </a:p>
          <a:p>
            <a:pPr rtl="0"/>
            <a:r>
              <a:rPr lang="ja-JP" sz="1600">
                <a:solidFill>
                  <a:schemeClr val="bg1"/>
                </a:solidFill>
                <a:latin typeface="Century Gothic" panose="020B0502020202020204" pitchFamily="34" charset="0"/>
                <a:ea typeface="MS PGothic" panose="020B0600070205080204" pitchFamily="34" charset="-128"/>
              </a:rPr>
              <a:t>ガバナンス</a:t>
            </a:r>
          </a:p>
        </p:txBody>
      </p:sp>
      <p:sp>
        <p:nvSpPr>
          <p:cNvPr id="35" name="Round Diagonal Corner Rectangle 34">
            <a:extLst>
              <a:ext uri="{FF2B5EF4-FFF2-40B4-BE49-F238E27FC236}">
                <a16:creationId xmlns:a16="http://schemas.microsoft.com/office/drawing/2014/main" id="{29708658-1EB5-F176-CE86-51DF3F5440C8}"/>
              </a:ext>
            </a:extLst>
          </p:cNvPr>
          <p:cNvSpPr/>
          <p:nvPr/>
        </p:nvSpPr>
        <p:spPr>
          <a:xfrm>
            <a:off x="1992887"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panose="020B0502020202020204" pitchFamily="34" charset="0"/>
              <a:ea typeface="MS PGothic" panose="020B0600070205080204" pitchFamily="34" charset="-128"/>
            </a:endParaRPr>
          </a:p>
        </p:txBody>
      </p:sp>
      <p:sp>
        <p:nvSpPr>
          <p:cNvPr id="36" name="TextBox 35">
            <a:extLst>
              <a:ext uri="{FF2B5EF4-FFF2-40B4-BE49-F238E27FC236}">
                <a16:creationId xmlns:a16="http://schemas.microsoft.com/office/drawing/2014/main" id="{1C3ACC9A-BC2E-064F-82E1-A2A477052615}"/>
              </a:ext>
            </a:extLst>
          </p:cNvPr>
          <p:cNvSpPr txBox="1"/>
          <p:nvPr/>
        </p:nvSpPr>
        <p:spPr>
          <a:xfrm>
            <a:off x="2017928" y="2896935"/>
            <a:ext cx="1388591" cy="769441"/>
          </a:xfrm>
          <a:prstGeom prst="rect">
            <a:avLst/>
          </a:prstGeom>
          <a:noFill/>
        </p:spPr>
        <p:txBody>
          <a:bodyPr wrap="square" rtlCol="0">
            <a:spAutoFit/>
          </a:bodyPr>
          <a:lstStyle/>
          <a:p>
            <a:pPr rtl="0">
              <a:spcAft>
                <a:spcPts val="1400"/>
              </a:spcAft>
              <a:buClr>
                <a:srgbClr val="DFF1E9"/>
              </a:buClr>
              <a:buSzPct val="125000"/>
            </a:pPr>
            <a:r>
              <a:rPr lang="ja-JP" sz="1100" dirty="0">
                <a:latin typeface="Century Gothic" panose="020B0502020202020204" pitchFamily="34" charset="0"/>
                <a:ea typeface="MS PGothic" panose="020B0600070205080204" pitchFamily="34" charset="-128"/>
              </a:rPr>
              <a:t>誰かが常にプロセスに対する責任を負っていることを確認します。</a:t>
            </a:r>
          </a:p>
        </p:txBody>
      </p:sp>
      <p:sp>
        <p:nvSpPr>
          <p:cNvPr id="37" name="Round Diagonal Corner Rectangle 36">
            <a:extLst>
              <a:ext uri="{FF2B5EF4-FFF2-40B4-BE49-F238E27FC236}">
                <a16:creationId xmlns:a16="http://schemas.microsoft.com/office/drawing/2014/main" id="{5D1770AF-BC65-018B-A351-7EA2374C66EF}"/>
              </a:ext>
            </a:extLst>
          </p:cNvPr>
          <p:cNvSpPr/>
          <p:nvPr/>
        </p:nvSpPr>
        <p:spPr>
          <a:xfrm>
            <a:off x="3593087" y="2159961"/>
            <a:ext cx="1600200" cy="3291840"/>
          </a:xfrm>
          <a:prstGeom prst="round2DiagRect">
            <a:avLst>
              <a:gd name="adj1" fmla="val 9471"/>
              <a:gd name="adj2" fmla="val 0"/>
            </a:avLst>
          </a:prstGeom>
          <a:solidFill>
            <a:srgbClr val="22938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ja-JP" sz="1600">
                <a:solidFill>
                  <a:schemeClr val="bg1"/>
                </a:solidFill>
                <a:latin typeface="Century Gothic" panose="020B0502020202020204" pitchFamily="34" charset="0"/>
                <a:ea typeface="MS PGothic" panose="020B0600070205080204" pitchFamily="34" charset="-128"/>
              </a:rPr>
              <a:t>プロセス モデル</a:t>
            </a:r>
          </a:p>
        </p:txBody>
      </p:sp>
      <p:sp>
        <p:nvSpPr>
          <p:cNvPr id="39" name="Round Diagonal Corner Rectangle 38">
            <a:extLst>
              <a:ext uri="{FF2B5EF4-FFF2-40B4-BE49-F238E27FC236}">
                <a16:creationId xmlns:a16="http://schemas.microsoft.com/office/drawing/2014/main" id="{14E26E40-4F6D-37BC-A36D-72653A785A9E}"/>
              </a:ext>
            </a:extLst>
          </p:cNvPr>
          <p:cNvSpPr/>
          <p:nvPr/>
        </p:nvSpPr>
        <p:spPr>
          <a:xfrm>
            <a:off x="3676152"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panose="020B0502020202020204" pitchFamily="34" charset="0"/>
              <a:ea typeface="MS PGothic" panose="020B0600070205080204" pitchFamily="34" charset="-128"/>
            </a:endParaRPr>
          </a:p>
        </p:txBody>
      </p:sp>
      <p:sp>
        <p:nvSpPr>
          <p:cNvPr id="40" name="TextBox 39">
            <a:extLst>
              <a:ext uri="{FF2B5EF4-FFF2-40B4-BE49-F238E27FC236}">
                <a16:creationId xmlns:a16="http://schemas.microsoft.com/office/drawing/2014/main" id="{10109F39-F76F-AD27-3179-36A268CA9A1E}"/>
              </a:ext>
            </a:extLst>
          </p:cNvPr>
          <p:cNvSpPr txBox="1"/>
          <p:nvPr/>
        </p:nvSpPr>
        <p:spPr>
          <a:xfrm>
            <a:off x="3701192" y="2896935"/>
            <a:ext cx="1344167" cy="600164"/>
          </a:xfrm>
          <a:prstGeom prst="rect">
            <a:avLst/>
          </a:prstGeom>
          <a:noFill/>
        </p:spPr>
        <p:txBody>
          <a:bodyPr wrap="square" rtlCol="0">
            <a:spAutoFit/>
          </a:bodyPr>
          <a:lstStyle/>
          <a:p>
            <a:pPr rtl="0">
              <a:spcAft>
                <a:spcPts val="1400"/>
              </a:spcAft>
              <a:buClr>
                <a:srgbClr val="DFF1E9"/>
              </a:buClr>
              <a:buSzPct val="125000"/>
            </a:pPr>
            <a:r>
              <a:rPr lang="ja-JP" sz="1100">
                <a:latin typeface="Century Gothic" panose="020B0502020202020204" pitchFamily="34" charset="0"/>
                <a:ea typeface="MS PGothic" panose="020B0600070205080204" pitchFamily="34" charset="-128"/>
              </a:rPr>
              <a:t>プロセスの調査と作成のための</a:t>
            </a:r>
            <a:br>
              <a:rPr lang="en-US" sz="1100" dirty="0">
                <a:latin typeface="Century Gothic" panose="020B0502020202020204" pitchFamily="34" charset="0"/>
                <a:ea typeface="MS PGothic" panose="020B0600070205080204" pitchFamily="34" charset="-128"/>
              </a:rPr>
            </a:br>
            <a:r>
              <a:rPr lang="ja-JP" sz="1100">
                <a:latin typeface="Century Gothic" panose="020B0502020202020204" pitchFamily="34" charset="0"/>
                <a:ea typeface="MS PGothic" panose="020B0600070205080204" pitchFamily="34" charset="-128"/>
              </a:rPr>
              <a:t>構造を提供します。</a:t>
            </a:r>
          </a:p>
        </p:txBody>
      </p:sp>
      <p:sp>
        <p:nvSpPr>
          <p:cNvPr id="41" name="Round Diagonal Corner Rectangle 40">
            <a:extLst>
              <a:ext uri="{FF2B5EF4-FFF2-40B4-BE49-F238E27FC236}">
                <a16:creationId xmlns:a16="http://schemas.microsoft.com/office/drawing/2014/main" id="{7BFA3660-2199-0DEF-E5AC-9E8C204F34A2}"/>
              </a:ext>
            </a:extLst>
          </p:cNvPr>
          <p:cNvSpPr/>
          <p:nvPr/>
        </p:nvSpPr>
        <p:spPr>
          <a:xfrm>
            <a:off x="5276352" y="2159961"/>
            <a:ext cx="1600200" cy="3383280"/>
          </a:xfrm>
          <a:prstGeom prst="round2DiagRect">
            <a:avLst>
              <a:gd name="adj1" fmla="val 9471"/>
              <a:gd name="adj2" fmla="val 0"/>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ja-JP" sz="1600">
                <a:solidFill>
                  <a:schemeClr val="bg1"/>
                </a:solidFill>
                <a:latin typeface="Century Gothic" panose="020B0502020202020204" pitchFamily="34" charset="0"/>
                <a:ea typeface="MS PGothic" panose="020B0600070205080204" pitchFamily="34" charset="-128"/>
              </a:rPr>
              <a:t>変更管理</a:t>
            </a:r>
          </a:p>
        </p:txBody>
      </p:sp>
      <p:sp>
        <p:nvSpPr>
          <p:cNvPr id="42" name="Round Diagonal Corner Rectangle 41">
            <a:extLst>
              <a:ext uri="{FF2B5EF4-FFF2-40B4-BE49-F238E27FC236}">
                <a16:creationId xmlns:a16="http://schemas.microsoft.com/office/drawing/2014/main" id="{AAC74528-74A1-6C71-B455-86E9180B49C3}"/>
              </a:ext>
            </a:extLst>
          </p:cNvPr>
          <p:cNvSpPr/>
          <p:nvPr/>
        </p:nvSpPr>
        <p:spPr>
          <a:xfrm>
            <a:off x="5359417" y="2784995"/>
            <a:ext cx="1463040" cy="25603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panose="020B0502020202020204" pitchFamily="34" charset="0"/>
              <a:ea typeface="MS PGothic" panose="020B0600070205080204" pitchFamily="34" charset="-128"/>
            </a:endParaRPr>
          </a:p>
        </p:txBody>
      </p:sp>
      <p:sp>
        <p:nvSpPr>
          <p:cNvPr id="43" name="TextBox 42">
            <a:extLst>
              <a:ext uri="{FF2B5EF4-FFF2-40B4-BE49-F238E27FC236}">
                <a16:creationId xmlns:a16="http://schemas.microsoft.com/office/drawing/2014/main" id="{68D61DA0-8198-C5D6-C94F-73D981D74273}"/>
              </a:ext>
            </a:extLst>
          </p:cNvPr>
          <p:cNvSpPr txBox="1"/>
          <p:nvPr/>
        </p:nvSpPr>
        <p:spPr>
          <a:xfrm>
            <a:off x="5384457" y="2896935"/>
            <a:ext cx="1463040" cy="1615827"/>
          </a:xfrm>
          <a:prstGeom prst="rect">
            <a:avLst/>
          </a:prstGeom>
          <a:noFill/>
        </p:spPr>
        <p:txBody>
          <a:bodyPr wrap="square" rtlCol="0">
            <a:spAutoFit/>
          </a:bodyPr>
          <a:lstStyle/>
          <a:p>
            <a:pPr rtl="0">
              <a:spcAft>
                <a:spcPts val="1400"/>
              </a:spcAft>
              <a:buClr>
                <a:srgbClr val="DFF1E9"/>
              </a:buClr>
              <a:buSzPct val="125000"/>
            </a:pPr>
            <a:r>
              <a:rPr lang="ja-JP" sz="1100" dirty="0">
                <a:latin typeface="Century Gothic" panose="020B0502020202020204" pitchFamily="34" charset="0"/>
                <a:ea typeface="MS PGothic" panose="020B0600070205080204" pitchFamily="34" charset="-128"/>
              </a:rPr>
              <a:t>変更は容易ではありません。変更管理には、プロセスを使用する人々のインサイトとサポートを得るためのコミュニケーション、トレーニング、エンゲージメント アプローチが含まれます。</a:t>
            </a:r>
          </a:p>
        </p:txBody>
      </p:sp>
      <p:sp>
        <p:nvSpPr>
          <p:cNvPr id="44" name="Round Diagonal Corner Rectangle 43">
            <a:extLst>
              <a:ext uri="{FF2B5EF4-FFF2-40B4-BE49-F238E27FC236}">
                <a16:creationId xmlns:a16="http://schemas.microsoft.com/office/drawing/2014/main" id="{108EC74C-EAF5-F2B6-E531-0F4231B39095}"/>
              </a:ext>
            </a:extLst>
          </p:cNvPr>
          <p:cNvSpPr/>
          <p:nvPr/>
        </p:nvSpPr>
        <p:spPr>
          <a:xfrm>
            <a:off x="6955635" y="2159961"/>
            <a:ext cx="1600200" cy="3291840"/>
          </a:xfrm>
          <a:prstGeom prst="round2DiagRect">
            <a:avLst>
              <a:gd name="adj1" fmla="val 9471"/>
              <a:gd name="adj2" fmla="val 0"/>
            </a:avLst>
          </a:prstGeom>
          <a:solidFill>
            <a:srgbClr val="00747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ja-JP" sz="1600">
                <a:solidFill>
                  <a:schemeClr val="bg1"/>
                </a:solidFill>
                <a:latin typeface="Century Gothic" panose="020B0502020202020204" pitchFamily="34" charset="0"/>
                <a:ea typeface="MS PGothic" panose="020B0600070205080204" pitchFamily="34" charset="-128"/>
              </a:rPr>
              <a:t>プロセス パフォーマンス</a:t>
            </a:r>
          </a:p>
        </p:txBody>
      </p:sp>
      <p:sp>
        <p:nvSpPr>
          <p:cNvPr id="45" name="Round Diagonal Corner Rectangle 44">
            <a:extLst>
              <a:ext uri="{FF2B5EF4-FFF2-40B4-BE49-F238E27FC236}">
                <a16:creationId xmlns:a16="http://schemas.microsoft.com/office/drawing/2014/main" id="{DD5F0AE5-0D52-A16A-ED23-C90A2D279A4A}"/>
              </a:ext>
            </a:extLst>
          </p:cNvPr>
          <p:cNvSpPr/>
          <p:nvPr/>
        </p:nvSpPr>
        <p:spPr>
          <a:xfrm>
            <a:off x="7038700"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panose="020B0502020202020204" pitchFamily="34" charset="0"/>
              <a:ea typeface="MS PGothic" panose="020B0600070205080204" pitchFamily="34" charset="-128"/>
            </a:endParaRPr>
          </a:p>
        </p:txBody>
      </p:sp>
      <p:sp>
        <p:nvSpPr>
          <p:cNvPr id="46" name="TextBox 45">
            <a:extLst>
              <a:ext uri="{FF2B5EF4-FFF2-40B4-BE49-F238E27FC236}">
                <a16:creationId xmlns:a16="http://schemas.microsoft.com/office/drawing/2014/main" id="{30CB2241-F31B-EE7C-B3CE-78544EFFB9C6}"/>
              </a:ext>
            </a:extLst>
          </p:cNvPr>
          <p:cNvSpPr txBox="1"/>
          <p:nvPr/>
        </p:nvSpPr>
        <p:spPr>
          <a:xfrm>
            <a:off x="7063740" y="2896935"/>
            <a:ext cx="1371600" cy="769441"/>
          </a:xfrm>
          <a:prstGeom prst="rect">
            <a:avLst/>
          </a:prstGeom>
          <a:noFill/>
        </p:spPr>
        <p:txBody>
          <a:bodyPr wrap="square" rtlCol="0">
            <a:spAutoFit/>
          </a:bodyPr>
          <a:lstStyle/>
          <a:p>
            <a:pPr rtl="0">
              <a:spcAft>
                <a:spcPts val="1400"/>
              </a:spcAft>
              <a:buClr>
                <a:srgbClr val="DFF1E9"/>
              </a:buClr>
              <a:buSzPct val="125000"/>
            </a:pPr>
            <a:r>
              <a:rPr lang="ja-JP" sz="1100">
                <a:latin typeface="Century Gothic" panose="020B0502020202020204" pitchFamily="34" charset="0"/>
                <a:ea typeface="MS PGothic" panose="020B0600070205080204" pitchFamily="34" charset="-128"/>
              </a:rPr>
              <a:t>管理ポイントと対策を通じて、人々ではなく、プロセスの進捗を強調します。</a:t>
            </a:r>
          </a:p>
        </p:txBody>
      </p:sp>
      <p:sp>
        <p:nvSpPr>
          <p:cNvPr id="47" name="Round Diagonal Corner Rectangle 46">
            <a:extLst>
              <a:ext uri="{FF2B5EF4-FFF2-40B4-BE49-F238E27FC236}">
                <a16:creationId xmlns:a16="http://schemas.microsoft.com/office/drawing/2014/main" id="{39AF7F2D-2D21-1DA3-7D28-CB9E38564C2B}"/>
              </a:ext>
            </a:extLst>
          </p:cNvPr>
          <p:cNvSpPr/>
          <p:nvPr/>
        </p:nvSpPr>
        <p:spPr>
          <a:xfrm>
            <a:off x="8638900" y="2159961"/>
            <a:ext cx="1600200" cy="3200400"/>
          </a:xfrm>
          <a:prstGeom prst="round2DiagRect">
            <a:avLst>
              <a:gd name="adj1" fmla="val 9471"/>
              <a:gd name="adj2" fmla="val 0"/>
            </a:avLst>
          </a:prstGeom>
          <a:solidFill>
            <a:srgbClr val="00565E"/>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ja-JP" sz="1600">
                <a:solidFill>
                  <a:schemeClr val="bg1"/>
                </a:solidFill>
                <a:latin typeface="Century Gothic" panose="020B0502020202020204" pitchFamily="34" charset="0"/>
                <a:ea typeface="MS PGothic" panose="020B0600070205080204" pitchFamily="34" charset="-128"/>
              </a:rPr>
              <a:t>プロセス改善</a:t>
            </a:r>
          </a:p>
        </p:txBody>
      </p:sp>
      <p:sp>
        <p:nvSpPr>
          <p:cNvPr id="48" name="Round Diagonal Corner Rectangle 47">
            <a:extLst>
              <a:ext uri="{FF2B5EF4-FFF2-40B4-BE49-F238E27FC236}">
                <a16:creationId xmlns:a16="http://schemas.microsoft.com/office/drawing/2014/main" id="{6A377193-8C60-F985-8B26-898E2C061804}"/>
              </a:ext>
            </a:extLst>
          </p:cNvPr>
          <p:cNvSpPr/>
          <p:nvPr/>
        </p:nvSpPr>
        <p:spPr>
          <a:xfrm>
            <a:off x="8721965"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panose="020B0502020202020204" pitchFamily="34" charset="0"/>
              <a:ea typeface="MS PGothic" panose="020B0600070205080204" pitchFamily="34" charset="-128"/>
            </a:endParaRPr>
          </a:p>
        </p:txBody>
      </p:sp>
      <p:sp>
        <p:nvSpPr>
          <p:cNvPr id="49" name="TextBox 48">
            <a:extLst>
              <a:ext uri="{FF2B5EF4-FFF2-40B4-BE49-F238E27FC236}">
                <a16:creationId xmlns:a16="http://schemas.microsoft.com/office/drawing/2014/main" id="{1BD276ED-B8A9-9B83-6C21-6A2D4BFF74D8}"/>
              </a:ext>
            </a:extLst>
          </p:cNvPr>
          <p:cNvSpPr txBox="1"/>
          <p:nvPr/>
        </p:nvSpPr>
        <p:spPr>
          <a:xfrm>
            <a:off x="8747004" y="2896935"/>
            <a:ext cx="1427067" cy="938719"/>
          </a:xfrm>
          <a:prstGeom prst="rect">
            <a:avLst/>
          </a:prstGeom>
          <a:noFill/>
        </p:spPr>
        <p:txBody>
          <a:bodyPr wrap="square" rtlCol="0">
            <a:spAutoFit/>
          </a:bodyPr>
          <a:lstStyle/>
          <a:p>
            <a:pPr rtl="0">
              <a:spcAft>
                <a:spcPts val="1400"/>
              </a:spcAft>
              <a:buClr>
                <a:srgbClr val="DFF1E9"/>
              </a:buClr>
              <a:buSzPct val="125000"/>
            </a:pPr>
            <a:r>
              <a:rPr lang="ja-JP" sz="1100" dirty="0">
                <a:latin typeface="Century Gothic" panose="020B0502020202020204" pitchFamily="34" charset="0"/>
                <a:ea typeface="MS PGothic" panose="020B0600070205080204" pitchFamily="34" charset="-128"/>
              </a:rPr>
              <a:t>プロセス改善は、何を更新すべきかを把握できるよう、プロセスのレビューと更新をサポートします。</a:t>
            </a:r>
          </a:p>
        </p:txBody>
      </p:sp>
      <p:sp>
        <p:nvSpPr>
          <p:cNvPr id="50" name="Round Diagonal Corner Rectangle 49">
            <a:extLst>
              <a:ext uri="{FF2B5EF4-FFF2-40B4-BE49-F238E27FC236}">
                <a16:creationId xmlns:a16="http://schemas.microsoft.com/office/drawing/2014/main" id="{6E1F1399-6AE3-C20A-2503-BBE37F3F9C36}"/>
              </a:ext>
            </a:extLst>
          </p:cNvPr>
          <p:cNvSpPr/>
          <p:nvPr/>
        </p:nvSpPr>
        <p:spPr>
          <a:xfrm>
            <a:off x="10328994" y="2159961"/>
            <a:ext cx="1600200" cy="3108960"/>
          </a:xfrm>
          <a:prstGeom prst="round2DiagRect">
            <a:avLst>
              <a:gd name="adj1" fmla="val 9471"/>
              <a:gd name="adj2" fmla="val 0"/>
            </a:avLst>
          </a:prstGeom>
          <a:solidFill>
            <a:srgbClr val="003C4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ja-JP" sz="1600">
                <a:solidFill>
                  <a:schemeClr val="bg1"/>
                </a:solidFill>
                <a:latin typeface="Century Gothic" panose="020B0502020202020204" pitchFamily="34" charset="0"/>
                <a:ea typeface="MS PGothic" panose="020B0600070205080204" pitchFamily="34" charset="-128"/>
              </a:rPr>
              <a:t>ツール &amp; テクノロジー</a:t>
            </a:r>
          </a:p>
        </p:txBody>
      </p:sp>
      <p:sp>
        <p:nvSpPr>
          <p:cNvPr id="51" name="Round Diagonal Corner Rectangle 50">
            <a:extLst>
              <a:ext uri="{FF2B5EF4-FFF2-40B4-BE49-F238E27FC236}">
                <a16:creationId xmlns:a16="http://schemas.microsoft.com/office/drawing/2014/main" id="{2DACC6D9-5E23-032C-D147-5183E82E1D68}"/>
              </a:ext>
            </a:extLst>
          </p:cNvPr>
          <p:cNvSpPr/>
          <p:nvPr/>
        </p:nvSpPr>
        <p:spPr>
          <a:xfrm>
            <a:off x="10412059"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Century Gothic" panose="020B0502020202020204" pitchFamily="34" charset="0"/>
              <a:ea typeface="MS PGothic" panose="020B0600070205080204" pitchFamily="34" charset="-128"/>
            </a:endParaRPr>
          </a:p>
        </p:txBody>
      </p:sp>
      <p:sp>
        <p:nvSpPr>
          <p:cNvPr id="52" name="TextBox 51">
            <a:extLst>
              <a:ext uri="{FF2B5EF4-FFF2-40B4-BE49-F238E27FC236}">
                <a16:creationId xmlns:a16="http://schemas.microsoft.com/office/drawing/2014/main" id="{D6104695-5E45-9668-F33F-F156AEBD0AF9}"/>
              </a:ext>
            </a:extLst>
          </p:cNvPr>
          <p:cNvSpPr txBox="1"/>
          <p:nvPr/>
        </p:nvSpPr>
        <p:spPr>
          <a:xfrm>
            <a:off x="10437098" y="2896935"/>
            <a:ext cx="1420239" cy="938719"/>
          </a:xfrm>
          <a:prstGeom prst="rect">
            <a:avLst/>
          </a:prstGeom>
          <a:noFill/>
        </p:spPr>
        <p:txBody>
          <a:bodyPr wrap="square" rtlCol="0">
            <a:spAutoFit/>
          </a:bodyPr>
          <a:lstStyle/>
          <a:p>
            <a:pPr rtl="0">
              <a:spcAft>
                <a:spcPts val="1400"/>
              </a:spcAft>
              <a:buClr>
                <a:srgbClr val="DFF1E9"/>
              </a:buClr>
              <a:buSzPct val="125000"/>
            </a:pPr>
            <a:r>
              <a:rPr lang="ja-JP" sz="1100" dirty="0">
                <a:latin typeface="Century Gothic" panose="020B0502020202020204" pitchFamily="34" charset="0"/>
                <a:ea typeface="MS PGothic" panose="020B0600070205080204" pitchFamily="34" charset="-128"/>
              </a:rPr>
              <a:t>ツールとテクノロジーの理念は、プロセスに合ったテクノロジーを持つことの重要性を強調しています。</a:t>
            </a:r>
          </a:p>
        </p:txBody>
      </p:sp>
    </p:spTree>
    <p:extLst>
      <p:ext uri="{BB962C8B-B14F-4D97-AF65-F5344CB8AC3E}">
        <p14:creationId xmlns:p14="http://schemas.microsoft.com/office/powerpoint/2010/main" val="382060265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Identity-Presentation-Template_PowerPoint" id="{98FFEDC8-0C6F-7144-9F79-BD520B6F8325}" vid="{99DD93F0-E8D1-E747-BE7A-CF8C12A92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6354</TotalTime>
  <Words>2670</Words>
  <Application>Microsoft Macintosh PowerPoint</Application>
  <PresentationFormat>Widescreen</PresentationFormat>
  <Paragraphs>178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63</cp:revision>
  <dcterms:created xsi:type="dcterms:W3CDTF">2022-08-25T00:12:53Z</dcterms:created>
  <dcterms:modified xsi:type="dcterms:W3CDTF">2024-01-26T01:14:44Z</dcterms:modified>
</cp:coreProperties>
</file>