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20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EF3"/>
    <a:srgbClr val="F7F9FB"/>
    <a:srgbClr val="E4774A"/>
    <a:srgbClr val="56BFD2"/>
    <a:srgbClr val="A6DDE9"/>
    <a:srgbClr val="ECD6B2"/>
    <a:srgbClr val="99EBDD"/>
    <a:srgbClr val="DAE978"/>
    <a:srgbClr val="DEDFA3"/>
    <a:srgbClr val="D14C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25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456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880808" y="2596291"/>
            <a:ext cx="9247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3600" dirty="0">
                <a:latin typeface="Century Gothic" panose="020B0502020202020204" pitchFamily="34" charset="0"/>
              </a:rPr>
              <a:t>このテンプレートを使用する際の注意事項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880809" y="3526114"/>
            <a:ext cx="6016948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" sz="1600" dirty="0">
                <a:latin typeface="Century Gothic" panose="020B0502020202020204" pitchFamily="34" charset="0"/>
              </a:rPr>
              <a:t>プランに表示されている月と活動を入力します。 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ja" sz="1600" dirty="0">
                <a:latin typeface="Century Gothic" panose="020B0502020202020204" pitchFamily="34" charset="0"/>
              </a:rPr>
              <a:t>アクティビティごとの時間の長さを表すようにバーを調整します。  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ja" sz="1600" dirty="0">
                <a:latin typeface="Century Gothic" panose="020B0502020202020204" pitchFamily="34" charset="0"/>
              </a:rPr>
              <a:t>開始日と終了日、マイルストーンの日付、および追加情報を各バー内またはグラフ領域に追加します。 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ja" sz="1600" dirty="0">
                <a:latin typeface="Century Gothic" panose="020B0502020202020204" pitchFamily="34" charset="0"/>
              </a:rPr>
              <a:t>カラーキーを使用して、部門、チームメンバー、またはステータスを個々のアクティビティに割り当てます。  </a:t>
            </a:r>
            <a:endParaRPr lang="en-US" dirty="0">
              <a:latin typeface="Century Gothic" panose="020B0502020202020204" pitchFamily="34" charset="0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6" y="353237"/>
            <a:ext cx="7309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IT プロジェクト ロードマップ テンプレート</a:t>
            </a:r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ITプロジェクトロードマップ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3F93576-D8E0-454E-A543-936B0C588D58}"/>
              </a:ext>
            </a:extLst>
          </p:cNvPr>
          <p:cNvSpPr txBox="1"/>
          <p:nvPr/>
        </p:nvSpPr>
        <p:spPr>
          <a:xfrm>
            <a:off x="257548" y="172250"/>
            <a:ext cx="7309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IT プロジェクト ロードマップ テンプレート</a:t>
            </a:r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31F90DC4-34A3-A145-AB1A-C09C97CCC7B2}"/>
              </a:ext>
            </a:extLst>
          </p:cNvPr>
          <p:cNvSpPr/>
          <p:nvPr/>
        </p:nvSpPr>
        <p:spPr>
          <a:xfrm>
            <a:off x="6806928" y="666807"/>
            <a:ext cx="457200" cy="27432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9828DEEB-9DEC-BC41-BB04-0F725319529E}"/>
              </a:ext>
            </a:extLst>
          </p:cNvPr>
          <p:cNvSpPr/>
          <p:nvPr/>
        </p:nvSpPr>
        <p:spPr>
          <a:xfrm>
            <a:off x="3273782" y="666807"/>
            <a:ext cx="457200" cy="274320"/>
          </a:xfrm>
          <a:prstGeom prst="roundRect">
            <a:avLst/>
          </a:prstGeom>
          <a:solidFill>
            <a:srgbClr val="6CD5F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B0D3FA7E-94BF-1A4D-AC12-93C78043AA9A}"/>
              </a:ext>
            </a:extLst>
          </p:cNvPr>
          <p:cNvSpPr/>
          <p:nvPr/>
        </p:nvSpPr>
        <p:spPr>
          <a:xfrm>
            <a:off x="8573501" y="666807"/>
            <a:ext cx="457200" cy="27432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59" name="Rounded Rectangle 58">
            <a:extLst>
              <a:ext uri="{FF2B5EF4-FFF2-40B4-BE49-F238E27FC236}">
                <a16:creationId xmlns:a16="http://schemas.microsoft.com/office/drawing/2014/main" id="{A31AC433-9D00-2748-BB51-6C55D9A45895}"/>
              </a:ext>
            </a:extLst>
          </p:cNvPr>
          <p:cNvSpPr/>
          <p:nvPr/>
        </p:nvSpPr>
        <p:spPr>
          <a:xfrm>
            <a:off x="10340074" y="666807"/>
            <a:ext cx="457200" cy="274320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62" name="Rounded Rectangle 61">
            <a:extLst>
              <a:ext uri="{FF2B5EF4-FFF2-40B4-BE49-F238E27FC236}">
                <a16:creationId xmlns:a16="http://schemas.microsoft.com/office/drawing/2014/main" id="{6400F283-9CAE-C843-A704-B795FC8E055A}"/>
              </a:ext>
            </a:extLst>
          </p:cNvPr>
          <p:cNvSpPr/>
          <p:nvPr/>
        </p:nvSpPr>
        <p:spPr>
          <a:xfrm>
            <a:off x="5040355" y="666807"/>
            <a:ext cx="457200" cy="274320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87DAD5A4-0BA0-1442-83D7-B152C5CF51A7}"/>
              </a:ext>
            </a:extLst>
          </p:cNvPr>
          <p:cNvSpPr/>
          <p:nvPr/>
        </p:nvSpPr>
        <p:spPr>
          <a:xfrm>
            <a:off x="1507209" y="666807"/>
            <a:ext cx="457200" cy="27432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64" name="TextBox 1">
            <a:extLst>
              <a:ext uri="{FF2B5EF4-FFF2-40B4-BE49-F238E27FC236}">
                <a16:creationId xmlns:a16="http://schemas.microsoft.com/office/drawing/2014/main" id="{FAB1ADFC-3521-9047-BEDB-1EFAA9534DFB}"/>
              </a:ext>
            </a:extLst>
          </p:cNvPr>
          <p:cNvSpPr txBox="1"/>
          <p:nvPr/>
        </p:nvSpPr>
        <p:spPr>
          <a:xfrm>
            <a:off x="1989809" y="679759"/>
            <a:ext cx="1094017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" sz="1100">
                <a:latin typeface="Century Gothic" panose="020B0502020202020204" pitchFamily="34" charset="0"/>
              </a:rPr>
              <a:t>キーカラー 1</a:t>
            </a:r>
          </a:p>
        </p:txBody>
      </p:sp>
      <p:sp>
        <p:nvSpPr>
          <p:cNvPr id="65" name="TextBox 40">
            <a:extLst>
              <a:ext uri="{FF2B5EF4-FFF2-40B4-BE49-F238E27FC236}">
                <a16:creationId xmlns:a16="http://schemas.microsoft.com/office/drawing/2014/main" id="{B7B4AAB0-CEFF-8142-803B-B719C87FA0B7}"/>
              </a:ext>
            </a:extLst>
          </p:cNvPr>
          <p:cNvSpPr txBox="1"/>
          <p:nvPr/>
        </p:nvSpPr>
        <p:spPr>
          <a:xfrm>
            <a:off x="7289148" y="679759"/>
            <a:ext cx="1133067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" sz="1100">
                <a:latin typeface="Century Gothic" panose="020B0502020202020204" pitchFamily="34" charset="0"/>
              </a:rPr>
              <a:t>キーカラー 4</a:t>
            </a:r>
          </a:p>
        </p:txBody>
      </p:sp>
      <p:sp>
        <p:nvSpPr>
          <p:cNvPr id="66" name="TextBox 41">
            <a:extLst>
              <a:ext uri="{FF2B5EF4-FFF2-40B4-BE49-F238E27FC236}">
                <a16:creationId xmlns:a16="http://schemas.microsoft.com/office/drawing/2014/main" id="{7559C27F-7953-2C40-A6F0-B45DFEEFDAFB}"/>
              </a:ext>
            </a:extLst>
          </p:cNvPr>
          <p:cNvSpPr txBox="1"/>
          <p:nvPr/>
        </p:nvSpPr>
        <p:spPr>
          <a:xfrm>
            <a:off x="3730222" y="679759"/>
            <a:ext cx="1133067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" sz="1100">
                <a:latin typeface="Century Gothic" panose="020B0502020202020204" pitchFamily="34" charset="0"/>
              </a:rPr>
              <a:t>キーカラー 2</a:t>
            </a:r>
          </a:p>
        </p:txBody>
      </p:sp>
      <p:sp>
        <p:nvSpPr>
          <p:cNvPr id="67" name="TextBox 42">
            <a:extLst>
              <a:ext uri="{FF2B5EF4-FFF2-40B4-BE49-F238E27FC236}">
                <a16:creationId xmlns:a16="http://schemas.microsoft.com/office/drawing/2014/main" id="{56BCA16C-8833-F14E-8BA0-E4BD774D6714}"/>
              </a:ext>
            </a:extLst>
          </p:cNvPr>
          <p:cNvSpPr txBox="1"/>
          <p:nvPr/>
        </p:nvSpPr>
        <p:spPr>
          <a:xfrm>
            <a:off x="9068611" y="679759"/>
            <a:ext cx="1133067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" sz="1100">
                <a:latin typeface="Century Gothic" panose="020B0502020202020204" pitchFamily="34" charset="0"/>
              </a:rPr>
              <a:t>キーカラー 5</a:t>
            </a:r>
          </a:p>
        </p:txBody>
      </p:sp>
      <p:sp>
        <p:nvSpPr>
          <p:cNvPr id="68" name="TextBox 43">
            <a:extLst>
              <a:ext uri="{FF2B5EF4-FFF2-40B4-BE49-F238E27FC236}">
                <a16:creationId xmlns:a16="http://schemas.microsoft.com/office/drawing/2014/main" id="{64C944A2-3290-0341-90F8-2EC6ADD61718}"/>
              </a:ext>
            </a:extLst>
          </p:cNvPr>
          <p:cNvSpPr txBox="1"/>
          <p:nvPr/>
        </p:nvSpPr>
        <p:spPr>
          <a:xfrm>
            <a:off x="5509685" y="679759"/>
            <a:ext cx="1133067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" sz="1100">
                <a:latin typeface="Century Gothic" panose="020B0502020202020204" pitchFamily="34" charset="0"/>
              </a:rPr>
              <a:t>キーカラー 3</a:t>
            </a:r>
          </a:p>
        </p:txBody>
      </p:sp>
      <p:sp>
        <p:nvSpPr>
          <p:cNvPr id="69" name="TextBox 44">
            <a:extLst>
              <a:ext uri="{FF2B5EF4-FFF2-40B4-BE49-F238E27FC236}">
                <a16:creationId xmlns:a16="http://schemas.microsoft.com/office/drawing/2014/main" id="{19E3D139-683E-6646-81A5-A387343AE53F}"/>
              </a:ext>
            </a:extLst>
          </p:cNvPr>
          <p:cNvSpPr txBox="1"/>
          <p:nvPr/>
        </p:nvSpPr>
        <p:spPr>
          <a:xfrm>
            <a:off x="10848074" y="679759"/>
            <a:ext cx="1094017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" sz="1100">
                <a:latin typeface="Century Gothic" panose="020B0502020202020204" pitchFamily="34" charset="0"/>
              </a:rPr>
              <a:t>キーカラー 6</a:t>
            </a:r>
          </a:p>
        </p:txBody>
      </p:sp>
      <p:sp>
        <p:nvSpPr>
          <p:cNvPr id="70" name="TextBox 34">
            <a:extLst>
              <a:ext uri="{FF2B5EF4-FFF2-40B4-BE49-F238E27FC236}">
                <a16:creationId xmlns:a16="http://schemas.microsoft.com/office/drawing/2014/main" id="{E4B8B7CB-042F-B144-A64B-7088C3341325}"/>
              </a:ext>
            </a:extLst>
          </p:cNvPr>
          <p:cNvSpPr txBox="1"/>
          <p:nvPr/>
        </p:nvSpPr>
        <p:spPr>
          <a:xfrm>
            <a:off x="249909" y="590859"/>
            <a:ext cx="1124988" cy="53245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部門 -または- </a:t>
            </a:r>
          </a:p>
          <a:p>
            <a:r>
              <a:rPr lang="ja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ステータスキー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A75A160-8D2E-4244-9127-D18BBA6EDC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799900"/>
              </p:ext>
            </p:extLst>
          </p:nvPr>
        </p:nvGraphicFramePr>
        <p:xfrm>
          <a:off x="351221" y="1155825"/>
          <a:ext cx="11590872" cy="51573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906">
                  <a:extLst>
                    <a:ext uri="{9D8B030D-6E8A-4147-A177-3AD203B41FA5}">
                      <a16:colId xmlns:a16="http://schemas.microsoft.com/office/drawing/2014/main" val="313950536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136116804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4031549789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557339831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49663518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1402687913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564443444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107487157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410510501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812037454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3430242789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786832483"/>
                    </a:ext>
                  </a:extLst>
                </a:gridCol>
              </a:tblGrid>
              <a:tr h="217228"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ja" sz="1200" u="none" strike="noStrike" dirty="0">
                          <a:effectLst/>
                          <a:latin typeface="Century Gothic" panose="020B0502020202020204" pitchFamily="34" charset="0"/>
                        </a:rPr>
                        <a:t>20XX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4912992"/>
                  </a:ext>
                </a:extLst>
              </a:tr>
              <a:tr h="246850">
                <a:tc>
                  <a:txBody>
                    <a:bodyPr/>
                    <a:lstStyle/>
                    <a:p>
                      <a:pPr algn="ctr" fontAlgn="ctr"/>
                      <a:r>
                        <a:rPr lang="ja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月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2月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台無しにする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4月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5 月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6 月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7 月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8 月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9 月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10月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11 月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12 月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988016"/>
                  </a:ext>
                </a:extLst>
              </a:tr>
              <a:tr h="239415">
                <a:tc gridSpan="12">
                  <a:txBody>
                    <a:bodyPr/>
                    <a:lstStyle/>
                    <a:p>
                      <a:pPr algn="l" fontAlgn="b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ネットワーク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079978"/>
                  </a:ext>
                </a:extLst>
              </a:tr>
              <a:tr h="12942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157171"/>
                  </a:ext>
                </a:extLst>
              </a:tr>
              <a:tr h="246299">
                <a:tc gridSpan="12">
                  <a:txBody>
                    <a:bodyPr/>
                    <a:lstStyle/>
                    <a:p>
                      <a:pPr algn="l" fontAlgn="b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安全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081865"/>
                  </a:ext>
                </a:extLst>
              </a:tr>
              <a:tr h="13329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598651"/>
                  </a:ext>
                </a:extLst>
              </a:tr>
              <a:tr h="247336">
                <a:tc gridSpan="12">
                  <a:txBody>
                    <a:bodyPr/>
                    <a:lstStyle/>
                    <a:p>
                      <a:pPr algn="l" fontAlgn="b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ニーズアセスメント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437475"/>
                  </a:ext>
                </a:extLst>
              </a:tr>
              <a:tr h="13329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34354"/>
                  </a:ext>
                </a:extLst>
              </a:tr>
            </a:tbl>
          </a:graphicData>
        </a:graphic>
      </p:graphicFrame>
      <p:sp>
        <p:nvSpPr>
          <p:cNvPr id="95" name="Rounded Rectangle 94">
            <a:extLst>
              <a:ext uri="{FF2B5EF4-FFF2-40B4-BE49-F238E27FC236}">
                <a16:creationId xmlns:a16="http://schemas.microsoft.com/office/drawing/2014/main" id="{B213C206-617F-B34A-81CF-3AA7C6B317A0}"/>
              </a:ext>
            </a:extLst>
          </p:cNvPr>
          <p:cNvSpPr/>
          <p:nvPr/>
        </p:nvSpPr>
        <p:spPr>
          <a:xfrm>
            <a:off x="5163029" y="5148226"/>
            <a:ext cx="5722515" cy="26416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アクティビティ1</a:t>
            </a:r>
          </a:p>
        </p:txBody>
      </p:sp>
      <p:sp>
        <p:nvSpPr>
          <p:cNvPr id="96" name="Rounded Rectangle 95">
            <a:extLst>
              <a:ext uri="{FF2B5EF4-FFF2-40B4-BE49-F238E27FC236}">
                <a16:creationId xmlns:a16="http://schemas.microsoft.com/office/drawing/2014/main" id="{68EB49AC-C9E8-EF42-8900-EE5D30F0E18E}"/>
              </a:ext>
            </a:extLst>
          </p:cNvPr>
          <p:cNvSpPr/>
          <p:nvPr/>
        </p:nvSpPr>
        <p:spPr>
          <a:xfrm>
            <a:off x="8720049" y="5813566"/>
            <a:ext cx="2068411" cy="264167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アクティビティ2</a:t>
            </a:r>
            <a:endParaRPr lang="en-US" sz="900" b="1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99" name="Rounded Rectangle 98">
            <a:extLst>
              <a:ext uri="{FF2B5EF4-FFF2-40B4-BE49-F238E27FC236}">
                <a16:creationId xmlns:a16="http://schemas.microsoft.com/office/drawing/2014/main" id="{6769D3F1-B7C6-9D4B-8AA1-88D83569F980}"/>
              </a:ext>
            </a:extLst>
          </p:cNvPr>
          <p:cNvSpPr/>
          <p:nvPr/>
        </p:nvSpPr>
        <p:spPr>
          <a:xfrm>
            <a:off x="384378" y="1930399"/>
            <a:ext cx="1901213" cy="26416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アクティビティ1</a:t>
            </a:r>
          </a:p>
        </p:txBody>
      </p:sp>
      <p:sp>
        <p:nvSpPr>
          <p:cNvPr id="100" name="Rounded Rectangle 99">
            <a:extLst>
              <a:ext uri="{FF2B5EF4-FFF2-40B4-BE49-F238E27FC236}">
                <a16:creationId xmlns:a16="http://schemas.microsoft.com/office/drawing/2014/main" id="{FC8CF580-20B1-194B-BDEC-541CC2B3EC4C}"/>
              </a:ext>
            </a:extLst>
          </p:cNvPr>
          <p:cNvSpPr/>
          <p:nvPr/>
        </p:nvSpPr>
        <p:spPr>
          <a:xfrm>
            <a:off x="2415035" y="1930399"/>
            <a:ext cx="1040948" cy="264167"/>
          </a:xfrm>
          <a:prstGeom prst="roundRect">
            <a:avLst/>
          </a:prstGeom>
          <a:solidFill>
            <a:srgbClr val="6CD5F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アクティビティ2</a:t>
            </a:r>
            <a:endParaRPr lang="en-US" sz="900" b="1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01" name="Rounded Rectangle 100">
            <a:extLst>
              <a:ext uri="{FF2B5EF4-FFF2-40B4-BE49-F238E27FC236}">
                <a16:creationId xmlns:a16="http://schemas.microsoft.com/office/drawing/2014/main" id="{87769A52-A447-3040-9FEA-C7D29C72699C}"/>
              </a:ext>
            </a:extLst>
          </p:cNvPr>
          <p:cNvSpPr/>
          <p:nvPr/>
        </p:nvSpPr>
        <p:spPr>
          <a:xfrm>
            <a:off x="3820045" y="2366948"/>
            <a:ext cx="2068411" cy="264167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アクティビティ5</a:t>
            </a:r>
            <a:endParaRPr lang="en-US" sz="900" b="1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02" name="Rounded Rectangle 101">
            <a:extLst>
              <a:ext uri="{FF2B5EF4-FFF2-40B4-BE49-F238E27FC236}">
                <a16:creationId xmlns:a16="http://schemas.microsoft.com/office/drawing/2014/main" id="{60572C2C-A51A-864F-876E-FABD7E3805F7}"/>
              </a:ext>
            </a:extLst>
          </p:cNvPr>
          <p:cNvSpPr/>
          <p:nvPr/>
        </p:nvSpPr>
        <p:spPr>
          <a:xfrm>
            <a:off x="7716856" y="1930399"/>
            <a:ext cx="1108367" cy="26416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アクティビティ4</a:t>
            </a:r>
          </a:p>
        </p:txBody>
      </p:sp>
      <p:sp>
        <p:nvSpPr>
          <p:cNvPr id="103" name="Rounded Rectangle 102">
            <a:extLst>
              <a:ext uri="{FF2B5EF4-FFF2-40B4-BE49-F238E27FC236}">
                <a16:creationId xmlns:a16="http://schemas.microsoft.com/office/drawing/2014/main" id="{C1DBF682-1086-E84E-BF26-B95DE492FD62}"/>
              </a:ext>
            </a:extLst>
          </p:cNvPr>
          <p:cNvSpPr/>
          <p:nvPr/>
        </p:nvSpPr>
        <p:spPr>
          <a:xfrm>
            <a:off x="2781794" y="3501163"/>
            <a:ext cx="6739192" cy="264167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アクティビティ1</a:t>
            </a:r>
          </a:p>
        </p:txBody>
      </p:sp>
      <p:sp>
        <p:nvSpPr>
          <p:cNvPr id="104" name="Rounded Rectangle 103">
            <a:extLst>
              <a:ext uri="{FF2B5EF4-FFF2-40B4-BE49-F238E27FC236}">
                <a16:creationId xmlns:a16="http://schemas.microsoft.com/office/drawing/2014/main" id="{79664B62-5A0F-7E44-BF2B-CA4A67CE97F4}"/>
              </a:ext>
            </a:extLst>
          </p:cNvPr>
          <p:cNvSpPr/>
          <p:nvPr/>
        </p:nvSpPr>
        <p:spPr>
          <a:xfrm>
            <a:off x="4014211" y="3940325"/>
            <a:ext cx="1658505" cy="26416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アクティビティ3</a:t>
            </a:r>
          </a:p>
        </p:txBody>
      </p:sp>
      <p:sp>
        <p:nvSpPr>
          <p:cNvPr id="105" name="Rounded Rectangle 104">
            <a:extLst>
              <a:ext uri="{FF2B5EF4-FFF2-40B4-BE49-F238E27FC236}">
                <a16:creationId xmlns:a16="http://schemas.microsoft.com/office/drawing/2014/main" id="{6ACB3173-54E7-2249-BC2A-97F1438999D3}"/>
              </a:ext>
            </a:extLst>
          </p:cNvPr>
          <p:cNvSpPr/>
          <p:nvPr/>
        </p:nvSpPr>
        <p:spPr>
          <a:xfrm>
            <a:off x="478764" y="3931431"/>
            <a:ext cx="2615853" cy="54478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アクティビティ2</a:t>
            </a:r>
          </a:p>
        </p:txBody>
      </p:sp>
      <p:sp>
        <p:nvSpPr>
          <p:cNvPr id="106" name="Rounded Rectangle 105">
            <a:extLst>
              <a:ext uri="{FF2B5EF4-FFF2-40B4-BE49-F238E27FC236}">
                <a16:creationId xmlns:a16="http://schemas.microsoft.com/office/drawing/2014/main" id="{067ABB2B-6423-5249-8CEB-B20258D1A8E0}"/>
              </a:ext>
            </a:extLst>
          </p:cNvPr>
          <p:cNvSpPr/>
          <p:nvPr/>
        </p:nvSpPr>
        <p:spPr>
          <a:xfrm>
            <a:off x="3518008" y="1930399"/>
            <a:ext cx="4080312" cy="264885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アクティビティ3</a:t>
            </a:r>
          </a:p>
        </p:txBody>
      </p:sp>
      <p:sp>
        <p:nvSpPr>
          <p:cNvPr id="107" name="Rounded Rectangle 106">
            <a:extLst>
              <a:ext uri="{FF2B5EF4-FFF2-40B4-BE49-F238E27FC236}">
                <a16:creationId xmlns:a16="http://schemas.microsoft.com/office/drawing/2014/main" id="{64A22C00-C32F-6545-B7D3-A1D4C083B8A7}"/>
              </a:ext>
            </a:extLst>
          </p:cNvPr>
          <p:cNvSpPr/>
          <p:nvPr/>
        </p:nvSpPr>
        <p:spPr>
          <a:xfrm>
            <a:off x="8121370" y="2769424"/>
            <a:ext cx="2068411" cy="264167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アクティビティ7</a:t>
            </a:r>
          </a:p>
        </p:txBody>
      </p:sp>
      <p:sp>
        <p:nvSpPr>
          <p:cNvPr id="108" name="Rounded Rectangle 107">
            <a:extLst>
              <a:ext uri="{FF2B5EF4-FFF2-40B4-BE49-F238E27FC236}">
                <a16:creationId xmlns:a16="http://schemas.microsoft.com/office/drawing/2014/main" id="{0B7B20AC-F97A-084D-B612-F9C7DE74F8A2}"/>
              </a:ext>
            </a:extLst>
          </p:cNvPr>
          <p:cNvSpPr/>
          <p:nvPr/>
        </p:nvSpPr>
        <p:spPr>
          <a:xfrm>
            <a:off x="8315536" y="4342801"/>
            <a:ext cx="1658505" cy="264167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アクティビティ4</a:t>
            </a:r>
          </a:p>
        </p:txBody>
      </p:sp>
      <p:sp>
        <p:nvSpPr>
          <p:cNvPr id="109" name="Rounded Rectangle 108">
            <a:extLst>
              <a:ext uri="{FF2B5EF4-FFF2-40B4-BE49-F238E27FC236}">
                <a16:creationId xmlns:a16="http://schemas.microsoft.com/office/drawing/2014/main" id="{1FB2EA0C-093E-FC40-B2BA-C04A7973FAAB}"/>
              </a:ext>
            </a:extLst>
          </p:cNvPr>
          <p:cNvSpPr/>
          <p:nvPr/>
        </p:nvSpPr>
        <p:spPr>
          <a:xfrm>
            <a:off x="7819333" y="2333594"/>
            <a:ext cx="4037043" cy="264167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アクティビティ6</a:t>
            </a:r>
          </a:p>
        </p:txBody>
      </p:sp>
      <p:sp>
        <p:nvSpPr>
          <p:cNvPr id="110" name="Pentagon 4">
            <a:extLst>
              <a:ext uri="{FF2B5EF4-FFF2-40B4-BE49-F238E27FC236}">
                <a16:creationId xmlns:a16="http://schemas.microsoft.com/office/drawing/2014/main" id="{27485D75-36D8-3F45-ACAC-546B885852B6}"/>
              </a:ext>
            </a:extLst>
          </p:cNvPr>
          <p:cNvSpPr/>
          <p:nvPr/>
        </p:nvSpPr>
        <p:spPr>
          <a:xfrm>
            <a:off x="411345" y="2286898"/>
            <a:ext cx="832766" cy="567024"/>
          </a:xfrm>
          <a:custGeom>
            <a:avLst/>
            <a:gdLst>
              <a:gd name="connsiteX0" fmla="*/ 0 w 978408"/>
              <a:gd name="connsiteY0" fmla="*/ 0 h 484632"/>
              <a:gd name="connsiteX1" fmla="*/ 786891 w 978408"/>
              <a:gd name="connsiteY1" fmla="*/ 0 h 484632"/>
              <a:gd name="connsiteX2" fmla="*/ 978408 w 978408"/>
              <a:gd name="connsiteY2" fmla="*/ 242316 h 484632"/>
              <a:gd name="connsiteX3" fmla="*/ 786891 w 978408"/>
              <a:gd name="connsiteY3" fmla="*/ 484632 h 484632"/>
              <a:gd name="connsiteX4" fmla="*/ 0 w 978408"/>
              <a:gd name="connsiteY4" fmla="*/ 484632 h 484632"/>
              <a:gd name="connsiteX5" fmla="*/ 0 w 978408"/>
              <a:gd name="connsiteY5" fmla="*/ 0 h 484632"/>
              <a:gd name="connsiteX0" fmla="*/ 0 w 786891"/>
              <a:gd name="connsiteY0" fmla="*/ 0 h 484632"/>
              <a:gd name="connsiteX1" fmla="*/ 786891 w 786891"/>
              <a:gd name="connsiteY1" fmla="*/ 0 h 484632"/>
              <a:gd name="connsiteX2" fmla="*/ 673608 w 786891"/>
              <a:gd name="connsiteY2" fmla="*/ 255016 h 484632"/>
              <a:gd name="connsiteX3" fmla="*/ 786891 w 786891"/>
              <a:gd name="connsiteY3" fmla="*/ 484632 h 484632"/>
              <a:gd name="connsiteX4" fmla="*/ 0 w 786891"/>
              <a:gd name="connsiteY4" fmla="*/ 484632 h 484632"/>
              <a:gd name="connsiteX5" fmla="*/ 0 w 786891"/>
              <a:gd name="connsiteY5" fmla="*/ 0 h 484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6891" h="484632">
                <a:moveTo>
                  <a:pt x="0" y="0"/>
                </a:moveTo>
                <a:lnTo>
                  <a:pt x="786891" y="0"/>
                </a:lnTo>
                <a:lnTo>
                  <a:pt x="673608" y="255016"/>
                </a:lnTo>
                <a:lnTo>
                  <a:pt x="786891" y="484632"/>
                </a:lnTo>
                <a:lnTo>
                  <a:pt x="0" y="48463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6CD5FC"/>
              </a:gs>
              <a:gs pos="100000">
                <a:srgbClr val="00B0F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1000">
                <a:solidFill>
                  <a:schemeClr val="tx1"/>
                </a:solidFill>
                <a:latin typeface="Century Gothic" panose="020B0502020202020204" pitchFamily="34" charset="0"/>
              </a:rPr>
              <a:t>アップデート リリース 01/02</a:t>
            </a:r>
          </a:p>
        </p:txBody>
      </p:sp>
      <p:sp>
        <p:nvSpPr>
          <p:cNvPr id="98" name="Pentagon 4">
            <a:extLst>
              <a:ext uri="{FF2B5EF4-FFF2-40B4-BE49-F238E27FC236}">
                <a16:creationId xmlns:a16="http://schemas.microsoft.com/office/drawing/2014/main" id="{33EA5FF4-0267-9F4D-BD8B-D046A30E413E}"/>
              </a:ext>
            </a:extLst>
          </p:cNvPr>
          <p:cNvSpPr/>
          <p:nvPr/>
        </p:nvSpPr>
        <p:spPr>
          <a:xfrm>
            <a:off x="4864774" y="5537361"/>
            <a:ext cx="1165872" cy="411370"/>
          </a:xfrm>
          <a:custGeom>
            <a:avLst/>
            <a:gdLst>
              <a:gd name="connsiteX0" fmla="*/ 0 w 978408"/>
              <a:gd name="connsiteY0" fmla="*/ 0 h 484632"/>
              <a:gd name="connsiteX1" fmla="*/ 786891 w 978408"/>
              <a:gd name="connsiteY1" fmla="*/ 0 h 484632"/>
              <a:gd name="connsiteX2" fmla="*/ 978408 w 978408"/>
              <a:gd name="connsiteY2" fmla="*/ 242316 h 484632"/>
              <a:gd name="connsiteX3" fmla="*/ 786891 w 978408"/>
              <a:gd name="connsiteY3" fmla="*/ 484632 h 484632"/>
              <a:gd name="connsiteX4" fmla="*/ 0 w 978408"/>
              <a:gd name="connsiteY4" fmla="*/ 484632 h 484632"/>
              <a:gd name="connsiteX5" fmla="*/ 0 w 978408"/>
              <a:gd name="connsiteY5" fmla="*/ 0 h 484632"/>
              <a:gd name="connsiteX0" fmla="*/ 0 w 786891"/>
              <a:gd name="connsiteY0" fmla="*/ 0 h 484632"/>
              <a:gd name="connsiteX1" fmla="*/ 786891 w 786891"/>
              <a:gd name="connsiteY1" fmla="*/ 0 h 484632"/>
              <a:gd name="connsiteX2" fmla="*/ 673608 w 786891"/>
              <a:gd name="connsiteY2" fmla="*/ 255016 h 484632"/>
              <a:gd name="connsiteX3" fmla="*/ 786891 w 786891"/>
              <a:gd name="connsiteY3" fmla="*/ 484632 h 484632"/>
              <a:gd name="connsiteX4" fmla="*/ 0 w 786891"/>
              <a:gd name="connsiteY4" fmla="*/ 484632 h 484632"/>
              <a:gd name="connsiteX5" fmla="*/ 0 w 786891"/>
              <a:gd name="connsiteY5" fmla="*/ 0 h 484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6891" h="484632">
                <a:moveTo>
                  <a:pt x="0" y="0"/>
                </a:moveTo>
                <a:lnTo>
                  <a:pt x="786891" y="0"/>
                </a:lnTo>
                <a:lnTo>
                  <a:pt x="673608" y="255016"/>
                </a:lnTo>
                <a:lnTo>
                  <a:pt x="786891" y="484632"/>
                </a:lnTo>
                <a:lnTo>
                  <a:pt x="0" y="48463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AAC9F"/>
              </a:gs>
              <a:gs pos="100000">
                <a:srgbClr val="FF7D3A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報告書提出期限 05/20</a:t>
            </a:r>
          </a:p>
        </p:txBody>
      </p: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655DF6AC-B60E-F748-ACC5-8FDA50C3A5D6}"/>
              </a:ext>
            </a:extLst>
          </p:cNvPr>
          <p:cNvGrpSpPr/>
          <p:nvPr/>
        </p:nvGrpSpPr>
        <p:grpSpPr>
          <a:xfrm>
            <a:off x="4722546" y="1227167"/>
            <a:ext cx="1147522" cy="5166360"/>
            <a:chOff x="2540000" y="88900"/>
            <a:chExt cx="1147522" cy="6530440"/>
          </a:xfrm>
        </p:grpSpPr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E264A8A1-3A23-4D4F-93FF-5F5168DCF5D9}"/>
                </a:ext>
              </a:extLst>
            </p:cNvPr>
            <p:cNvCxnSpPr/>
            <p:nvPr/>
          </p:nvCxnSpPr>
          <p:spPr>
            <a:xfrm>
              <a:off x="2540000" y="88900"/>
              <a:ext cx="0" cy="6530440"/>
            </a:xfrm>
            <a:prstGeom prst="line">
              <a:avLst/>
            </a:prstGeom>
            <a:ln w="34925" cap="rnd">
              <a:solidFill>
                <a:schemeClr val="bg1">
                  <a:lumMod val="50000"/>
                  <a:alpha val="60000"/>
                </a:schemeClr>
              </a:solidFill>
              <a:prstDash val="sysDot"/>
              <a:headEnd type="oval"/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Display 119">
              <a:extLst>
                <a:ext uri="{FF2B5EF4-FFF2-40B4-BE49-F238E27FC236}">
                  <a16:creationId xmlns:a16="http://schemas.microsoft.com/office/drawing/2014/main" id="{5AB8F71F-A130-984A-A59C-20394464B0D1}"/>
                </a:ext>
              </a:extLst>
            </p:cNvPr>
            <p:cNvSpPr/>
            <p:nvPr/>
          </p:nvSpPr>
          <p:spPr>
            <a:xfrm>
              <a:off x="2552694" y="1962457"/>
              <a:ext cx="1134828" cy="498271"/>
            </a:xfrm>
            <a:prstGeom prst="flowChartDisplay">
              <a:avLst/>
            </a:prstGeom>
            <a:solidFill>
              <a:schemeClr val="bg1">
                <a:lumMod val="95000"/>
              </a:schemeClr>
            </a:solidFill>
            <a:scene3d>
              <a:camera prst="orthographicFront"/>
              <a:lightRig rig="threePt" dir="t"/>
            </a:scene3d>
            <a:sp3d>
              <a:bevelT w="57150" h="38100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" sz="9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マイルストーン1</a:t>
              </a:r>
              <a:endParaRPr lang="en-US" sz="900" b="1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665DFD33-B39E-FA43-BF58-48E3E42B6FB1}"/>
              </a:ext>
            </a:extLst>
          </p:cNvPr>
          <p:cNvGrpSpPr/>
          <p:nvPr/>
        </p:nvGrpSpPr>
        <p:grpSpPr>
          <a:xfrm>
            <a:off x="2369309" y="1138267"/>
            <a:ext cx="685515" cy="5280660"/>
            <a:chOff x="0" y="0"/>
            <a:chExt cx="685515" cy="5280660"/>
          </a:xfrm>
        </p:grpSpPr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F97F1697-4891-7C44-B9DF-DBAF527A0BFE}"/>
                </a:ext>
              </a:extLst>
            </p:cNvPr>
            <p:cNvCxnSpPr/>
            <p:nvPr/>
          </p:nvCxnSpPr>
          <p:spPr>
            <a:xfrm>
              <a:off x="0" y="114300"/>
              <a:ext cx="0" cy="5166360"/>
            </a:xfrm>
            <a:prstGeom prst="line">
              <a:avLst/>
            </a:prstGeom>
            <a:ln w="34925" cap="rnd">
              <a:solidFill>
                <a:srgbClr val="92D050"/>
              </a:solidFill>
              <a:prstDash val="sysDot"/>
              <a:headEnd type="diamond"/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TextBox 2">
              <a:extLst>
                <a:ext uri="{FF2B5EF4-FFF2-40B4-BE49-F238E27FC236}">
                  <a16:creationId xmlns:a16="http://schemas.microsoft.com/office/drawing/2014/main" id="{32BC2B22-9442-BE47-BF1C-CF4A2B12D645}"/>
                </a:ext>
              </a:extLst>
            </p:cNvPr>
            <p:cNvSpPr txBox="1"/>
            <p:nvPr/>
          </p:nvSpPr>
          <p:spPr>
            <a:xfrm>
              <a:off x="25398" y="0"/>
              <a:ext cx="660117" cy="26520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" sz="1100">
                  <a:solidFill>
                    <a:srgbClr val="00B050"/>
                  </a:solidFill>
                  <a:latin typeface="Century Gothic" panose="020B0502020202020204" pitchFamily="34" charset="0"/>
                </a:rPr>
                <a:t>今日</a:t>
              </a: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D8ED3589-9ACF-F54E-99C4-A6E5BB4EF281}"/>
              </a:ext>
            </a:extLst>
          </p:cNvPr>
          <p:cNvGrpSpPr/>
          <p:nvPr/>
        </p:nvGrpSpPr>
        <p:grpSpPr>
          <a:xfrm>
            <a:off x="7934714" y="1227167"/>
            <a:ext cx="1147522" cy="5166360"/>
            <a:chOff x="6007100" y="88900"/>
            <a:chExt cx="1147522" cy="6530440"/>
          </a:xfrm>
        </p:grpSpPr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5EA24AAC-8A15-F545-94BA-52BBEDE81A0B}"/>
                </a:ext>
              </a:extLst>
            </p:cNvPr>
            <p:cNvCxnSpPr/>
            <p:nvPr/>
          </p:nvCxnSpPr>
          <p:spPr>
            <a:xfrm>
              <a:off x="6007100" y="88900"/>
              <a:ext cx="0" cy="6530440"/>
            </a:xfrm>
            <a:prstGeom prst="line">
              <a:avLst/>
            </a:prstGeom>
            <a:ln w="34925" cap="rnd">
              <a:solidFill>
                <a:schemeClr val="bg1">
                  <a:lumMod val="50000"/>
                  <a:alpha val="60000"/>
                </a:schemeClr>
              </a:solidFill>
              <a:prstDash val="sysDot"/>
              <a:headEnd type="oval"/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Display 115">
              <a:extLst>
                <a:ext uri="{FF2B5EF4-FFF2-40B4-BE49-F238E27FC236}">
                  <a16:creationId xmlns:a16="http://schemas.microsoft.com/office/drawing/2014/main" id="{2C32FD23-0335-4F42-AFD9-CBC744D37047}"/>
                </a:ext>
              </a:extLst>
            </p:cNvPr>
            <p:cNvSpPr/>
            <p:nvPr/>
          </p:nvSpPr>
          <p:spPr>
            <a:xfrm>
              <a:off x="6019794" y="3402731"/>
              <a:ext cx="1134828" cy="496939"/>
            </a:xfrm>
            <a:prstGeom prst="flowChartDisplay">
              <a:avLst/>
            </a:prstGeom>
            <a:solidFill>
              <a:schemeClr val="bg1">
                <a:lumMod val="95000"/>
              </a:schemeClr>
            </a:solidFill>
            <a:scene3d>
              <a:camera prst="orthographicFront"/>
              <a:lightRig rig="threePt" dir="t"/>
            </a:scene3d>
            <a:sp3d>
              <a:bevelT w="57150" h="38100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" sz="9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マイルストーン2</a:t>
              </a:r>
              <a:endParaRPr lang="en-US" sz="9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121" name="Pentagon 4">
            <a:extLst>
              <a:ext uri="{FF2B5EF4-FFF2-40B4-BE49-F238E27FC236}">
                <a16:creationId xmlns:a16="http://schemas.microsoft.com/office/drawing/2014/main" id="{833CA76A-8CC3-5D45-A1CE-AE0C860A8AB0}"/>
              </a:ext>
            </a:extLst>
          </p:cNvPr>
          <p:cNvSpPr/>
          <p:nvPr/>
        </p:nvSpPr>
        <p:spPr>
          <a:xfrm>
            <a:off x="6186292" y="5784014"/>
            <a:ext cx="798253" cy="482600"/>
          </a:xfrm>
          <a:custGeom>
            <a:avLst/>
            <a:gdLst>
              <a:gd name="connsiteX0" fmla="*/ 0 w 978408"/>
              <a:gd name="connsiteY0" fmla="*/ 0 h 484632"/>
              <a:gd name="connsiteX1" fmla="*/ 786891 w 978408"/>
              <a:gd name="connsiteY1" fmla="*/ 0 h 484632"/>
              <a:gd name="connsiteX2" fmla="*/ 978408 w 978408"/>
              <a:gd name="connsiteY2" fmla="*/ 242316 h 484632"/>
              <a:gd name="connsiteX3" fmla="*/ 786891 w 978408"/>
              <a:gd name="connsiteY3" fmla="*/ 484632 h 484632"/>
              <a:gd name="connsiteX4" fmla="*/ 0 w 978408"/>
              <a:gd name="connsiteY4" fmla="*/ 484632 h 484632"/>
              <a:gd name="connsiteX5" fmla="*/ 0 w 978408"/>
              <a:gd name="connsiteY5" fmla="*/ 0 h 484632"/>
              <a:gd name="connsiteX0" fmla="*/ 0 w 786891"/>
              <a:gd name="connsiteY0" fmla="*/ 0 h 484632"/>
              <a:gd name="connsiteX1" fmla="*/ 786891 w 786891"/>
              <a:gd name="connsiteY1" fmla="*/ 0 h 484632"/>
              <a:gd name="connsiteX2" fmla="*/ 673608 w 786891"/>
              <a:gd name="connsiteY2" fmla="*/ 255016 h 484632"/>
              <a:gd name="connsiteX3" fmla="*/ 786891 w 786891"/>
              <a:gd name="connsiteY3" fmla="*/ 484632 h 484632"/>
              <a:gd name="connsiteX4" fmla="*/ 0 w 786891"/>
              <a:gd name="connsiteY4" fmla="*/ 484632 h 484632"/>
              <a:gd name="connsiteX5" fmla="*/ 0 w 786891"/>
              <a:gd name="connsiteY5" fmla="*/ 0 h 484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6891" h="484632">
                <a:moveTo>
                  <a:pt x="0" y="0"/>
                </a:moveTo>
                <a:lnTo>
                  <a:pt x="786891" y="0"/>
                </a:lnTo>
                <a:lnTo>
                  <a:pt x="673608" y="255016"/>
                </a:lnTo>
                <a:lnTo>
                  <a:pt x="786891" y="484632"/>
                </a:lnTo>
                <a:lnTo>
                  <a:pt x="0" y="48463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92D050"/>
              </a:gs>
              <a:gs pos="100000">
                <a:srgbClr val="00BD3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1050" dirty="0">
                <a:solidFill>
                  <a:schemeClr val="tx1"/>
                </a:solidFill>
                <a:latin typeface="Century Gothic" panose="020B0502020202020204" pitchFamily="34" charset="0"/>
              </a:rPr>
              <a:t>発売時期 07/01</a:t>
            </a:r>
          </a:p>
        </p:txBody>
      </p:sp>
      <p:pic>
        <p:nvPicPr>
          <p:cNvPr id="1045" name="Rounded Rectangle 12">
            <a:extLst>
              <a:ext uri="{FF2B5EF4-FFF2-40B4-BE49-F238E27FC236}">
                <a16:creationId xmlns:a16="http://schemas.microsoft.com/office/drawing/2014/main" id="{A9434215-F6A7-49FF-BF26-5D947DBD2681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990600"/>
            <a:ext cx="1905000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Straight Connector 62">
            <a:extLst>
              <a:ext uri="{FF2B5EF4-FFF2-40B4-BE49-F238E27FC236}">
                <a16:creationId xmlns:a16="http://schemas.microsoft.com/office/drawing/2014/main" id="{C684F1B2-79AF-4753-A2DF-1C0A0D5F3352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7638" y="59072463"/>
            <a:ext cx="2016125" cy="13770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TextBox 2">
            <a:extLst>
              <a:ext uri="{FF2B5EF4-FFF2-40B4-BE49-F238E27FC236}">
                <a16:creationId xmlns:a16="http://schemas.microsoft.com/office/drawing/2014/main" id="{8875E1D1-A960-4069-A7FA-1FB27EEE06AA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8925" y="58064400"/>
            <a:ext cx="10483850" cy="463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Straight Connector 64">
            <a:extLst>
              <a:ext uri="{FF2B5EF4-FFF2-40B4-BE49-F238E27FC236}">
                <a16:creationId xmlns:a16="http://schemas.microsoft.com/office/drawing/2014/main" id="{28EABE3B-568A-4D1F-8B36-3E30FA3E4E2F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7938" y="12126913"/>
            <a:ext cx="1878012" cy="17405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Display 65">
            <a:extLst>
              <a:ext uri="{FF2B5EF4-FFF2-40B4-BE49-F238E27FC236}">
                <a16:creationId xmlns:a16="http://schemas.microsoft.com/office/drawing/2014/main" id="{B902309F-BEB0-4791-9611-64079B265D5E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7938" y="88580913"/>
            <a:ext cx="20283487" cy="1860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免責事項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Web サイトで Smartsheet が提供する記事、テンプレート、または情報は、参照のみを目的としています。当社は、情報を最新かつ正確に保つよう努めていますが、本ウェブサイトまたは本ウェブサイトに含まれる情報、記事、テンプレート、または関連グラフィックに関する完全性、正確性、信頼性、適合性、または可用性について、明示的または黙示的を問わず、いかなる種類の表明または保証も行いません。したがって、お客様がそのような情報に依拠する行為は、お客様ご自身の責任において厳格に行われるものとします。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0</TotalTime>
  <Words>766</Words>
  <Application>Microsoft Macintosh PowerPoint</Application>
  <PresentationFormat>Widescreen</PresentationFormat>
  <Paragraphs>95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PowerPointプレゼンテーション</dc:title>
  <dc:creator>Alexandra Ragazhinskaya</dc:creator>
  <cp:lastModifiedBy>Jason Flores</cp:lastModifiedBy>
  <cp:revision>2</cp:revision>
  <cp:lastPrinted>2020-08-31T22:23:58Z</cp:lastPrinted>
  <dcterms:created xsi:type="dcterms:W3CDTF">2021-07-07T23:54:57Z</dcterms:created>
  <dcterms:modified xsi:type="dcterms:W3CDTF">2022-04-11T22:22:40Z</dcterms:modified>
</cp:coreProperties>
</file>