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1"/>
  </p:notesMasterIdLst>
  <p:sldIdLst>
    <p:sldId id="258" r:id="rId2"/>
    <p:sldId id="261" r:id="rId3"/>
    <p:sldId id="296" r:id="rId4"/>
    <p:sldId id="297" r:id="rId5"/>
    <p:sldId id="278" r:id="rId6"/>
    <p:sldId id="267" r:id="rId7"/>
    <p:sldId id="282" r:id="rId8"/>
    <p:sldId id="298" r:id="rId9"/>
    <p:sldId id="299" r:id="rId10"/>
    <p:sldId id="300" r:id="rId11"/>
    <p:sldId id="301" r:id="rId12"/>
    <p:sldId id="302" r:id="rId13"/>
    <p:sldId id="303" r:id="rId14"/>
    <p:sldId id="304" r:id="rId15"/>
    <p:sldId id="283" r:id="rId16"/>
    <p:sldId id="306" r:id="rId17"/>
    <p:sldId id="307" r:id="rId18"/>
    <p:sldId id="305" r:id="rId19"/>
    <p:sldId id="295"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rica Waite" initials="EW" lastIdx="2"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3EAF6"/>
    <a:srgbClr val="5B7191"/>
    <a:srgbClr val="CDD5DD"/>
    <a:srgbClr val="74859B"/>
    <a:srgbClr val="C4D2E7"/>
    <a:srgbClr val="F0A622"/>
    <a:srgbClr val="5E913E"/>
    <a:srgbClr val="CE1D02"/>
    <a:srgbClr val="4DACA4"/>
    <a:srgbClr val="D5782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6" autoAdjust="0"/>
    <p:restoredTop sz="86447"/>
  </p:normalViewPr>
  <p:slideViewPr>
    <p:cSldViewPr snapToGrid="0" snapToObjects="1">
      <p:cViewPr varScale="1">
        <p:scale>
          <a:sx n="194" d="100"/>
          <a:sy n="194" d="100"/>
        </p:scale>
        <p:origin x="163" y="115"/>
      </p:cViewPr>
      <p:guideLst>
        <p:guide orient="horz" pos="2160"/>
        <p:guide pos="384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Lst>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ommentAuthors" Target="commentAuthors.xml"/></Relationships>
</file>

<file path=ppt/_rels/viewProps.xml.rels><?xml version="1.0" encoding="UTF-8" standalone="yes"?>
<Relationships xmlns="http://schemas.openxmlformats.org/package/2006/relationships"><Relationship Id="rId8" Type="http://schemas.openxmlformats.org/officeDocument/2006/relationships/slide" Target="slides/slide8.xml"/><Relationship Id="rId13" Type="http://schemas.openxmlformats.org/officeDocument/2006/relationships/slide" Target="slides/slide13.xml"/><Relationship Id="rId18" Type="http://schemas.openxmlformats.org/officeDocument/2006/relationships/slide" Target="slides/slide18.xml"/><Relationship Id="rId3" Type="http://schemas.openxmlformats.org/officeDocument/2006/relationships/slide" Target="slides/slide3.xml"/><Relationship Id="rId7" Type="http://schemas.openxmlformats.org/officeDocument/2006/relationships/slide" Target="slides/slide7.xml"/><Relationship Id="rId12" Type="http://schemas.openxmlformats.org/officeDocument/2006/relationships/slide" Target="slides/slide12.xml"/><Relationship Id="rId17" Type="http://schemas.openxmlformats.org/officeDocument/2006/relationships/slide" Target="slides/slide17.xml"/><Relationship Id="rId2" Type="http://schemas.openxmlformats.org/officeDocument/2006/relationships/slide" Target="slides/slide2.xml"/><Relationship Id="rId16" Type="http://schemas.openxmlformats.org/officeDocument/2006/relationships/slide" Target="slides/slide16.xml"/><Relationship Id="rId1" Type="http://schemas.openxmlformats.org/officeDocument/2006/relationships/slide" Target="slides/slide1.xml"/><Relationship Id="rId6" Type="http://schemas.openxmlformats.org/officeDocument/2006/relationships/slide" Target="slides/slide6.xml"/><Relationship Id="rId11" Type="http://schemas.openxmlformats.org/officeDocument/2006/relationships/slide" Target="slides/slide11.xml"/><Relationship Id="rId5" Type="http://schemas.openxmlformats.org/officeDocument/2006/relationships/slide" Target="slides/slide5.xml"/><Relationship Id="rId15" Type="http://schemas.openxmlformats.org/officeDocument/2006/relationships/slide" Target="slides/slide15.xml"/><Relationship Id="rId10" Type="http://schemas.openxmlformats.org/officeDocument/2006/relationships/slide" Target="slides/slide10.xml"/><Relationship Id="rId19" Type="http://schemas.openxmlformats.org/officeDocument/2006/relationships/slide" Target="slides/slide19.xml"/><Relationship Id="rId4" Type="http://schemas.openxmlformats.org/officeDocument/2006/relationships/slide" Target="slides/slide4.xml"/><Relationship Id="rId9" Type="http://schemas.openxmlformats.org/officeDocument/2006/relationships/slide" Target="slides/slide9.xml"/><Relationship Id="rId14"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6AFEDE-F1BF-6A4A-80D9-CCB6DC4EFE3D}" type="datetimeFigureOut">
              <a:rPr lang="en-US" smtClean="0"/>
              <a:t>7/28/2018</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0711C10-233D-DA48-A5CB-9365BBABB6B4}" type="slidenum">
              <a:rPr lang="en-US" smtClean="0"/>
              <a:t>‹#›</a:t>
            </a:fld>
            <a:endParaRPr lang="en-US" dirty="0"/>
          </a:p>
        </p:txBody>
      </p:sp>
    </p:spTree>
    <p:extLst>
      <p:ext uri="{BB962C8B-B14F-4D97-AF65-F5344CB8AC3E}">
        <p14:creationId xmlns:p14="http://schemas.microsoft.com/office/powerpoint/2010/main" val="4330768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1</a:t>
            </a:fld>
            <a:endParaRPr lang="en-US" dirty="0"/>
          </a:p>
        </p:txBody>
      </p:sp>
    </p:spTree>
    <p:extLst>
      <p:ext uri="{BB962C8B-B14F-4D97-AF65-F5344CB8AC3E}">
        <p14:creationId xmlns:p14="http://schemas.microsoft.com/office/powerpoint/2010/main" val="27224943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2</a:t>
            </a:fld>
            <a:endParaRPr lang="en-US" dirty="0"/>
          </a:p>
        </p:txBody>
      </p:sp>
    </p:spTree>
    <p:extLst>
      <p:ext uri="{BB962C8B-B14F-4D97-AF65-F5344CB8AC3E}">
        <p14:creationId xmlns:p14="http://schemas.microsoft.com/office/powerpoint/2010/main" val="6178358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3</a:t>
            </a:fld>
            <a:endParaRPr lang="en-US" dirty="0"/>
          </a:p>
        </p:txBody>
      </p:sp>
    </p:spTree>
    <p:extLst>
      <p:ext uri="{BB962C8B-B14F-4D97-AF65-F5344CB8AC3E}">
        <p14:creationId xmlns:p14="http://schemas.microsoft.com/office/powerpoint/2010/main" val="33981623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4</a:t>
            </a:fld>
            <a:endParaRPr lang="en-US" dirty="0"/>
          </a:p>
        </p:txBody>
      </p:sp>
    </p:spTree>
    <p:extLst>
      <p:ext uri="{BB962C8B-B14F-4D97-AF65-F5344CB8AC3E}">
        <p14:creationId xmlns:p14="http://schemas.microsoft.com/office/powerpoint/2010/main" val="2157785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5</a:t>
            </a:fld>
            <a:endParaRPr lang="en-US" dirty="0"/>
          </a:p>
        </p:txBody>
      </p:sp>
    </p:spTree>
    <p:extLst>
      <p:ext uri="{BB962C8B-B14F-4D97-AF65-F5344CB8AC3E}">
        <p14:creationId xmlns:p14="http://schemas.microsoft.com/office/powerpoint/2010/main" val="32566688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6</a:t>
            </a:fld>
            <a:endParaRPr lang="en-US" dirty="0"/>
          </a:p>
        </p:txBody>
      </p:sp>
    </p:spTree>
    <p:extLst>
      <p:ext uri="{BB962C8B-B14F-4D97-AF65-F5344CB8AC3E}">
        <p14:creationId xmlns:p14="http://schemas.microsoft.com/office/powerpoint/2010/main" val="38789752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7</a:t>
            </a:fld>
            <a:endParaRPr lang="en-US" dirty="0"/>
          </a:p>
        </p:txBody>
      </p:sp>
    </p:spTree>
    <p:extLst>
      <p:ext uri="{BB962C8B-B14F-4D97-AF65-F5344CB8AC3E}">
        <p14:creationId xmlns:p14="http://schemas.microsoft.com/office/powerpoint/2010/main" val="39322702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8</a:t>
            </a:fld>
            <a:endParaRPr lang="en-US" dirty="0"/>
          </a:p>
        </p:txBody>
      </p:sp>
    </p:spTree>
    <p:extLst>
      <p:ext uri="{BB962C8B-B14F-4D97-AF65-F5344CB8AC3E}">
        <p14:creationId xmlns:p14="http://schemas.microsoft.com/office/powerpoint/2010/main" val="18930196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9</a:t>
            </a:fld>
            <a:endParaRPr lang="en-US" dirty="0"/>
          </a:p>
        </p:txBody>
      </p:sp>
    </p:spTree>
    <p:extLst>
      <p:ext uri="{BB962C8B-B14F-4D97-AF65-F5344CB8AC3E}">
        <p14:creationId xmlns:p14="http://schemas.microsoft.com/office/powerpoint/2010/main" val="29153316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10</a:t>
            </a:fld>
            <a:endParaRPr lang="en-US" dirty="0"/>
          </a:p>
        </p:txBody>
      </p:sp>
    </p:spTree>
    <p:extLst>
      <p:ext uri="{BB962C8B-B14F-4D97-AF65-F5344CB8AC3E}">
        <p14:creationId xmlns:p14="http://schemas.microsoft.com/office/powerpoint/2010/main" val="23168831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11</a:t>
            </a:fld>
            <a:endParaRPr lang="en-US" dirty="0"/>
          </a:p>
        </p:txBody>
      </p:sp>
    </p:spTree>
    <p:extLst>
      <p:ext uri="{BB962C8B-B14F-4D97-AF65-F5344CB8AC3E}">
        <p14:creationId xmlns:p14="http://schemas.microsoft.com/office/powerpoint/2010/main" val="38527485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12</a:t>
            </a:fld>
            <a:endParaRPr lang="en-US" dirty="0"/>
          </a:p>
        </p:txBody>
      </p:sp>
    </p:spTree>
    <p:extLst>
      <p:ext uri="{BB962C8B-B14F-4D97-AF65-F5344CB8AC3E}">
        <p14:creationId xmlns:p14="http://schemas.microsoft.com/office/powerpoint/2010/main" val="32993053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13</a:t>
            </a:fld>
            <a:endParaRPr lang="en-US" dirty="0"/>
          </a:p>
        </p:txBody>
      </p:sp>
    </p:spTree>
    <p:extLst>
      <p:ext uri="{BB962C8B-B14F-4D97-AF65-F5344CB8AC3E}">
        <p14:creationId xmlns:p14="http://schemas.microsoft.com/office/powerpoint/2010/main" val="22298200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14</a:t>
            </a:fld>
            <a:endParaRPr lang="en-US" dirty="0"/>
          </a:p>
        </p:txBody>
      </p:sp>
    </p:spTree>
    <p:extLst>
      <p:ext uri="{BB962C8B-B14F-4D97-AF65-F5344CB8AC3E}">
        <p14:creationId xmlns:p14="http://schemas.microsoft.com/office/powerpoint/2010/main" val="26910926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15</a:t>
            </a:fld>
            <a:endParaRPr lang="en-US" dirty="0"/>
          </a:p>
        </p:txBody>
      </p:sp>
    </p:spTree>
    <p:extLst>
      <p:ext uri="{BB962C8B-B14F-4D97-AF65-F5344CB8AC3E}">
        <p14:creationId xmlns:p14="http://schemas.microsoft.com/office/powerpoint/2010/main" val="38803268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16</a:t>
            </a:fld>
            <a:endParaRPr lang="en-US" dirty="0"/>
          </a:p>
        </p:txBody>
      </p:sp>
    </p:spTree>
    <p:extLst>
      <p:ext uri="{BB962C8B-B14F-4D97-AF65-F5344CB8AC3E}">
        <p14:creationId xmlns:p14="http://schemas.microsoft.com/office/powerpoint/2010/main" val="1815206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17</a:t>
            </a:fld>
            <a:endParaRPr lang="en-US" dirty="0"/>
          </a:p>
        </p:txBody>
      </p:sp>
    </p:spTree>
    <p:extLst>
      <p:ext uri="{BB962C8B-B14F-4D97-AF65-F5344CB8AC3E}">
        <p14:creationId xmlns:p14="http://schemas.microsoft.com/office/powerpoint/2010/main" val="38569588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18</a:t>
            </a:fld>
            <a:endParaRPr lang="en-US" dirty="0"/>
          </a:p>
        </p:txBody>
      </p:sp>
    </p:spTree>
    <p:extLst>
      <p:ext uri="{BB962C8B-B14F-4D97-AF65-F5344CB8AC3E}">
        <p14:creationId xmlns:p14="http://schemas.microsoft.com/office/powerpoint/2010/main" val="20202381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19</a:t>
            </a:fld>
            <a:endParaRPr lang="en-US" dirty="0"/>
          </a:p>
        </p:txBody>
      </p:sp>
    </p:spTree>
    <p:extLst>
      <p:ext uri="{BB962C8B-B14F-4D97-AF65-F5344CB8AC3E}">
        <p14:creationId xmlns:p14="http://schemas.microsoft.com/office/powerpoint/2010/main" val="18222646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a:p>
        </p:txBody>
      </p:sp>
      <p:sp>
        <p:nvSpPr>
          <p:cNvPr id="4" name="Date Placeholder 3"/>
          <p:cNvSpPr>
            <a:spLocks noGrp="1"/>
          </p:cNvSpPr>
          <p:nvPr>
            <p:ph type="dt" sz="half" idx="10"/>
          </p:nvPr>
        </p:nvSpPr>
        <p:spPr/>
        <p:txBody>
          <a:bodyPr/>
          <a:lstStyle/>
          <a:p>
            <a:fld id="{7381E756-E947-FD4A-8A23-D2C983A1A8BD}" type="datetimeFigureOut">
              <a:rPr lang="en-US" smtClean="0"/>
              <a:t>7/28/2018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330669D-EC37-AA42-8CD3-B0788BD38FC6}" type="slidenum">
              <a:rPr lang="en-US" smtClean="0"/>
              <a:t>‹#›</a:t>
            </a:fld>
            <a:endParaRPr lang="en-US" dirty="0"/>
          </a:p>
        </p:txBody>
      </p:sp>
    </p:spTree>
    <p:extLst>
      <p:ext uri="{BB962C8B-B14F-4D97-AF65-F5344CB8AC3E}">
        <p14:creationId xmlns:p14="http://schemas.microsoft.com/office/powerpoint/2010/main" val="14073458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10"/>
          </p:nvPr>
        </p:nvSpPr>
        <p:spPr/>
        <p:txBody>
          <a:bodyPr/>
          <a:lstStyle/>
          <a:p>
            <a:fld id="{7381E756-E947-FD4A-8A23-D2C983A1A8BD}" type="datetimeFigureOut">
              <a:rPr lang="en-US" smtClean="0"/>
              <a:t>7/28/2018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330669D-EC37-AA42-8CD3-B0788BD38FC6}" type="slidenum">
              <a:rPr lang="en-US" smtClean="0"/>
              <a:t>‹#›</a:t>
            </a:fld>
            <a:endParaRPr lang="en-US" dirty="0"/>
          </a:p>
        </p:txBody>
      </p:sp>
    </p:spTree>
    <p:extLst>
      <p:ext uri="{BB962C8B-B14F-4D97-AF65-F5344CB8AC3E}">
        <p14:creationId xmlns:p14="http://schemas.microsoft.com/office/powerpoint/2010/main" val="20794150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7381E756-E947-FD4A-8A23-D2C983A1A8BD}" type="datetimeFigureOut">
              <a:rPr lang="en-US" smtClean="0"/>
              <a:t>7/28/2018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330669D-EC37-AA42-8CD3-B0788BD38FC6}" type="slidenum">
              <a:rPr lang="en-US" smtClean="0"/>
              <a:t>‹#›</a:t>
            </a:fld>
            <a:endParaRPr lang="en-US" dirty="0"/>
          </a:p>
        </p:txBody>
      </p:sp>
    </p:spTree>
    <p:extLst>
      <p:ext uri="{BB962C8B-B14F-4D97-AF65-F5344CB8AC3E}">
        <p14:creationId xmlns:p14="http://schemas.microsoft.com/office/powerpoint/2010/main" val="5797732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Date Placeholder 4"/>
          <p:cNvSpPr>
            <a:spLocks noGrp="1"/>
          </p:cNvSpPr>
          <p:nvPr>
            <p:ph type="dt" sz="half" idx="10"/>
          </p:nvPr>
        </p:nvSpPr>
        <p:spPr/>
        <p:txBody>
          <a:bodyPr/>
          <a:lstStyle/>
          <a:p>
            <a:fld id="{7381E756-E947-FD4A-8A23-D2C983A1A8BD}" type="datetimeFigureOut">
              <a:rPr lang="en-US" smtClean="0"/>
              <a:t>7/28/2018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330669D-EC37-AA42-8CD3-B0788BD38FC6}" type="slidenum">
              <a:rPr lang="en-US" smtClean="0"/>
              <a:t>‹#›</a:t>
            </a:fld>
            <a:endParaRPr lang="en-US" dirty="0"/>
          </a:p>
        </p:txBody>
      </p:sp>
    </p:spTree>
    <p:extLst>
      <p:ext uri="{BB962C8B-B14F-4D97-AF65-F5344CB8AC3E}">
        <p14:creationId xmlns:p14="http://schemas.microsoft.com/office/powerpoint/2010/main" val="11153701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ru-RU"/>
              <a:t>Образец заголовка</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7" name="Date Placeholder 6"/>
          <p:cNvSpPr>
            <a:spLocks noGrp="1"/>
          </p:cNvSpPr>
          <p:nvPr>
            <p:ph type="dt" sz="half" idx="10"/>
          </p:nvPr>
        </p:nvSpPr>
        <p:spPr/>
        <p:txBody>
          <a:bodyPr/>
          <a:lstStyle/>
          <a:p>
            <a:fld id="{7381E756-E947-FD4A-8A23-D2C983A1A8BD}" type="datetimeFigureOut">
              <a:rPr lang="en-US" smtClean="0"/>
              <a:t>7/28/2018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2330669D-EC37-AA42-8CD3-B0788BD38FC6}" type="slidenum">
              <a:rPr lang="en-US" smtClean="0"/>
              <a:t>‹#›</a:t>
            </a:fld>
            <a:endParaRPr lang="en-US" dirty="0"/>
          </a:p>
        </p:txBody>
      </p:sp>
    </p:spTree>
    <p:extLst>
      <p:ext uri="{BB962C8B-B14F-4D97-AF65-F5344CB8AC3E}">
        <p14:creationId xmlns:p14="http://schemas.microsoft.com/office/powerpoint/2010/main" val="641709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Date Placeholder 2"/>
          <p:cNvSpPr>
            <a:spLocks noGrp="1"/>
          </p:cNvSpPr>
          <p:nvPr>
            <p:ph type="dt" sz="half" idx="10"/>
          </p:nvPr>
        </p:nvSpPr>
        <p:spPr/>
        <p:txBody>
          <a:bodyPr/>
          <a:lstStyle/>
          <a:p>
            <a:fld id="{7381E756-E947-FD4A-8A23-D2C983A1A8BD}" type="datetimeFigureOut">
              <a:rPr lang="en-US" smtClean="0"/>
              <a:t>7/28/2018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2330669D-EC37-AA42-8CD3-B0788BD38FC6}" type="slidenum">
              <a:rPr lang="en-US" smtClean="0"/>
              <a:t>‹#›</a:t>
            </a:fld>
            <a:endParaRPr lang="en-US" dirty="0"/>
          </a:p>
        </p:txBody>
      </p:sp>
    </p:spTree>
    <p:extLst>
      <p:ext uri="{BB962C8B-B14F-4D97-AF65-F5344CB8AC3E}">
        <p14:creationId xmlns:p14="http://schemas.microsoft.com/office/powerpoint/2010/main" val="545901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81E756-E947-FD4A-8A23-D2C983A1A8BD}" type="datetimeFigureOut">
              <a:rPr lang="en-US" smtClean="0"/>
              <a:t>7/28/2018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2330669D-EC37-AA42-8CD3-B0788BD38FC6}" type="slidenum">
              <a:rPr lang="en-US" smtClean="0"/>
              <a:t>‹#›</a:t>
            </a:fld>
            <a:endParaRPr lang="en-US" dirty="0"/>
          </a:p>
        </p:txBody>
      </p:sp>
    </p:spTree>
    <p:extLst>
      <p:ext uri="{BB962C8B-B14F-4D97-AF65-F5344CB8AC3E}">
        <p14:creationId xmlns:p14="http://schemas.microsoft.com/office/powerpoint/2010/main" val="9130763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7381E756-E947-FD4A-8A23-D2C983A1A8BD}" type="datetimeFigureOut">
              <a:rPr lang="en-US" smtClean="0"/>
              <a:t>7/28/2018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330669D-EC37-AA42-8CD3-B0788BD38FC6}" type="slidenum">
              <a:rPr lang="en-US" smtClean="0"/>
              <a:t>‹#›</a:t>
            </a:fld>
            <a:endParaRPr lang="en-US" dirty="0"/>
          </a:p>
        </p:txBody>
      </p:sp>
    </p:spTree>
    <p:extLst>
      <p:ext uri="{BB962C8B-B14F-4D97-AF65-F5344CB8AC3E}">
        <p14:creationId xmlns:p14="http://schemas.microsoft.com/office/powerpoint/2010/main" val="1559721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7381E756-E947-FD4A-8A23-D2C983A1A8BD}" type="datetimeFigureOut">
              <a:rPr lang="en-US" smtClean="0"/>
              <a:t>7/28/2018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330669D-EC37-AA42-8CD3-B0788BD38FC6}" type="slidenum">
              <a:rPr lang="en-US" smtClean="0"/>
              <a:t>‹#›</a:t>
            </a:fld>
            <a:endParaRPr lang="en-US" dirty="0"/>
          </a:p>
        </p:txBody>
      </p:sp>
    </p:spTree>
    <p:extLst>
      <p:ext uri="{BB962C8B-B14F-4D97-AF65-F5344CB8AC3E}">
        <p14:creationId xmlns:p14="http://schemas.microsoft.com/office/powerpoint/2010/main" val="14938084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10"/>
          </p:nvPr>
        </p:nvSpPr>
        <p:spPr/>
        <p:txBody>
          <a:bodyPr/>
          <a:lstStyle/>
          <a:p>
            <a:fld id="{7381E756-E947-FD4A-8A23-D2C983A1A8BD}" type="datetimeFigureOut">
              <a:rPr lang="en-US" smtClean="0"/>
              <a:t>7/28/2018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330669D-EC37-AA42-8CD3-B0788BD38FC6}" type="slidenum">
              <a:rPr lang="en-US" smtClean="0"/>
              <a:t>‹#›</a:t>
            </a:fld>
            <a:endParaRPr lang="en-US" dirty="0"/>
          </a:p>
        </p:txBody>
      </p:sp>
    </p:spTree>
    <p:extLst>
      <p:ext uri="{BB962C8B-B14F-4D97-AF65-F5344CB8AC3E}">
        <p14:creationId xmlns:p14="http://schemas.microsoft.com/office/powerpoint/2010/main" val="2078398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ru-RU"/>
              <a:t>Образец заголовка</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10"/>
          </p:nvPr>
        </p:nvSpPr>
        <p:spPr/>
        <p:txBody>
          <a:bodyPr/>
          <a:lstStyle/>
          <a:p>
            <a:fld id="{7381E756-E947-FD4A-8A23-D2C983A1A8BD}" type="datetimeFigureOut">
              <a:rPr lang="en-US" smtClean="0"/>
              <a:t>7/28/2018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330669D-EC37-AA42-8CD3-B0788BD38FC6}" type="slidenum">
              <a:rPr lang="en-US" smtClean="0"/>
              <a:t>‹#›</a:t>
            </a:fld>
            <a:endParaRPr lang="en-US" dirty="0"/>
          </a:p>
        </p:txBody>
      </p:sp>
    </p:spTree>
    <p:extLst>
      <p:ext uri="{BB962C8B-B14F-4D97-AF65-F5344CB8AC3E}">
        <p14:creationId xmlns:p14="http://schemas.microsoft.com/office/powerpoint/2010/main" val="13567388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lumMod val="95000"/>
                <a:alpha val="40000"/>
              </a:schemeClr>
            </a:gs>
            <a:gs pos="100000">
              <a:schemeClr val="bg1">
                <a:lumMod val="65000"/>
              </a:schemeClr>
            </a:gs>
          </a:gsLst>
          <a:lin ang="135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81E756-E947-FD4A-8A23-D2C983A1A8BD}" type="datetimeFigureOut">
              <a:rPr lang="en-US" smtClean="0"/>
              <a:t>7/28/2018</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30669D-EC37-AA42-8CD3-B0788BD38FC6}" type="slidenum">
              <a:rPr lang="en-US" smtClean="0"/>
              <a:t>‹#›</a:t>
            </a:fld>
            <a:endParaRPr lang="en-US" dirty="0"/>
          </a:p>
        </p:txBody>
      </p:sp>
    </p:spTree>
    <p:extLst>
      <p:ext uri="{BB962C8B-B14F-4D97-AF65-F5344CB8AC3E}">
        <p14:creationId xmlns:p14="http://schemas.microsoft.com/office/powerpoint/2010/main" val="172960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goo.gl/wV4Gfc"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6343724"/>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7" name="TextBox 6"/>
          <p:cNvSpPr txBox="1"/>
          <p:nvPr/>
        </p:nvSpPr>
        <p:spPr>
          <a:xfrm>
            <a:off x="5863533" y="6477000"/>
            <a:ext cx="6201508" cy="369332"/>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QUARTERLY BUSINESS REVIEW</a:t>
            </a:r>
          </a:p>
        </p:txBody>
      </p:sp>
      <p:pic>
        <p:nvPicPr>
          <p:cNvPr id="6" name="Picture 5">
            <a:hlinkClick r:id="rId3"/>
            <a:extLst>
              <a:ext uri="{FF2B5EF4-FFF2-40B4-BE49-F238E27FC236}">
                <a16:creationId xmlns:a16="http://schemas.microsoft.com/office/drawing/2014/main" id="{011ABEA2-A0A4-2545-BC5F-D7F8CEFC99DC}"/>
              </a:ext>
            </a:extLst>
          </p:cNvPr>
          <p:cNvPicPr>
            <a:picLocks noChangeAspect="1"/>
          </p:cNvPicPr>
          <p:nvPr/>
        </p:nvPicPr>
        <p:blipFill>
          <a:blip r:embed="rId4"/>
          <a:stretch>
            <a:fillRect/>
          </a:stretch>
        </p:blipFill>
        <p:spPr>
          <a:xfrm>
            <a:off x="8407441" y="199160"/>
            <a:ext cx="3657600" cy="723900"/>
          </a:xfrm>
          <a:prstGeom prst="rect">
            <a:avLst/>
          </a:prstGeom>
        </p:spPr>
      </p:pic>
      <p:sp>
        <p:nvSpPr>
          <p:cNvPr id="11" name="TextBox 10">
            <a:extLst>
              <a:ext uri="{FF2B5EF4-FFF2-40B4-BE49-F238E27FC236}">
                <a16:creationId xmlns:a16="http://schemas.microsoft.com/office/drawing/2014/main" id="{D25B69A5-3B0C-C540-8CC8-9794435EA004}"/>
              </a:ext>
            </a:extLst>
          </p:cNvPr>
          <p:cNvSpPr txBox="1"/>
          <p:nvPr/>
        </p:nvSpPr>
        <p:spPr>
          <a:xfrm>
            <a:off x="552992" y="1734657"/>
            <a:ext cx="11221474" cy="1046440"/>
          </a:xfrm>
          <a:prstGeom prst="rect">
            <a:avLst/>
          </a:prstGeom>
          <a:noFill/>
        </p:spPr>
        <p:txBody>
          <a:bodyPr wrap="square" rtlCol="0">
            <a:spAutoFit/>
          </a:bodyPr>
          <a:lstStyle/>
          <a:p>
            <a:r>
              <a:rPr lang="en-US" sz="6200" dirty="0">
                <a:latin typeface="Century Gothic" panose="020B0502020202020204" pitchFamily="34" charset="0"/>
              </a:rPr>
              <a:t>QUARTERLY BUSINESS REVIEW</a:t>
            </a:r>
          </a:p>
        </p:txBody>
      </p:sp>
      <p:sp>
        <p:nvSpPr>
          <p:cNvPr id="9" name="TextBox 8">
            <a:extLst>
              <a:ext uri="{FF2B5EF4-FFF2-40B4-BE49-F238E27FC236}">
                <a16:creationId xmlns:a16="http://schemas.microsoft.com/office/drawing/2014/main" id="{BE98E647-E4C9-4B4B-888B-2F662C468983}"/>
              </a:ext>
            </a:extLst>
          </p:cNvPr>
          <p:cNvSpPr txBox="1"/>
          <p:nvPr/>
        </p:nvSpPr>
        <p:spPr>
          <a:xfrm>
            <a:off x="552992" y="2977839"/>
            <a:ext cx="7854449" cy="769441"/>
          </a:xfrm>
          <a:prstGeom prst="rect">
            <a:avLst/>
          </a:prstGeom>
          <a:noFill/>
        </p:spPr>
        <p:txBody>
          <a:bodyPr wrap="square" rtlCol="0">
            <a:spAutoFit/>
          </a:bodyPr>
          <a:lstStyle/>
          <a:p>
            <a:r>
              <a:rPr lang="en-US" sz="4400" dirty="0">
                <a:latin typeface="Century Gothic" panose="020B0502020202020204" pitchFamily="34" charset="0"/>
              </a:rPr>
              <a:t>Your Company Name</a:t>
            </a:r>
          </a:p>
        </p:txBody>
      </p:sp>
      <p:cxnSp>
        <p:nvCxnSpPr>
          <p:cNvPr id="3" name="Straight Connector 2">
            <a:extLst>
              <a:ext uri="{FF2B5EF4-FFF2-40B4-BE49-F238E27FC236}">
                <a16:creationId xmlns:a16="http://schemas.microsoft.com/office/drawing/2014/main" id="{75C502E9-323D-6147-AE85-54814FCF265C}"/>
              </a:ext>
            </a:extLst>
          </p:cNvPr>
          <p:cNvCxnSpPr>
            <a:cxnSpLocks/>
          </p:cNvCxnSpPr>
          <p:nvPr/>
        </p:nvCxnSpPr>
        <p:spPr>
          <a:xfrm>
            <a:off x="552992" y="2890157"/>
            <a:ext cx="11070972" cy="0"/>
          </a:xfrm>
          <a:prstGeom prst="line">
            <a:avLst/>
          </a:prstGeom>
        </p:spPr>
        <p:style>
          <a:lnRef idx="1">
            <a:schemeClr val="dk1"/>
          </a:lnRef>
          <a:fillRef idx="0">
            <a:schemeClr val="dk1"/>
          </a:fillRef>
          <a:effectRef idx="0">
            <a:schemeClr val="dk1"/>
          </a:effectRef>
          <a:fontRef idx="minor">
            <a:schemeClr val="tx1"/>
          </a:fontRef>
        </p:style>
      </p:cxnSp>
      <p:sp>
        <p:nvSpPr>
          <p:cNvPr id="4" name="TextBox 3">
            <a:extLst>
              <a:ext uri="{FF2B5EF4-FFF2-40B4-BE49-F238E27FC236}">
                <a16:creationId xmlns:a16="http://schemas.microsoft.com/office/drawing/2014/main" id="{E9FEB64A-76FC-3D4F-AD1A-A7C744DE5653}"/>
              </a:ext>
            </a:extLst>
          </p:cNvPr>
          <p:cNvSpPr txBox="1"/>
          <p:nvPr/>
        </p:nvSpPr>
        <p:spPr>
          <a:xfrm>
            <a:off x="552992" y="4538389"/>
            <a:ext cx="3316742" cy="338554"/>
          </a:xfrm>
          <a:prstGeom prst="rect">
            <a:avLst/>
          </a:prstGeom>
          <a:noFill/>
        </p:spPr>
        <p:txBody>
          <a:bodyPr wrap="square" numCol="1" rtlCol="0">
            <a:spAutoFit/>
          </a:bodyPr>
          <a:lstStyle/>
          <a:p>
            <a:r>
              <a:rPr lang="en-US" sz="1600" dirty="0">
                <a:latin typeface="Century Gothic" panose="020B0502020202020204" pitchFamily="34" charset="0"/>
              </a:rPr>
              <a:t>00/00/0000</a:t>
            </a:r>
          </a:p>
        </p:txBody>
      </p:sp>
      <p:grpSp>
        <p:nvGrpSpPr>
          <p:cNvPr id="14" name="Group 13">
            <a:extLst>
              <a:ext uri="{FF2B5EF4-FFF2-40B4-BE49-F238E27FC236}">
                <a16:creationId xmlns:a16="http://schemas.microsoft.com/office/drawing/2014/main" id="{273E4A99-8E98-9C49-BEA2-1DA828E7F9B3}"/>
              </a:ext>
            </a:extLst>
          </p:cNvPr>
          <p:cNvGrpSpPr/>
          <p:nvPr/>
        </p:nvGrpSpPr>
        <p:grpSpPr>
          <a:xfrm>
            <a:off x="8691080" y="3048505"/>
            <a:ext cx="2932884" cy="2890404"/>
            <a:chOff x="415636" y="923060"/>
            <a:chExt cx="2932884" cy="2890404"/>
          </a:xfrm>
        </p:grpSpPr>
        <p:sp>
          <p:nvSpPr>
            <p:cNvPr id="15" name="Oval 14">
              <a:extLst>
                <a:ext uri="{FF2B5EF4-FFF2-40B4-BE49-F238E27FC236}">
                  <a16:creationId xmlns:a16="http://schemas.microsoft.com/office/drawing/2014/main" id="{BFDED863-2973-1644-9532-648285F6B0E9}"/>
                </a:ext>
              </a:extLst>
            </p:cNvPr>
            <p:cNvSpPr/>
            <p:nvPr/>
          </p:nvSpPr>
          <p:spPr>
            <a:xfrm>
              <a:off x="415636" y="923060"/>
              <a:ext cx="2932884" cy="2890404"/>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5-Point Star 15">
              <a:extLst>
                <a:ext uri="{FF2B5EF4-FFF2-40B4-BE49-F238E27FC236}">
                  <a16:creationId xmlns:a16="http://schemas.microsoft.com/office/drawing/2014/main" id="{8A17C04B-3B6F-B640-8C13-8A28DEB19342}"/>
                </a:ext>
              </a:extLst>
            </p:cNvPr>
            <p:cNvSpPr/>
            <p:nvPr/>
          </p:nvSpPr>
          <p:spPr>
            <a:xfrm>
              <a:off x="666342" y="1048616"/>
              <a:ext cx="2431473" cy="2431473"/>
            </a:xfrm>
            <a:prstGeom prst="star5">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9EA10552-11D4-8049-A191-37D70CB0C373}"/>
                </a:ext>
              </a:extLst>
            </p:cNvPr>
            <p:cNvSpPr txBox="1"/>
            <p:nvPr/>
          </p:nvSpPr>
          <p:spPr>
            <a:xfrm>
              <a:off x="666341" y="1644986"/>
              <a:ext cx="2431473" cy="1446550"/>
            </a:xfrm>
            <a:prstGeom prst="rect">
              <a:avLst/>
            </a:prstGeom>
            <a:noFill/>
          </p:spPr>
          <p:txBody>
            <a:bodyPr wrap="square" rtlCol="0">
              <a:spAutoFit/>
            </a:bodyPr>
            <a:lstStyle/>
            <a:p>
              <a:pPr algn="ctr"/>
              <a:r>
                <a:rPr lang="en-US" sz="4400" b="1" dirty="0">
                  <a:solidFill>
                    <a:schemeClr val="bg1"/>
                  </a:solidFill>
                  <a:latin typeface="Century Gothic" panose="020B0502020202020204" pitchFamily="34" charset="0"/>
                </a:rPr>
                <a:t>YOUR</a:t>
              </a:r>
            </a:p>
            <a:p>
              <a:pPr algn="ctr"/>
              <a:r>
                <a:rPr lang="en-US" sz="4400" b="1" dirty="0">
                  <a:solidFill>
                    <a:schemeClr val="bg1"/>
                  </a:solidFill>
                  <a:latin typeface="Century Gothic" panose="020B0502020202020204" pitchFamily="34" charset="0"/>
                </a:rPr>
                <a:t>LOGO</a:t>
              </a:r>
            </a:p>
          </p:txBody>
        </p:sp>
      </p:grpSp>
    </p:spTree>
    <p:extLst>
      <p:ext uri="{BB962C8B-B14F-4D97-AF65-F5344CB8AC3E}">
        <p14:creationId xmlns:p14="http://schemas.microsoft.com/office/powerpoint/2010/main" val="17501501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6343724"/>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7" name="TextBox 6"/>
          <p:cNvSpPr txBox="1"/>
          <p:nvPr/>
        </p:nvSpPr>
        <p:spPr>
          <a:xfrm>
            <a:off x="5863533" y="6477000"/>
            <a:ext cx="6201508" cy="369332"/>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PREVIOUS QUARTER REVIEW</a:t>
            </a:r>
          </a:p>
        </p:txBody>
      </p:sp>
      <p:sp>
        <p:nvSpPr>
          <p:cNvPr id="43" name="Text Placeholder 7">
            <a:extLst>
              <a:ext uri="{FF2B5EF4-FFF2-40B4-BE49-F238E27FC236}">
                <a16:creationId xmlns:a16="http://schemas.microsoft.com/office/drawing/2014/main" id="{9378763E-1503-C740-A5CB-839E42EFC588}"/>
              </a:ext>
            </a:extLst>
          </p:cNvPr>
          <p:cNvSpPr txBox="1">
            <a:spLocks/>
          </p:cNvSpPr>
          <p:nvPr/>
        </p:nvSpPr>
        <p:spPr>
          <a:xfrm>
            <a:off x="619261" y="964140"/>
            <a:ext cx="5290766" cy="2776165"/>
          </a:xfrm>
          <a:prstGeom prst="rect">
            <a:avLst/>
          </a:prstGeom>
        </p:spPr>
        <p:txBody>
          <a:bodyPr vert="horz" lIns="91440" tIns="45720" rIns="91440" bIns="45720" rtlCol="0" anchor="t" anchorCtr="0"/>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1200"/>
              </a:spcAft>
            </a:pPr>
            <a:r>
              <a:rPr lang="en-US" sz="2400" b="1" dirty="0">
                <a:solidFill>
                  <a:schemeClr val="tx1"/>
                </a:solidFill>
                <a:latin typeface="Century Gothic" panose="020B0502020202020204" pitchFamily="34" charset="0"/>
              </a:rPr>
              <a:t>ISSUES ADDRESSED</a:t>
            </a:r>
          </a:p>
          <a:p>
            <a:pPr marL="742950" lvl="1" indent="-285750">
              <a:spcAft>
                <a:spcPts val="1200"/>
              </a:spcAft>
              <a:buFont typeface="Arial" panose="020B0604020202020204" pitchFamily="34" charset="0"/>
              <a:buChar char="•"/>
            </a:pPr>
            <a:r>
              <a:rPr lang="en-US" sz="1600" dirty="0">
                <a:latin typeface="Century Gothic" panose="020B0502020202020204" pitchFamily="34" charset="0"/>
              </a:rPr>
              <a:t>Bullet Point 1</a:t>
            </a:r>
          </a:p>
          <a:p>
            <a:pPr marL="742950" lvl="1" indent="-285750">
              <a:spcAft>
                <a:spcPts val="1200"/>
              </a:spcAft>
              <a:buFont typeface="Arial" panose="020B0604020202020204" pitchFamily="34" charset="0"/>
              <a:buChar char="•"/>
            </a:pPr>
            <a:r>
              <a:rPr lang="en-US" sz="1600" dirty="0">
                <a:latin typeface="Century Gothic" panose="020B0502020202020204" pitchFamily="34" charset="0"/>
              </a:rPr>
              <a:t>Bullet Point 2</a:t>
            </a:r>
          </a:p>
          <a:p>
            <a:pPr marL="742950" lvl="1" indent="-285750">
              <a:spcAft>
                <a:spcPts val="1200"/>
              </a:spcAft>
              <a:buFont typeface="Arial" panose="020B0604020202020204" pitchFamily="34" charset="0"/>
              <a:buChar char="•"/>
            </a:pPr>
            <a:r>
              <a:rPr lang="en-US" sz="1600" dirty="0">
                <a:latin typeface="Century Gothic" panose="020B0502020202020204" pitchFamily="34" charset="0"/>
              </a:rPr>
              <a:t>Bullet Point 3</a:t>
            </a:r>
          </a:p>
          <a:p>
            <a:pPr>
              <a:spcAft>
                <a:spcPts val="1200"/>
              </a:spcAft>
            </a:pPr>
            <a:endParaRPr lang="en-US" dirty="0"/>
          </a:p>
        </p:txBody>
      </p:sp>
      <p:sp>
        <p:nvSpPr>
          <p:cNvPr id="5" name="Text Placeholder 7">
            <a:extLst>
              <a:ext uri="{FF2B5EF4-FFF2-40B4-BE49-F238E27FC236}">
                <a16:creationId xmlns:a16="http://schemas.microsoft.com/office/drawing/2014/main" id="{BF7168C9-140D-4B41-814C-E03C733704B1}"/>
              </a:ext>
            </a:extLst>
          </p:cNvPr>
          <p:cNvSpPr txBox="1">
            <a:spLocks/>
          </p:cNvSpPr>
          <p:nvPr/>
        </p:nvSpPr>
        <p:spPr>
          <a:xfrm>
            <a:off x="619260" y="3424337"/>
            <a:ext cx="3252877" cy="2388634"/>
          </a:xfrm>
          <a:prstGeom prst="rect">
            <a:avLst/>
          </a:prstGeom>
        </p:spPr>
        <p:txBody>
          <a:bodyPr vert="horz" lIns="91440" tIns="45720" rIns="91440" bIns="45720" rtlCol="0" anchor="t" anchorCtr="0"/>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1200"/>
              </a:spcAft>
            </a:pPr>
            <a:r>
              <a:rPr lang="en-US" sz="2400" b="1" dirty="0">
                <a:solidFill>
                  <a:schemeClr val="tx1"/>
                </a:solidFill>
                <a:latin typeface="Century Gothic" panose="020B0502020202020204" pitchFamily="34" charset="0"/>
              </a:rPr>
              <a:t>TIME FRAME</a:t>
            </a:r>
          </a:p>
          <a:p>
            <a:pPr>
              <a:spcAft>
                <a:spcPts val="1200"/>
              </a:spcAft>
            </a:pPr>
            <a:r>
              <a:rPr lang="en-US" sz="1800" dirty="0">
                <a:solidFill>
                  <a:schemeClr val="tx1"/>
                </a:solidFill>
                <a:latin typeface="Century Gothic" panose="020B0502020202020204" pitchFamily="34" charset="0"/>
              </a:rPr>
              <a:t>START DATE</a:t>
            </a:r>
          </a:p>
          <a:p>
            <a:pPr marL="742950" lvl="1" indent="-285750">
              <a:spcAft>
                <a:spcPts val="1200"/>
              </a:spcAft>
              <a:buFont typeface="Arial" panose="020B0604020202020204" pitchFamily="34" charset="0"/>
              <a:buChar char="•"/>
            </a:pPr>
            <a:r>
              <a:rPr lang="en-US" sz="1600" dirty="0">
                <a:latin typeface="Century Gothic" panose="020B0502020202020204" pitchFamily="34" charset="0"/>
              </a:rPr>
              <a:t>00/00/0000</a:t>
            </a:r>
          </a:p>
          <a:p>
            <a:pPr>
              <a:spcAft>
                <a:spcPts val="1200"/>
              </a:spcAft>
            </a:pPr>
            <a:endParaRPr lang="en-US" sz="800" dirty="0">
              <a:solidFill>
                <a:schemeClr val="tx1"/>
              </a:solidFill>
              <a:latin typeface="Century Gothic" panose="020B0502020202020204" pitchFamily="34" charset="0"/>
            </a:endParaRPr>
          </a:p>
          <a:p>
            <a:pPr>
              <a:spcAft>
                <a:spcPts val="1200"/>
              </a:spcAft>
            </a:pPr>
            <a:r>
              <a:rPr lang="en-US" sz="1800" dirty="0">
                <a:solidFill>
                  <a:schemeClr val="tx1"/>
                </a:solidFill>
                <a:latin typeface="Century Gothic" panose="020B0502020202020204" pitchFamily="34" charset="0"/>
              </a:rPr>
              <a:t>END DATE</a:t>
            </a:r>
          </a:p>
          <a:p>
            <a:pPr marL="742950" lvl="1" indent="-285750">
              <a:spcAft>
                <a:spcPts val="1200"/>
              </a:spcAft>
              <a:buFont typeface="Arial" panose="020B0604020202020204" pitchFamily="34" charset="0"/>
              <a:buChar char="•"/>
            </a:pPr>
            <a:r>
              <a:rPr lang="en-US" sz="1600" dirty="0">
                <a:latin typeface="Century Gothic" panose="020B0502020202020204" pitchFamily="34" charset="0"/>
              </a:rPr>
              <a:t>00/00/0000</a:t>
            </a:r>
          </a:p>
        </p:txBody>
      </p:sp>
      <p:sp>
        <p:nvSpPr>
          <p:cNvPr id="13" name="Text Placeholder 7">
            <a:extLst>
              <a:ext uri="{FF2B5EF4-FFF2-40B4-BE49-F238E27FC236}">
                <a16:creationId xmlns:a16="http://schemas.microsoft.com/office/drawing/2014/main" id="{8B4F7323-A7C2-4543-AB7C-EAF8C7FD51AB}"/>
              </a:ext>
            </a:extLst>
          </p:cNvPr>
          <p:cNvSpPr txBox="1">
            <a:spLocks/>
          </p:cNvSpPr>
          <p:nvPr/>
        </p:nvSpPr>
        <p:spPr>
          <a:xfrm>
            <a:off x="6645866" y="963737"/>
            <a:ext cx="5211029" cy="2232326"/>
          </a:xfrm>
          <a:prstGeom prst="rect">
            <a:avLst/>
          </a:prstGeom>
        </p:spPr>
        <p:txBody>
          <a:bodyPr vert="horz" lIns="91440" tIns="45720" rIns="91440" bIns="45720" rtlCol="0" anchor="t" anchorCtr="0"/>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1200"/>
              </a:spcAft>
            </a:pPr>
            <a:r>
              <a:rPr lang="en-US" sz="2400" b="1" dirty="0">
                <a:solidFill>
                  <a:schemeClr val="tx1"/>
                </a:solidFill>
                <a:latin typeface="Century Gothic" panose="020B0502020202020204" pitchFamily="34" charset="0"/>
              </a:rPr>
              <a:t>OUTCOMES</a:t>
            </a:r>
          </a:p>
          <a:p>
            <a:pPr marL="742950" lvl="1" indent="-285750">
              <a:spcAft>
                <a:spcPts val="1200"/>
              </a:spcAft>
              <a:buFont typeface="Arial" panose="020B0604020202020204" pitchFamily="34" charset="0"/>
              <a:buChar char="•"/>
            </a:pPr>
            <a:r>
              <a:rPr lang="en-US" sz="1600" dirty="0">
                <a:latin typeface="Century Gothic" panose="020B0502020202020204" pitchFamily="34" charset="0"/>
              </a:rPr>
              <a:t>Bullet Point 1</a:t>
            </a:r>
          </a:p>
          <a:p>
            <a:pPr marL="742950" lvl="1" indent="-285750">
              <a:spcAft>
                <a:spcPts val="1200"/>
              </a:spcAft>
              <a:buFont typeface="Arial" panose="020B0604020202020204" pitchFamily="34" charset="0"/>
              <a:buChar char="•"/>
            </a:pPr>
            <a:r>
              <a:rPr lang="en-US" sz="1600" dirty="0">
                <a:latin typeface="Century Gothic" panose="020B0502020202020204" pitchFamily="34" charset="0"/>
              </a:rPr>
              <a:t>Bullet Point 2</a:t>
            </a:r>
          </a:p>
          <a:p>
            <a:pPr marL="742950" lvl="1" indent="-285750">
              <a:spcAft>
                <a:spcPts val="1200"/>
              </a:spcAft>
              <a:buFont typeface="Arial" panose="020B0604020202020204" pitchFamily="34" charset="0"/>
              <a:buChar char="•"/>
            </a:pPr>
            <a:r>
              <a:rPr lang="en-US" sz="1600" dirty="0">
                <a:latin typeface="Century Gothic" panose="020B0502020202020204" pitchFamily="34" charset="0"/>
              </a:rPr>
              <a:t>Bullet Point 3</a:t>
            </a:r>
          </a:p>
        </p:txBody>
      </p:sp>
      <p:sp>
        <p:nvSpPr>
          <p:cNvPr id="14" name="Text Placeholder 7">
            <a:extLst>
              <a:ext uri="{FF2B5EF4-FFF2-40B4-BE49-F238E27FC236}">
                <a16:creationId xmlns:a16="http://schemas.microsoft.com/office/drawing/2014/main" id="{12621611-4C94-8340-9188-6A3D7C388EDC}"/>
              </a:ext>
            </a:extLst>
          </p:cNvPr>
          <p:cNvSpPr txBox="1">
            <a:spLocks/>
          </p:cNvSpPr>
          <p:nvPr/>
        </p:nvSpPr>
        <p:spPr>
          <a:xfrm>
            <a:off x="6592769" y="3424337"/>
            <a:ext cx="5211029" cy="958835"/>
          </a:xfrm>
          <a:prstGeom prst="rect">
            <a:avLst/>
          </a:prstGeom>
        </p:spPr>
        <p:txBody>
          <a:bodyPr vert="horz" lIns="91440" tIns="45720" rIns="91440" bIns="45720" rtlCol="0" anchor="t" anchorCtr="0"/>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1200"/>
              </a:spcAft>
            </a:pPr>
            <a:r>
              <a:rPr lang="en-US" sz="2400" b="1" dirty="0">
                <a:solidFill>
                  <a:schemeClr val="tx1"/>
                </a:solidFill>
                <a:latin typeface="Century Gothic" panose="020B0502020202020204" pitchFamily="34" charset="0"/>
              </a:rPr>
              <a:t>PREVIOUS SALES GOAL</a:t>
            </a:r>
          </a:p>
          <a:p>
            <a:pPr>
              <a:spcAft>
                <a:spcPts val="1200"/>
              </a:spcAft>
            </a:pPr>
            <a:r>
              <a:rPr lang="en-US" sz="2400" dirty="0">
                <a:solidFill>
                  <a:schemeClr val="tx1"/>
                </a:solidFill>
                <a:latin typeface="Century Gothic" panose="020B0502020202020204" pitchFamily="34" charset="0"/>
              </a:rPr>
              <a:t>$</a:t>
            </a:r>
          </a:p>
        </p:txBody>
      </p:sp>
      <p:sp>
        <p:nvSpPr>
          <p:cNvPr id="15" name="Text Placeholder 7">
            <a:extLst>
              <a:ext uri="{FF2B5EF4-FFF2-40B4-BE49-F238E27FC236}">
                <a16:creationId xmlns:a16="http://schemas.microsoft.com/office/drawing/2014/main" id="{F668116A-A1B2-FB44-B499-E112D0441495}"/>
              </a:ext>
            </a:extLst>
          </p:cNvPr>
          <p:cNvSpPr txBox="1">
            <a:spLocks/>
          </p:cNvSpPr>
          <p:nvPr/>
        </p:nvSpPr>
        <p:spPr>
          <a:xfrm>
            <a:off x="6645865" y="4733966"/>
            <a:ext cx="5211029" cy="1098755"/>
          </a:xfrm>
          <a:prstGeom prst="rect">
            <a:avLst/>
          </a:prstGeom>
        </p:spPr>
        <p:txBody>
          <a:bodyPr vert="horz" lIns="91440" tIns="45720" rIns="91440" bIns="45720" rtlCol="0" anchor="t" anchorCtr="0"/>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1200"/>
              </a:spcAft>
            </a:pPr>
            <a:r>
              <a:rPr lang="en-US" sz="2400" b="1" dirty="0">
                <a:solidFill>
                  <a:schemeClr val="tx1"/>
                </a:solidFill>
                <a:latin typeface="Century Gothic" panose="020B0502020202020204" pitchFamily="34" charset="0"/>
              </a:rPr>
              <a:t>TOTAL SALES</a:t>
            </a:r>
          </a:p>
          <a:p>
            <a:pPr>
              <a:spcAft>
                <a:spcPts val="1200"/>
              </a:spcAft>
            </a:pPr>
            <a:r>
              <a:rPr lang="en-US" sz="2400" dirty="0">
                <a:solidFill>
                  <a:schemeClr val="tx1"/>
                </a:solidFill>
                <a:latin typeface="Century Gothic" panose="020B0502020202020204" pitchFamily="34" charset="0"/>
              </a:rPr>
              <a:t>$</a:t>
            </a:r>
          </a:p>
        </p:txBody>
      </p:sp>
      <p:sp>
        <p:nvSpPr>
          <p:cNvPr id="11" name="Oval 10">
            <a:extLst>
              <a:ext uri="{FF2B5EF4-FFF2-40B4-BE49-F238E27FC236}">
                <a16:creationId xmlns:a16="http://schemas.microsoft.com/office/drawing/2014/main" id="{B1BC93AB-56A8-1F4E-9042-FB74D618A198}"/>
              </a:ext>
            </a:extLst>
          </p:cNvPr>
          <p:cNvSpPr/>
          <p:nvPr/>
        </p:nvSpPr>
        <p:spPr>
          <a:xfrm>
            <a:off x="312640" y="1010634"/>
            <a:ext cx="260127" cy="260127"/>
          </a:xfrm>
          <a:prstGeom prst="ellipse">
            <a:avLst/>
          </a:prstGeom>
          <a:gradFill flip="none" rotWithShape="1">
            <a:gsLst>
              <a:gs pos="100000">
                <a:srgbClr val="00B050"/>
              </a:gs>
              <a:gs pos="0">
                <a:srgbClr val="92D050"/>
              </a:gs>
            </a:gsLst>
            <a:lin ang="10800000" scaled="1"/>
            <a:tileRect/>
          </a:gradFill>
          <a:ln>
            <a:noFill/>
          </a:ln>
          <a:effectLst>
            <a:outerShdw blurRad="381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Oval 16">
            <a:extLst>
              <a:ext uri="{FF2B5EF4-FFF2-40B4-BE49-F238E27FC236}">
                <a16:creationId xmlns:a16="http://schemas.microsoft.com/office/drawing/2014/main" id="{80886627-A34D-0642-9D1B-F71D76A40367}"/>
              </a:ext>
            </a:extLst>
          </p:cNvPr>
          <p:cNvSpPr/>
          <p:nvPr/>
        </p:nvSpPr>
        <p:spPr>
          <a:xfrm>
            <a:off x="312639" y="3484927"/>
            <a:ext cx="260127" cy="260127"/>
          </a:xfrm>
          <a:prstGeom prst="ellipse">
            <a:avLst/>
          </a:prstGeom>
          <a:gradFill flip="none" rotWithShape="1">
            <a:gsLst>
              <a:gs pos="100000">
                <a:srgbClr val="00B050"/>
              </a:gs>
              <a:gs pos="0">
                <a:srgbClr val="92D050"/>
              </a:gs>
            </a:gsLst>
            <a:lin ang="10800000" scaled="1"/>
            <a:tileRect/>
          </a:gradFill>
          <a:ln>
            <a:noFill/>
          </a:ln>
          <a:effectLst>
            <a:outerShdw blurRad="381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Oval 17">
            <a:extLst>
              <a:ext uri="{FF2B5EF4-FFF2-40B4-BE49-F238E27FC236}">
                <a16:creationId xmlns:a16="http://schemas.microsoft.com/office/drawing/2014/main" id="{34BC63A7-E4C8-F742-BCA6-8046A7FBF772}"/>
              </a:ext>
            </a:extLst>
          </p:cNvPr>
          <p:cNvSpPr/>
          <p:nvPr/>
        </p:nvSpPr>
        <p:spPr>
          <a:xfrm>
            <a:off x="6290355" y="4830785"/>
            <a:ext cx="260127" cy="260127"/>
          </a:xfrm>
          <a:prstGeom prst="ellipse">
            <a:avLst/>
          </a:prstGeom>
          <a:gradFill flip="none" rotWithShape="1">
            <a:gsLst>
              <a:gs pos="100000">
                <a:srgbClr val="00B050"/>
              </a:gs>
              <a:gs pos="0">
                <a:srgbClr val="92D050"/>
              </a:gs>
            </a:gsLst>
            <a:lin ang="10800000" scaled="1"/>
            <a:tileRect/>
          </a:gradFill>
          <a:ln>
            <a:noFill/>
          </a:ln>
          <a:effectLst>
            <a:outerShdw blurRad="381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Oval 18">
            <a:extLst>
              <a:ext uri="{FF2B5EF4-FFF2-40B4-BE49-F238E27FC236}">
                <a16:creationId xmlns:a16="http://schemas.microsoft.com/office/drawing/2014/main" id="{20656691-E0B6-9A4C-8CFE-798325A889F4}"/>
              </a:ext>
            </a:extLst>
          </p:cNvPr>
          <p:cNvSpPr/>
          <p:nvPr/>
        </p:nvSpPr>
        <p:spPr>
          <a:xfrm>
            <a:off x="6290354" y="3480178"/>
            <a:ext cx="260127" cy="260127"/>
          </a:xfrm>
          <a:prstGeom prst="ellipse">
            <a:avLst/>
          </a:prstGeom>
          <a:gradFill flip="none" rotWithShape="1">
            <a:gsLst>
              <a:gs pos="100000">
                <a:srgbClr val="00B050"/>
              </a:gs>
              <a:gs pos="0">
                <a:srgbClr val="92D050"/>
              </a:gs>
            </a:gsLst>
            <a:lin ang="10800000" scaled="1"/>
            <a:tileRect/>
          </a:gradFill>
          <a:ln>
            <a:noFill/>
          </a:ln>
          <a:effectLst>
            <a:outerShdw blurRad="381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Oval 19">
            <a:extLst>
              <a:ext uri="{FF2B5EF4-FFF2-40B4-BE49-F238E27FC236}">
                <a16:creationId xmlns:a16="http://schemas.microsoft.com/office/drawing/2014/main" id="{9B88229C-02B4-2B43-B261-2C749C20F2FC}"/>
              </a:ext>
            </a:extLst>
          </p:cNvPr>
          <p:cNvSpPr/>
          <p:nvPr/>
        </p:nvSpPr>
        <p:spPr>
          <a:xfrm>
            <a:off x="6286148" y="1015850"/>
            <a:ext cx="260127" cy="260127"/>
          </a:xfrm>
          <a:prstGeom prst="ellipse">
            <a:avLst/>
          </a:prstGeom>
          <a:gradFill flip="none" rotWithShape="1">
            <a:gsLst>
              <a:gs pos="100000">
                <a:srgbClr val="00B050"/>
              </a:gs>
              <a:gs pos="0">
                <a:srgbClr val="92D050"/>
              </a:gs>
            </a:gsLst>
            <a:lin ang="10800000" scaled="1"/>
            <a:tileRect/>
          </a:gradFill>
          <a:ln>
            <a:noFill/>
          </a:ln>
          <a:effectLst>
            <a:outerShdw blurRad="381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9374E1A7-300A-D842-86D2-69C485106066}"/>
              </a:ext>
            </a:extLst>
          </p:cNvPr>
          <p:cNvSpPr txBox="1"/>
          <p:nvPr/>
        </p:nvSpPr>
        <p:spPr>
          <a:xfrm>
            <a:off x="312639" y="187890"/>
            <a:ext cx="10296906" cy="523220"/>
          </a:xfrm>
          <a:prstGeom prst="rect">
            <a:avLst/>
          </a:prstGeom>
          <a:noFill/>
        </p:spPr>
        <p:txBody>
          <a:bodyPr wrap="square" rtlCol="0">
            <a:spAutoFit/>
          </a:bodyPr>
          <a:lstStyle/>
          <a:p>
            <a:r>
              <a:rPr lang="en-US" sz="2800" i="1" dirty="0">
                <a:latin typeface="Century Gothic" panose="020B0502020202020204" pitchFamily="34" charset="0"/>
              </a:rPr>
              <a:t>Looking back to last quarter…</a:t>
            </a:r>
          </a:p>
        </p:txBody>
      </p:sp>
    </p:spTree>
    <p:extLst>
      <p:ext uri="{BB962C8B-B14F-4D97-AF65-F5344CB8AC3E}">
        <p14:creationId xmlns:p14="http://schemas.microsoft.com/office/powerpoint/2010/main" val="18186384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7">
            <a:extLst>
              <a:ext uri="{FF2B5EF4-FFF2-40B4-BE49-F238E27FC236}">
                <a16:creationId xmlns:a16="http://schemas.microsoft.com/office/drawing/2014/main" id="{BFF74BA6-01E7-894A-A20B-23F6BE0D58C5}"/>
              </a:ext>
            </a:extLst>
          </p:cNvPr>
          <p:cNvSpPr txBox="1">
            <a:spLocks/>
          </p:cNvSpPr>
          <p:nvPr/>
        </p:nvSpPr>
        <p:spPr>
          <a:xfrm>
            <a:off x="250522" y="437298"/>
            <a:ext cx="11548996" cy="746043"/>
          </a:xfrm>
          <a:prstGeom prst="rect">
            <a:avLst/>
          </a:prstGeom>
        </p:spPr>
        <p:txBody>
          <a:bodyPr vert="horz" lIns="91440" tIns="45720" rIns="91440" bIns="45720" numCol="1" rtlCol="0" anchor="t" anchorCtr="0"/>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1200"/>
              </a:spcAft>
            </a:pPr>
            <a:r>
              <a:rPr lang="en-US" sz="2400" b="1" dirty="0">
                <a:solidFill>
                  <a:schemeClr val="tx1"/>
                </a:solidFill>
                <a:latin typeface="Century Gothic" panose="020B0502020202020204" pitchFamily="34" charset="0"/>
              </a:rPr>
              <a:t>CONTENTS</a:t>
            </a:r>
            <a:endParaRPr lang="en-US" sz="1600" dirty="0">
              <a:latin typeface="Century Gothic" panose="020B0502020202020204" pitchFamily="34" charset="0"/>
            </a:endParaRPr>
          </a:p>
          <a:p>
            <a:pPr>
              <a:spcAft>
                <a:spcPts val="1200"/>
              </a:spcAft>
            </a:pPr>
            <a:endParaRPr lang="en-US" dirty="0"/>
          </a:p>
        </p:txBody>
      </p:sp>
      <p:sp>
        <p:nvSpPr>
          <p:cNvPr id="6" name="TextBox 5">
            <a:extLst>
              <a:ext uri="{FF2B5EF4-FFF2-40B4-BE49-F238E27FC236}">
                <a16:creationId xmlns:a16="http://schemas.microsoft.com/office/drawing/2014/main" id="{4AC69C0F-C754-E844-85CB-CB90A2DC46DE}"/>
              </a:ext>
            </a:extLst>
          </p:cNvPr>
          <p:cNvSpPr txBox="1"/>
          <p:nvPr/>
        </p:nvSpPr>
        <p:spPr>
          <a:xfrm>
            <a:off x="412376" y="1308848"/>
            <a:ext cx="10983211" cy="4124206"/>
          </a:xfrm>
          <a:prstGeom prst="rect">
            <a:avLst/>
          </a:prstGeom>
          <a:noFill/>
        </p:spPr>
        <p:txBody>
          <a:bodyPr wrap="square" numCol="2" rtlCol="0">
            <a:spAutoFit/>
          </a:bodyPr>
          <a:lstStyle/>
          <a:p>
            <a:pPr>
              <a:spcAft>
                <a:spcPts val="1200"/>
              </a:spcAft>
            </a:pPr>
            <a:r>
              <a:rPr lang="en-US" sz="2400" dirty="0">
                <a:latin typeface="Century Gothic" panose="020B0502020202020204" pitchFamily="34" charset="0"/>
                <a:ea typeface="Arial" charset="0"/>
                <a:cs typeface="Arial" charset="0"/>
              </a:rPr>
              <a:t>QTR Objective</a:t>
            </a:r>
          </a:p>
          <a:p>
            <a:pPr>
              <a:spcAft>
                <a:spcPts val="1200"/>
              </a:spcAft>
            </a:pPr>
            <a:r>
              <a:rPr lang="en-US" sz="2400" dirty="0">
                <a:latin typeface="Century Gothic" panose="020B0502020202020204" pitchFamily="34" charset="0"/>
                <a:ea typeface="Arial" charset="0"/>
                <a:cs typeface="Arial" charset="0"/>
              </a:rPr>
              <a:t>Key Results</a:t>
            </a:r>
          </a:p>
          <a:p>
            <a:pPr>
              <a:spcAft>
                <a:spcPts val="1200"/>
              </a:spcAft>
            </a:pPr>
            <a:r>
              <a:rPr lang="en-US" sz="2400" dirty="0">
                <a:latin typeface="Century Gothic" panose="020B0502020202020204" pitchFamily="34" charset="0"/>
                <a:ea typeface="Arial" charset="0"/>
                <a:cs typeface="Arial" charset="0"/>
              </a:rPr>
              <a:t>Deliverables</a:t>
            </a:r>
          </a:p>
          <a:p>
            <a:pPr>
              <a:spcAft>
                <a:spcPts val="1200"/>
              </a:spcAft>
            </a:pPr>
            <a:r>
              <a:rPr lang="en-US" sz="2400" dirty="0">
                <a:latin typeface="Century Gothic" panose="020B0502020202020204" pitchFamily="34" charset="0"/>
                <a:ea typeface="Arial" charset="0"/>
                <a:cs typeface="Arial" charset="0"/>
              </a:rPr>
              <a:t>Notable Wins</a:t>
            </a:r>
          </a:p>
          <a:p>
            <a:pPr>
              <a:spcAft>
                <a:spcPts val="1200"/>
              </a:spcAft>
            </a:pPr>
            <a:r>
              <a:rPr lang="en-US" sz="2400" dirty="0">
                <a:latin typeface="Century Gothic" panose="020B0502020202020204" pitchFamily="34" charset="0"/>
                <a:ea typeface="Arial" charset="0"/>
                <a:cs typeface="Arial" charset="0"/>
              </a:rPr>
              <a:t>To Do</a:t>
            </a:r>
          </a:p>
          <a:p>
            <a:pPr>
              <a:spcAft>
                <a:spcPts val="1200"/>
              </a:spcAft>
            </a:pPr>
            <a:r>
              <a:rPr lang="en-US" sz="2400" dirty="0">
                <a:latin typeface="Century Gothic" panose="020B0502020202020204" pitchFamily="34" charset="0"/>
                <a:ea typeface="Arial" charset="0"/>
                <a:cs typeface="Arial" charset="0"/>
              </a:rPr>
              <a:t>Looking Ahead</a:t>
            </a:r>
          </a:p>
          <a:p>
            <a:pPr>
              <a:spcAft>
                <a:spcPts val="1200"/>
              </a:spcAft>
            </a:pPr>
            <a:r>
              <a:rPr lang="en-US" sz="2400" dirty="0">
                <a:latin typeface="Century Gothic" panose="020B0502020202020204" pitchFamily="34" charset="0"/>
                <a:ea typeface="Arial" charset="0"/>
                <a:cs typeface="Arial" charset="0"/>
              </a:rPr>
              <a:t>Sales Pipeline</a:t>
            </a:r>
          </a:p>
          <a:p>
            <a:pPr>
              <a:spcAft>
                <a:spcPts val="1200"/>
              </a:spcAft>
            </a:pPr>
            <a:r>
              <a:rPr lang="en-US" sz="2400" dirty="0">
                <a:latin typeface="Century Gothic" panose="020B0502020202020204" pitchFamily="34" charset="0"/>
                <a:ea typeface="Arial" charset="0"/>
                <a:cs typeface="Arial" charset="0"/>
              </a:rPr>
              <a:t>Sales Forecast</a:t>
            </a:r>
          </a:p>
          <a:p>
            <a:pPr>
              <a:spcAft>
                <a:spcPts val="1200"/>
              </a:spcAft>
            </a:pPr>
            <a:r>
              <a:rPr lang="en-US" sz="2400" dirty="0">
                <a:latin typeface="Century Gothic" panose="020B0502020202020204" pitchFamily="34" charset="0"/>
                <a:ea typeface="Arial" charset="0"/>
                <a:cs typeface="Arial" charset="0"/>
              </a:rPr>
              <a:t>New Products and Services</a:t>
            </a:r>
          </a:p>
          <a:p>
            <a:pPr>
              <a:spcAft>
                <a:spcPts val="1200"/>
              </a:spcAft>
            </a:pPr>
            <a:r>
              <a:rPr lang="en-US" sz="2400" dirty="0">
                <a:latin typeface="Century Gothic" panose="020B0502020202020204" pitchFamily="34" charset="0"/>
                <a:ea typeface="Arial" charset="0"/>
                <a:cs typeface="Arial" charset="0"/>
              </a:rPr>
              <a:t>News and Updates</a:t>
            </a:r>
          </a:p>
          <a:p>
            <a:pPr>
              <a:spcAft>
                <a:spcPts val="1200"/>
              </a:spcAft>
            </a:pPr>
            <a:r>
              <a:rPr lang="en-US" sz="2400" dirty="0">
                <a:latin typeface="Century Gothic" panose="020B0502020202020204" pitchFamily="34" charset="0"/>
                <a:ea typeface="Arial" charset="0"/>
                <a:cs typeface="Arial" charset="0"/>
              </a:rPr>
              <a:t>Action Plan</a:t>
            </a:r>
          </a:p>
          <a:p>
            <a:pPr>
              <a:spcAft>
                <a:spcPts val="1200"/>
              </a:spcAft>
            </a:pPr>
            <a:r>
              <a:rPr lang="en-US" sz="2400" dirty="0">
                <a:latin typeface="Century Gothic" panose="020B0502020202020204" pitchFamily="34" charset="0"/>
                <a:ea typeface="Arial" charset="0"/>
                <a:cs typeface="Arial" charset="0"/>
              </a:rPr>
              <a:t>Objective 1</a:t>
            </a:r>
          </a:p>
          <a:p>
            <a:pPr>
              <a:spcAft>
                <a:spcPts val="1200"/>
              </a:spcAft>
            </a:pPr>
            <a:r>
              <a:rPr lang="en-US" sz="2400" dirty="0">
                <a:latin typeface="Century Gothic" panose="020B0502020202020204" pitchFamily="34" charset="0"/>
                <a:ea typeface="Arial" charset="0"/>
                <a:cs typeface="Arial" charset="0"/>
              </a:rPr>
              <a:t>Objective 2</a:t>
            </a:r>
          </a:p>
          <a:p>
            <a:pPr>
              <a:spcAft>
                <a:spcPts val="1200"/>
              </a:spcAft>
            </a:pPr>
            <a:r>
              <a:rPr lang="en-US" sz="2400" dirty="0">
                <a:latin typeface="Century Gothic" panose="020B0502020202020204" pitchFamily="34" charset="0"/>
                <a:ea typeface="Arial" charset="0"/>
                <a:cs typeface="Arial" charset="0"/>
              </a:rPr>
              <a:t>Objective 3</a:t>
            </a:r>
          </a:p>
          <a:p>
            <a:pPr>
              <a:spcAft>
                <a:spcPts val="1200"/>
              </a:spcAft>
            </a:pPr>
            <a:r>
              <a:rPr lang="en-US" sz="2400" dirty="0">
                <a:latin typeface="Century Gothic" panose="020B0502020202020204" pitchFamily="34" charset="0"/>
                <a:ea typeface="Arial" charset="0"/>
                <a:cs typeface="Arial" charset="0"/>
              </a:rPr>
              <a:t>Summary and Discussion</a:t>
            </a:r>
          </a:p>
        </p:txBody>
      </p:sp>
    </p:spTree>
    <p:extLst>
      <p:ext uri="{BB962C8B-B14F-4D97-AF65-F5344CB8AC3E}">
        <p14:creationId xmlns:p14="http://schemas.microsoft.com/office/powerpoint/2010/main" val="15254311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2D0B98DD-533C-7B4A-89C0-FFE723FC99BD}"/>
              </a:ext>
            </a:extLst>
          </p:cNvPr>
          <p:cNvGraphicFramePr>
            <a:graphicFrameLocks noGrp="1"/>
          </p:cNvGraphicFramePr>
          <p:nvPr>
            <p:extLst>
              <p:ext uri="{D42A27DB-BD31-4B8C-83A1-F6EECF244321}">
                <p14:modId xmlns:p14="http://schemas.microsoft.com/office/powerpoint/2010/main" val="2110714964"/>
              </p:ext>
            </p:extLst>
          </p:nvPr>
        </p:nvGraphicFramePr>
        <p:xfrm>
          <a:off x="4300564" y="235974"/>
          <a:ext cx="3566160" cy="5712541"/>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3566160">
                  <a:extLst>
                    <a:ext uri="{9D8B030D-6E8A-4147-A177-3AD203B41FA5}">
                      <a16:colId xmlns:a16="http://schemas.microsoft.com/office/drawing/2014/main" val="2448353432"/>
                    </a:ext>
                  </a:extLst>
                </a:gridCol>
              </a:tblGrid>
              <a:tr h="983882">
                <a:tc>
                  <a:txBody>
                    <a:bodyPr/>
                    <a:lstStyle/>
                    <a:p>
                      <a:pPr algn="l" fontAlgn="b"/>
                      <a:r>
                        <a:rPr lang="en-US" sz="1400" b="1" u="none" strike="noStrike" dirty="0">
                          <a:solidFill>
                            <a:schemeClr val="bg1"/>
                          </a:solidFill>
                          <a:effectLst/>
                          <a:latin typeface="Century Gothic" panose="020B0502020202020204" pitchFamily="34" charset="0"/>
                        </a:rPr>
                        <a:t>QTR Objective</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75000"/>
                      </a:schemeClr>
                    </a:solidFill>
                  </a:tcPr>
                </a:tc>
                <a:extLst>
                  <a:ext uri="{0D108BD9-81ED-4DB2-BD59-A6C34878D82A}">
                    <a16:rowId xmlns:a16="http://schemas.microsoft.com/office/drawing/2014/main" val="2764071318"/>
                  </a:ext>
                </a:extLst>
              </a:tr>
              <a:tr h="4728659">
                <a:tc>
                  <a:txBody>
                    <a:bodyPr/>
                    <a:lstStyle/>
                    <a:p>
                      <a:pPr algn="l" fontAlgn="b"/>
                      <a:r>
                        <a:rPr lang="en-US" sz="1400" b="0" u="none" strike="noStrike" dirty="0">
                          <a:solidFill>
                            <a:schemeClr val="tx1"/>
                          </a:solidFill>
                          <a:effectLst/>
                          <a:latin typeface="Century Gothic" panose="020B0502020202020204" pitchFamily="34" charset="0"/>
                        </a:rPr>
                        <a:t>Key Results</a:t>
                      </a: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552985528"/>
                  </a:ext>
                </a:extLst>
              </a:tr>
            </a:tbl>
          </a:graphicData>
        </a:graphic>
      </p:graphicFrame>
      <p:graphicFrame>
        <p:nvGraphicFramePr>
          <p:cNvPr id="9" name="Table 8">
            <a:extLst>
              <a:ext uri="{FF2B5EF4-FFF2-40B4-BE49-F238E27FC236}">
                <a16:creationId xmlns:a16="http://schemas.microsoft.com/office/drawing/2014/main" id="{79487483-FCAD-A74E-9D31-19CA87E15568}"/>
              </a:ext>
            </a:extLst>
          </p:cNvPr>
          <p:cNvGraphicFramePr>
            <a:graphicFrameLocks noGrp="1"/>
          </p:cNvGraphicFramePr>
          <p:nvPr>
            <p:extLst>
              <p:ext uri="{D42A27DB-BD31-4B8C-83A1-F6EECF244321}">
                <p14:modId xmlns:p14="http://schemas.microsoft.com/office/powerpoint/2010/main" val="2249924716"/>
              </p:ext>
            </p:extLst>
          </p:nvPr>
        </p:nvGraphicFramePr>
        <p:xfrm>
          <a:off x="8380950" y="235974"/>
          <a:ext cx="3566160" cy="5712541"/>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3566160">
                  <a:extLst>
                    <a:ext uri="{9D8B030D-6E8A-4147-A177-3AD203B41FA5}">
                      <a16:colId xmlns:a16="http://schemas.microsoft.com/office/drawing/2014/main" val="2448353432"/>
                    </a:ext>
                  </a:extLst>
                </a:gridCol>
              </a:tblGrid>
              <a:tr h="983882">
                <a:tc>
                  <a:txBody>
                    <a:bodyPr/>
                    <a:lstStyle/>
                    <a:p>
                      <a:pPr algn="l" fontAlgn="b"/>
                      <a:r>
                        <a:rPr lang="en-US" sz="1400" b="1" u="none" strike="noStrike" dirty="0">
                          <a:solidFill>
                            <a:schemeClr val="bg1"/>
                          </a:solidFill>
                          <a:effectLst/>
                          <a:latin typeface="Century Gothic" panose="020B0502020202020204" pitchFamily="34" charset="0"/>
                        </a:rPr>
                        <a:t>QTR Objective</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solidFill>
                  </a:tcPr>
                </a:tc>
                <a:extLst>
                  <a:ext uri="{0D108BD9-81ED-4DB2-BD59-A6C34878D82A}">
                    <a16:rowId xmlns:a16="http://schemas.microsoft.com/office/drawing/2014/main" val="2764071318"/>
                  </a:ext>
                </a:extLst>
              </a:tr>
              <a:tr h="4728659">
                <a:tc>
                  <a:txBody>
                    <a:bodyPr/>
                    <a:lstStyle/>
                    <a:p>
                      <a:pPr algn="l" fontAlgn="b"/>
                      <a:r>
                        <a:rPr lang="en-US" sz="1400" b="0" u="none" strike="noStrike" dirty="0">
                          <a:solidFill>
                            <a:schemeClr val="tx1"/>
                          </a:solidFill>
                          <a:effectLst/>
                          <a:latin typeface="Century Gothic" panose="020B0502020202020204" pitchFamily="34" charset="0"/>
                        </a:rPr>
                        <a:t>Key Results</a:t>
                      </a: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552985528"/>
                  </a:ext>
                </a:extLst>
              </a:tr>
            </a:tbl>
          </a:graphicData>
        </a:graphic>
      </p:graphicFrame>
      <p:graphicFrame>
        <p:nvGraphicFramePr>
          <p:cNvPr id="10" name="Table 9">
            <a:extLst>
              <a:ext uri="{FF2B5EF4-FFF2-40B4-BE49-F238E27FC236}">
                <a16:creationId xmlns:a16="http://schemas.microsoft.com/office/drawing/2014/main" id="{7771ACC8-66E4-5E41-A606-ABE3F4CA3443}"/>
              </a:ext>
            </a:extLst>
          </p:cNvPr>
          <p:cNvGraphicFramePr>
            <a:graphicFrameLocks noGrp="1"/>
          </p:cNvGraphicFramePr>
          <p:nvPr>
            <p:extLst>
              <p:ext uri="{D42A27DB-BD31-4B8C-83A1-F6EECF244321}">
                <p14:modId xmlns:p14="http://schemas.microsoft.com/office/powerpoint/2010/main" val="1054324501"/>
              </p:ext>
            </p:extLst>
          </p:nvPr>
        </p:nvGraphicFramePr>
        <p:xfrm>
          <a:off x="220177" y="235975"/>
          <a:ext cx="3566160" cy="5712541"/>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3566160">
                  <a:extLst>
                    <a:ext uri="{9D8B030D-6E8A-4147-A177-3AD203B41FA5}">
                      <a16:colId xmlns:a16="http://schemas.microsoft.com/office/drawing/2014/main" val="2448353432"/>
                    </a:ext>
                  </a:extLst>
                </a:gridCol>
              </a:tblGrid>
              <a:tr h="983882">
                <a:tc>
                  <a:txBody>
                    <a:bodyPr/>
                    <a:lstStyle/>
                    <a:p>
                      <a:pPr algn="l" fontAlgn="b"/>
                      <a:r>
                        <a:rPr lang="en-US" sz="1400" b="1" u="none" strike="noStrike" dirty="0">
                          <a:solidFill>
                            <a:schemeClr val="bg1"/>
                          </a:solidFill>
                          <a:effectLst/>
                          <a:latin typeface="Century Gothic" panose="020B0502020202020204" pitchFamily="34" charset="0"/>
                        </a:rPr>
                        <a:t>QTR Objective</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50000"/>
                      </a:schemeClr>
                    </a:solidFill>
                  </a:tcPr>
                </a:tc>
                <a:extLst>
                  <a:ext uri="{0D108BD9-81ED-4DB2-BD59-A6C34878D82A}">
                    <a16:rowId xmlns:a16="http://schemas.microsoft.com/office/drawing/2014/main" val="2764071318"/>
                  </a:ext>
                </a:extLst>
              </a:tr>
              <a:tr h="4728659">
                <a:tc>
                  <a:txBody>
                    <a:bodyPr/>
                    <a:lstStyle/>
                    <a:p>
                      <a:pPr algn="l" fontAlgn="b"/>
                      <a:r>
                        <a:rPr lang="en-US" sz="1400" b="0" u="none" strike="noStrike" dirty="0">
                          <a:solidFill>
                            <a:schemeClr val="tx1"/>
                          </a:solidFill>
                          <a:effectLst/>
                          <a:latin typeface="Century Gothic" panose="020B0502020202020204" pitchFamily="34" charset="0"/>
                        </a:rPr>
                        <a:t>Key Results</a:t>
                      </a: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552985528"/>
                  </a:ext>
                </a:extLst>
              </a:tr>
            </a:tbl>
          </a:graphicData>
        </a:graphic>
      </p:graphicFrame>
      <p:sp>
        <p:nvSpPr>
          <p:cNvPr id="8" name="Rectangle 7"/>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7" name="TextBox 6"/>
          <p:cNvSpPr txBox="1"/>
          <p:nvPr/>
        </p:nvSpPr>
        <p:spPr>
          <a:xfrm>
            <a:off x="220177" y="6477000"/>
            <a:ext cx="11844864" cy="646331"/>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QTR OBJECTIVES</a:t>
            </a:r>
          </a:p>
          <a:p>
            <a:pPr algn="r"/>
            <a:endParaRPr lang="en-US" b="1" dirty="0">
              <a:solidFill>
                <a:schemeClr val="bg1"/>
              </a:solidFill>
              <a:latin typeface="Century Gothic" panose="020B0502020202020204" pitchFamily="34" charset="0"/>
              <a:ea typeface="Arial" charset="0"/>
              <a:cs typeface="Arial" charset="0"/>
            </a:endParaRPr>
          </a:p>
        </p:txBody>
      </p:sp>
    </p:spTree>
    <p:extLst>
      <p:ext uri="{BB962C8B-B14F-4D97-AF65-F5344CB8AC3E}">
        <p14:creationId xmlns:p14="http://schemas.microsoft.com/office/powerpoint/2010/main" val="11849787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7" name="TextBox 6"/>
          <p:cNvSpPr txBox="1"/>
          <p:nvPr/>
        </p:nvSpPr>
        <p:spPr>
          <a:xfrm>
            <a:off x="1171575" y="6477000"/>
            <a:ext cx="10893466" cy="369332"/>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KEY RESULTS</a:t>
            </a:r>
          </a:p>
        </p:txBody>
      </p:sp>
      <p:graphicFrame>
        <p:nvGraphicFramePr>
          <p:cNvPr id="5" name="Table 4">
            <a:extLst>
              <a:ext uri="{FF2B5EF4-FFF2-40B4-BE49-F238E27FC236}">
                <a16:creationId xmlns:a16="http://schemas.microsoft.com/office/drawing/2014/main" id="{FCBC44ED-2B4D-EB4F-B4F3-DA0B26C8836C}"/>
              </a:ext>
            </a:extLst>
          </p:cNvPr>
          <p:cNvGraphicFramePr>
            <a:graphicFrameLocks noGrp="1"/>
          </p:cNvGraphicFramePr>
          <p:nvPr>
            <p:extLst>
              <p:ext uri="{D42A27DB-BD31-4B8C-83A1-F6EECF244321}">
                <p14:modId xmlns:p14="http://schemas.microsoft.com/office/powerpoint/2010/main" val="216822212"/>
              </p:ext>
            </p:extLst>
          </p:nvPr>
        </p:nvGraphicFramePr>
        <p:xfrm>
          <a:off x="220177" y="521081"/>
          <a:ext cx="11612880" cy="4370959"/>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1554480">
                  <a:extLst>
                    <a:ext uri="{9D8B030D-6E8A-4147-A177-3AD203B41FA5}">
                      <a16:colId xmlns:a16="http://schemas.microsoft.com/office/drawing/2014/main" val="2448353432"/>
                    </a:ext>
                  </a:extLst>
                </a:gridCol>
                <a:gridCol w="10058400">
                  <a:extLst>
                    <a:ext uri="{9D8B030D-6E8A-4147-A177-3AD203B41FA5}">
                      <a16:colId xmlns:a16="http://schemas.microsoft.com/office/drawing/2014/main" val="185754983"/>
                    </a:ext>
                  </a:extLst>
                </a:gridCol>
              </a:tblGrid>
              <a:tr h="4370959">
                <a:tc>
                  <a:txBody>
                    <a:bodyPr/>
                    <a:lstStyle/>
                    <a:p>
                      <a:pPr algn="l" fontAlgn="b"/>
                      <a:r>
                        <a:rPr lang="en-US" sz="1200" b="1" u="none" strike="noStrike" dirty="0">
                          <a:solidFill>
                            <a:schemeClr val="bg1"/>
                          </a:solidFill>
                          <a:effectLst/>
                          <a:latin typeface="Century Gothic" panose="020B0502020202020204" pitchFamily="34" charset="0"/>
                        </a:rPr>
                        <a:t>KEY RESULTS</a:t>
                      </a:r>
                      <a:endParaRPr lang="en-US" sz="1200" b="1" i="0" u="none" strike="noStrike" dirty="0">
                        <a:solidFill>
                          <a:schemeClr val="bg1"/>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50000"/>
                      </a:schemeClr>
                    </a:solidFill>
                  </a:tcPr>
                </a:tc>
                <a:tc>
                  <a:txBody>
                    <a:bodyPr/>
                    <a:lstStyle/>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1</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2</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3</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4</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5</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764071318"/>
                  </a:ext>
                </a:extLst>
              </a:tr>
            </a:tbl>
          </a:graphicData>
        </a:graphic>
      </p:graphicFrame>
    </p:spTree>
    <p:extLst>
      <p:ext uri="{BB962C8B-B14F-4D97-AF65-F5344CB8AC3E}">
        <p14:creationId xmlns:p14="http://schemas.microsoft.com/office/powerpoint/2010/main" val="8045985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2B358C66-369C-F048-90F6-091179E7E5FF}"/>
              </a:ext>
            </a:extLst>
          </p:cNvPr>
          <p:cNvGraphicFramePr>
            <a:graphicFrameLocks noGrp="1"/>
          </p:cNvGraphicFramePr>
          <p:nvPr>
            <p:extLst>
              <p:ext uri="{D42A27DB-BD31-4B8C-83A1-F6EECF244321}">
                <p14:modId xmlns:p14="http://schemas.microsoft.com/office/powerpoint/2010/main" val="3885353842"/>
              </p:ext>
            </p:extLst>
          </p:nvPr>
        </p:nvGraphicFramePr>
        <p:xfrm>
          <a:off x="220177" y="352697"/>
          <a:ext cx="11713518" cy="5738137"/>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1563273">
                  <a:extLst>
                    <a:ext uri="{9D8B030D-6E8A-4147-A177-3AD203B41FA5}">
                      <a16:colId xmlns:a16="http://schemas.microsoft.com/office/drawing/2014/main" val="2448353432"/>
                    </a:ext>
                  </a:extLst>
                </a:gridCol>
                <a:gridCol w="10150245">
                  <a:extLst>
                    <a:ext uri="{9D8B030D-6E8A-4147-A177-3AD203B41FA5}">
                      <a16:colId xmlns:a16="http://schemas.microsoft.com/office/drawing/2014/main" val="185754983"/>
                    </a:ext>
                  </a:extLst>
                </a:gridCol>
              </a:tblGrid>
              <a:tr h="1042150">
                <a:tc>
                  <a:txBody>
                    <a:bodyPr/>
                    <a:lstStyle/>
                    <a:p>
                      <a:pPr algn="l" fontAlgn="b"/>
                      <a:r>
                        <a:rPr lang="en-US" sz="1200" b="1" u="none" strike="noStrike" dirty="0">
                          <a:solidFill>
                            <a:schemeClr val="bg1"/>
                          </a:solidFill>
                          <a:effectLst/>
                          <a:latin typeface="Century Gothic" panose="020B0502020202020204" pitchFamily="34" charset="0"/>
                        </a:rPr>
                        <a:t>WHAT HAPPENED LAST QUARTER</a:t>
                      </a:r>
                      <a:endParaRPr lang="en-US" sz="1200" b="1" i="0" u="none" strike="noStrike" dirty="0">
                        <a:solidFill>
                          <a:schemeClr val="bg1"/>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57150" cap="flat" cmpd="sng" algn="ctr">
                      <a:solidFill>
                        <a:schemeClr val="bg1">
                          <a:lumMod val="75000"/>
                        </a:schemeClr>
                      </a:solidFill>
                      <a:prstDash val="solid"/>
                      <a:round/>
                      <a:headEnd type="none" w="med" len="med"/>
                      <a:tailEnd type="none" w="med" len="med"/>
                    </a:lnB>
                    <a:solidFill>
                      <a:schemeClr val="tx2">
                        <a:lumMod val="50000"/>
                      </a:schemeClr>
                    </a:solidFill>
                  </a:tcPr>
                </a:tc>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endParaRPr lang="en-US" sz="1600" kern="1200" dirty="0">
                        <a:solidFill>
                          <a:schemeClr val="dk1"/>
                        </a:solidFill>
                        <a:effectLst/>
                        <a:latin typeface="Century Gothic" panose="020B0502020202020204" pitchFamily="34" charset="0"/>
                        <a:ea typeface="+mn-ea"/>
                        <a:cs typeface="+mn-cs"/>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57150" cap="flat" cmpd="sng" algn="ctr">
                      <a:solidFill>
                        <a:schemeClr val="bg1">
                          <a:lumMod val="75000"/>
                        </a:schemeClr>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2764071318"/>
                  </a:ext>
                </a:extLst>
              </a:tr>
              <a:tr h="1565329">
                <a:tc>
                  <a:txBody>
                    <a:bodyPr/>
                    <a:lstStyle/>
                    <a:p>
                      <a:pPr algn="l" fontAlgn="b"/>
                      <a:r>
                        <a:rPr lang="en-US" sz="1200" b="1" i="0" u="none" strike="noStrike" dirty="0">
                          <a:solidFill>
                            <a:schemeClr val="bg1"/>
                          </a:solidFill>
                          <a:effectLst/>
                          <a:latin typeface="Century Gothic" panose="020B0502020202020204" pitchFamily="34" charset="0"/>
                        </a:rPr>
                        <a:t>KPIs</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5715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75000"/>
                      </a:schemeClr>
                    </a:solidFill>
                  </a:tcPr>
                </a:tc>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endParaRPr lang="en-US" sz="1600" kern="1200" dirty="0">
                        <a:solidFill>
                          <a:schemeClr val="dk1"/>
                        </a:solidFill>
                        <a:effectLst/>
                        <a:latin typeface="Century Gothic" panose="020B0502020202020204" pitchFamily="34" charset="0"/>
                        <a:ea typeface="+mn-ea"/>
                        <a:cs typeface="+mn-cs"/>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5715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73859515"/>
                  </a:ext>
                </a:extLst>
              </a:tr>
              <a:tr h="1565329">
                <a:tc>
                  <a:txBody>
                    <a:bodyPr/>
                    <a:lstStyle/>
                    <a:p>
                      <a:pPr algn="l" fontAlgn="b"/>
                      <a:r>
                        <a:rPr lang="en-US" sz="1200" b="1" i="0" u="none" strike="noStrike" dirty="0">
                          <a:solidFill>
                            <a:schemeClr val="bg1"/>
                          </a:solidFill>
                          <a:effectLst/>
                          <a:latin typeface="Century Gothic" panose="020B0502020202020204" pitchFamily="34" charset="0"/>
                        </a:rPr>
                        <a:t>SALES GOALS</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solidFill>
                  </a:tcPr>
                </a:tc>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endParaRPr lang="en-US" sz="1600" kern="1200" dirty="0">
                        <a:solidFill>
                          <a:schemeClr val="dk1"/>
                        </a:solidFill>
                        <a:effectLst/>
                        <a:latin typeface="Century Gothic" panose="020B0502020202020204" pitchFamily="34" charset="0"/>
                        <a:ea typeface="+mn-ea"/>
                        <a:cs typeface="+mn-cs"/>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50521055"/>
                  </a:ext>
                </a:extLst>
              </a:tr>
              <a:tr h="1565329">
                <a:tc>
                  <a:txBody>
                    <a:bodyPr/>
                    <a:lstStyle/>
                    <a:p>
                      <a:pPr algn="l" fontAlgn="b"/>
                      <a:r>
                        <a:rPr lang="en-US" sz="1200" b="1" i="0" u="none" strike="noStrike" dirty="0">
                          <a:solidFill>
                            <a:schemeClr val="bg1"/>
                          </a:solidFill>
                          <a:effectLst/>
                          <a:latin typeface="Century Gothic" panose="020B0502020202020204" pitchFamily="34" charset="0"/>
                        </a:rPr>
                        <a:t>QUOTA</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60000"/>
                        <a:lumOff val="40000"/>
                      </a:schemeClr>
                    </a:solidFill>
                  </a:tcPr>
                </a:tc>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endParaRPr lang="en-US" sz="1600" kern="1200" dirty="0">
                        <a:solidFill>
                          <a:schemeClr val="dk1"/>
                        </a:solidFill>
                        <a:effectLst/>
                        <a:latin typeface="Century Gothic" panose="020B0502020202020204" pitchFamily="34" charset="0"/>
                        <a:ea typeface="+mn-ea"/>
                        <a:cs typeface="+mn-cs"/>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19254682"/>
                  </a:ext>
                </a:extLst>
              </a:tr>
            </a:tbl>
          </a:graphicData>
        </a:graphic>
      </p:graphicFrame>
      <p:sp>
        <p:nvSpPr>
          <p:cNvPr id="8" name="Rectangle 7"/>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7" name="TextBox 6"/>
          <p:cNvSpPr txBox="1"/>
          <p:nvPr/>
        </p:nvSpPr>
        <p:spPr>
          <a:xfrm>
            <a:off x="5863533" y="6477000"/>
            <a:ext cx="6201508" cy="369332"/>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DELIVERABLES</a:t>
            </a:r>
          </a:p>
        </p:txBody>
      </p:sp>
    </p:spTree>
    <p:extLst>
      <p:ext uri="{BB962C8B-B14F-4D97-AF65-F5344CB8AC3E}">
        <p14:creationId xmlns:p14="http://schemas.microsoft.com/office/powerpoint/2010/main" val="29057511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44B5A14A-994D-2E45-8BDA-35C939E37A7A}"/>
              </a:ext>
            </a:extLst>
          </p:cNvPr>
          <p:cNvGraphicFramePr>
            <a:graphicFrameLocks noGrp="1"/>
          </p:cNvGraphicFramePr>
          <p:nvPr>
            <p:extLst>
              <p:ext uri="{D42A27DB-BD31-4B8C-83A1-F6EECF244321}">
                <p14:modId xmlns:p14="http://schemas.microsoft.com/office/powerpoint/2010/main" val="2202977232"/>
              </p:ext>
            </p:extLst>
          </p:nvPr>
        </p:nvGraphicFramePr>
        <p:xfrm>
          <a:off x="220177" y="521081"/>
          <a:ext cx="11612880" cy="2361603"/>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1554480">
                  <a:extLst>
                    <a:ext uri="{9D8B030D-6E8A-4147-A177-3AD203B41FA5}">
                      <a16:colId xmlns:a16="http://schemas.microsoft.com/office/drawing/2014/main" val="2448353432"/>
                    </a:ext>
                  </a:extLst>
                </a:gridCol>
                <a:gridCol w="10058400">
                  <a:extLst>
                    <a:ext uri="{9D8B030D-6E8A-4147-A177-3AD203B41FA5}">
                      <a16:colId xmlns:a16="http://schemas.microsoft.com/office/drawing/2014/main" val="185754983"/>
                    </a:ext>
                  </a:extLst>
                </a:gridCol>
              </a:tblGrid>
              <a:tr h="2361603">
                <a:tc>
                  <a:txBody>
                    <a:bodyPr/>
                    <a:lstStyle/>
                    <a:p>
                      <a:pPr algn="l" fontAlgn="b"/>
                      <a:r>
                        <a:rPr lang="en-US" sz="1200" b="1" u="none" strike="noStrike" dirty="0">
                          <a:solidFill>
                            <a:schemeClr val="bg1"/>
                          </a:solidFill>
                          <a:effectLst/>
                          <a:latin typeface="Century Gothic" panose="020B0502020202020204" pitchFamily="34" charset="0"/>
                        </a:rPr>
                        <a:t>HIGHLIGHTS</a:t>
                      </a:r>
                      <a:endParaRPr lang="en-US" sz="1200" b="1" i="0" u="none" strike="noStrike" dirty="0">
                        <a:solidFill>
                          <a:schemeClr val="bg1"/>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50000"/>
                      </a:schemeClr>
                    </a:solidFill>
                  </a:tcPr>
                </a:tc>
                <a:tc>
                  <a:txBody>
                    <a:bodyPr/>
                    <a:lstStyle/>
                    <a:p>
                      <a:pPr algn="l" fontAlgn="ctr"/>
                      <a:endParaRPr lang="en-US" sz="1200" b="0" i="0" u="none" strike="noStrike" dirty="0">
                        <a:solidFill>
                          <a:schemeClr val="tx2">
                            <a:lumMod val="50000"/>
                          </a:schemeClr>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764071318"/>
                  </a:ext>
                </a:extLst>
              </a:tr>
            </a:tbl>
          </a:graphicData>
        </a:graphic>
      </p:graphicFrame>
      <p:graphicFrame>
        <p:nvGraphicFramePr>
          <p:cNvPr id="9" name="Table 8">
            <a:extLst>
              <a:ext uri="{FF2B5EF4-FFF2-40B4-BE49-F238E27FC236}">
                <a16:creationId xmlns:a16="http://schemas.microsoft.com/office/drawing/2014/main" id="{1D5270F0-3FE0-9045-A861-1E7D1F6DA3B2}"/>
              </a:ext>
            </a:extLst>
          </p:cNvPr>
          <p:cNvGraphicFramePr>
            <a:graphicFrameLocks noGrp="1"/>
          </p:cNvGraphicFramePr>
          <p:nvPr>
            <p:extLst>
              <p:ext uri="{D42A27DB-BD31-4B8C-83A1-F6EECF244321}">
                <p14:modId xmlns:p14="http://schemas.microsoft.com/office/powerpoint/2010/main" val="4066206504"/>
              </p:ext>
            </p:extLst>
          </p:nvPr>
        </p:nvGraphicFramePr>
        <p:xfrm>
          <a:off x="220177" y="3565241"/>
          <a:ext cx="11612880" cy="2086093"/>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1554480">
                  <a:extLst>
                    <a:ext uri="{9D8B030D-6E8A-4147-A177-3AD203B41FA5}">
                      <a16:colId xmlns:a16="http://schemas.microsoft.com/office/drawing/2014/main" val="2448353432"/>
                    </a:ext>
                  </a:extLst>
                </a:gridCol>
                <a:gridCol w="10058400">
                  <a:extLst>
                    <a:ext uri="{9D8B030D-6E8A-4147-A177-3AD203B41FA5}">
                      <a16:colId xmlns:a16="http://schemas.microsoft.com/office/drawing/2014/main" val="185754983"/>
                    </a:ext>
                  </a:extLst>
                </a:gridCol>
              </a:tblGrid>
              <a:tr h="2086093">
                <a:tc>
                  <a:txBody>
                    <a:bodyPr/>
                    <a:lstStyle/>
                    <a:p>
                      <a:pPr algn="l" fontAlgn="b"/>
                      <a:r>
                        <a:rPr lang="en-US" sz="1200" b="1" u="none" strike="noStrike" dirty="0">
                          <a:solidFill>
                            <a:schemeClr val="bg1"/>
                          </a:solidFill>
                          <a:effectLst/>
                          <a:latin typeface="Century Gothic" panose="020B0502020202020204" pitchFamily="34" charset="0"/>
                        </a:rPr>
                        <a:t>LARGE DEALS</a:t>
                      </a:r>
                      <a:endParaRPr lang="en-US" sz="1200" b="1" i="0" u="none" strike="noStrike" dirty="0">
                        <a:solidFill>
                          <a:schemeClr val="bg1"/>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solidFill>
                  </a:tcPr>
                </a:tc>
                <a:tc>
                  <a:txBody>
                    <a:bodyPr/>
                    <a:lstStyle/>
                    <a:p>
                      <a:pPr algn="l" fontAlgn="ctr"/>
                      <a:endParaRPr lang="en-US" sz="1200" b="0" i="0" u="none" strike="noStrike" dirty="0">
                        <a:solidFill>
                          <a:schemeClr val="tx2">
                            <a:lumMod val="50000"/>
                          </a:schemeClr>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764071318"/>
                  </a:ext>
                </a:extLst>
              </a:tr>
            </a:tbl>
          </a:graphicData>
        </a:graphic>
      </p:graphicFrame>
      <p:sp>
        <p:nvSpPr>
          <p:cNvPr id="8" name="Rectangle 7"/>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7" name="TextBox 6"/>
          <p:cNvSpPr txBox="1"/>
          <p:nvPr/>
        </p:nvSpPr>
        <p:spPr>
          <a:xfrm>
            <a:off x="3781586" y="6477000"/>
            <a:ext cx="8283455" cy="369332"/>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NOTABLE WINS</a:t>
            </a:r>
          </a:p>
        </p:txBody>
      </p:sp>
    </p:spTree>
    <p:extLst>
      <p:ext uri="{BB962C8B-B14F-4D97-AF65-F5344CB8AC3E}">
        <p14:creationId xmlns:p14="http://schemas.microsoft.com/office/powerpoint/2010/main" val="30599606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44B5A14A-994D-2E45-8BDA-35C939E37A7A}"/>
              </a:ext>
            </a:extLst>
          </p:cNvPr>
          <p:cNvGraphicFramePr>
            <a:graphicFrameLocks noGrp="1"/>
          </p:cNvGraphicFramePr>
          <p:nvPr>
            <p:extLst>
              <p:ext uri="{D42A27DB-BD31-4B8C-83A1-F6EECF244321}">
                <p14:modId xmlns:p14="http://schemas.microsoft.com/office/powerpoint/2010/main" val="451488766"/>
              </p:ext>
            </p:extLst>
          </p:nvPr>
        </p:nvGraphicFramePr>
        <p:xfrm>
          <a:off x="220177" y="521081"/>
          <a:ext cx="11612880" cy="2361603"/>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1554480">
                  <a:extLst>
                    <a:ext uri="{9D8B030D-6E8A-4147-A177-3AD203B41FA5}">
                      <a16:colId xmlns:a16="http://schemas.microsoft.com/office/drawing/2014/main" val="2448353432"/>
                    </a:ext>
                  </a:extLst>
                </a:gridCol>
                <a:gridCol w="10058400">
                  <a:extLst>
                    <a:ext uri="{9D8B030D-6E8A-4147-A177-3AD203B41FA5}">
                      <a16:colId xmlns:a16="http://schemas.microsoft.com/office/drawing/2014/main" val="185754983"/>
                    </a:ext>
                  </a:extLst>
                </a:gridCol>
              </a:tblGrid>
              <a:tr h="2361603">
                <a:tc>
                  <a:txBody>
                    <a:bodyPr/>
                    <a:lstStyle/>
                    <a:p>
                      <a:pPr algn="l" fontAlgn="b"/>
                      <a:r>
                        <a:rPr lang="en-US" sz="1200" b="1" u="none" strike="noStrike" dirty="0">
                          <a:solidFill>
                            <a:schemeClr val="bg1"/>
                          </a:solidFill>
                          <a:effectLst/>
                          <a:latin typeface="Century Gothic" panose="020B0502020202020204" pitchFamily="34" charset="0"/>
                        </a:rPr>
                        <a:t>BUSINESS</a:t>
                      </a:r>
                    </a:p>
                    <a:p>
                      <a:pPr algn="l" fontAlgn="b"/>
                      <a:r>
                        <a:rPr lang="en-US" sz="1200" b="1" u="none" strike="noStrike" dirty="0">
                          <a:solidFill>
                            <a:schemeClr val="bg1"/>
                          </a:solidFill>
                          <a:effectLst/>
                          <a:latin typeface="Century Gothic" panose="020B0502020202020204" pitchFamily="34" charset="0"/>
                        </a:rPr>
                        <a:t>IN PROGRESS</a:t>
                      </a:r>
                      <a:endParaRPr lang="en-US" sz="1200" b="1" i="0" u="none" strike="noStrike" dirty="0">
                        <a:solidFill>
                          <a:schemeClr val="bg1"/>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1">
                        <a:lumMod val="65000"/>
                        <a:lumOff val="35000"/>
                      </a:schemeClr>
                    </a:solidFill>
                  </a:tcPr>
                </a:tc>
                <a:tc>
                  <a:txBody>
                    <a:bodyPr/>
                    <a:lstStyle/>
                    <a:p>
                      <a:pPr algn="l" fontAlgn="ctr"/>
                      <a:endParaRPr lang="en-US" sz="1200" b="0" i="0" u="none" strike="noStrike" dirty="0">
                        <a:solidFill>
                          <a:schemeClr val="tx2">
                            <a:lumMod val="50000"/>
                          </a:schemeClr>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764071318"/>
                  </a:ext>
                </a:extLst>
              </a:tr>
            </a:tbl>
          </a:graphicData>
        </a:graphic>
      </p:graphicFrame>
      <p:graphicFrame>
        <p:nvGraphicFramePr>
          <p:cNvPr id="9" name="Table 8">
            <a:extLst>
              <a:ext uri="{FF2B5EF4-FFF2-40B4-BE49-F238E27FC236}">
                <a16:creationId xmlns:a16="http://schemas.microsoft.com/office/drawing/2014/main" id="{1D5270F0-3FE0-9045-A861-1E7D1F6DA3B2}"/>
              </a:ext>
            </a:extLst>
          </p:cNvPr>
          <p:cNvGraphicFramePr>
            <a:graphicFrameLocks noGrp="1"/>
          </p:cNvGraphicFramePr>
          <p:nvPr>
            <p:extLst>
              <p:ext uri="{D42A27DB-BD31-4B8C-83A1-F6EECF244321}">
                <p14:modId xmlns:p14="http://schemas.microsoft.com/office/powerpoint/2010/main" val="3876750290"/>
              </p:ext>
            </p:extLst>
          </p:nvPr>
        </p:nvGraphicFramePr>
        <p:xfrm>
          <a:off x="220177" y="3565241"/>
          <a:ext cx="11612880" cy="2086093"/>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1554480">
                  <a:extLst>
                    <a:ext uri="{9D8B030D-6E8A-4147-A177-3AD203B41FA5}">
                      <a16:colId xmlns:a16="http://schemas.microsoft.com/office/drawing/2014/main" val="2448353432"/>
                    </a:ext>
                  </a:extLst>
                </a:gridCol>
                <a:gridCol w="10058400">
                  <a:extLst>
                    <a:ext uri="{9D8B030D-6E8A-4147-A177-3AD203B41FA5}">
                      <a16:colId xmlns:a16="http://schemas.microsoft.com/office/drawing/2014/main" val="185754983"/>
                    </a:ext>
                  </a:extLst>
                </a:gridCol>
              </a:tblGrid>
              <a:tr h="2086093">
                <a:tc>
                  <a:txBody>
                    <a:bodyPr/>
                    <a:lstStyle/>
                    <a:p>
                      <a:pPr algn="l" fontAlgn="b"/>
                      <a:r>
                        <a:rPr lang="en-US" sz="1200" b="1" u="none" strike="noStrike" dirty="0">
                          <a:solidFill>
                            <a:schemeClr val="bg1"/>
                          </a:solidFill>
                          <a:effectLst/>
                          <a:latin typeface="Century Gothic" panose="020B0502020202020204" pitchFamily="34" charset="0"/>
                        </a:rPr>
                        <a:t>UPDATES </a:t>
                      </a:r>
                    </a:p>
                    <a:p>
                      <a:pPr algn="l" fontAlgn="b"/>
                      <a:r>
                        <a:rPr lang="en-US" sz="1200" b="1" i="0" u="none" strike="noStrike" dirty="0">
                          <a:solidFill>
                            <a:schemeClr val="bg1"/>
                          </a:solidFill>
                          <a:effectLst/>
                          <a:latin typeface="Century Gothic" panose="020B0502020202020204" pitchFamily="34" charset="0"/>
                        </a:rPr>
                        <a:t>AND NEWS</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lumMod val="50000"/>
                      </a:schemeClr>
                    </a:solidFill>
                  </a:tcPr>
                </a:tc>
                <a:tc>
                  <a:txBody>
                    <a:bodyPr/>
                    <a:lstStyle/>
                    <a:p>
                      <a:pPr algn="l" fontAlgn="ctr"/>
                      <a:endParaRPr lang="en-US" sz="1200" b="0" i="0" u="none" strike="noStrike" dirty="0">
                        <a:solidFill>
                          <a:schemeClr val="tx2">
                            <a:lumMod val="50000"/>
                          </a:schemeClr>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764071318"/>
                  </a:ext>
                </a:extLst>
              </a:tr>
            </a:tbl>
          </a:graphicData>
        </a:graphic>
      </p:graphicFrame>
      <p:sp>
        <p:nvSpPr>
          <p:cNvPr id="8" name="Rectangle 7"/>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7" name="TextBox 6"/>
          <p:cNvSpPr txBox="1"/>
          <p:nvPr/>
        </p:nvSpPr>
        <p:spPr>
          <a:xfrm>
            <a:off x="3781586" y="6477000"/>
            <a:ext cx="8283455" cy="369332"/>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TO DO</a:t>
            </a:r>
          </a:p>
        </p:txBody>
      </p:sp>
    </p:spTree>
    <p:extLst>
      <p:ext uri="{BB962C8B-B14F-4D97-AF65-F5344CB8AC3E}">
        <p14:creationId xmlns:p14="http://schemas.microsoft.com/office/powerpoint/2010/main" val="39453952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7" name="TextBox 6"/>
          <p:cNvSpPr txBox="1"/>
          <p:nvPr/>
        </p:nvSpPr>
        <p:spPr>
          <a:xfrm>
            <a:off x="1171575" y="6477000"/>
            <a:ext cx="10893466" cy="369332"/>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LOOKING AHEAD</a:t>
            </a:r>
          </a:p>
        </p:txBody>
      </p:sp>
      <p:graphicFrame>
        <p:nvGraphicFramePr>
          <p:cNvPr id="5" name="Table 4">
            <a:extLst>
              <a:ext uri="{FF2B5EF4-FFF2-40B4-BE49-F238E27FC236}">
                <a16:creationId xmlns:a16="http://schemas.microsoft.com/office/drawing/2014/main" id="{FCBC44ED-2B4D-EB4F-B4F3-DA0B26C8836C}"/>
              </a:ext>
            </a:extLst>
          </p:cNvPr>
          <p:cNvGraphicFramePr>
            <a:graphicFrameLocks noGrp="1"/>
          </p:cNvGraphicFramePr>
          <p:nvPr>
            <p:extLst>
              <p:ext uri="{D42A27DB-BD31-4B8C-83A1-F6EECF244321}">
                <p14:modId xmlns:p14="http://schemas.microsoft.com/office/powerpoint/2010/main" val="921798223"/>
              </p:ext>
            </p:extLst>
          </p:nvPr>
        </p:nvGraphicFramePr>
        <p:xfrm>
          <a:off x="220177" y="521081"/>
          <a:ext cx="11612880" cy="4370959"/>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1554480">
                  <a:extLst>
                    <a:ext uri="{9D8B030D-6E8A-4147-A177-3AD203B41FA5}">
                      <a16:colId xmlns:a16="http://schemas.microsoft.com/office/drawing/2014/main" val="2448353432"/>
                    </a:ext>
                  </a:extLst>
                </a:gridCol>
                <a:gridCol w="10058400">
                  <a:extLst>
                    <a:ext uri="{9D8B030D-6E8A-4147-A177-3AD203B41FA5}">
                      <a16:colId xmlns:a16="http://schemas.microsoft.com/office/drawing/2014/main" val="185754983"/>
                    </a:ext>
                  </a:extLst>
                </a:gridCol>
              </a:tblGrid>
              <a:tr h="4370959">
                <a:tc>
                  <a:txBody>
                    <a:bodyPr/>
                    <a:lstStyle/>
                    <a:p>
                      <a:pPr algn="l" fontAlgn="b"/>
                      <a:r>
                        <a:rPr lang="en-US" sz="1200" b="1" u="none" strike="noStrike" dirty="0">
                          <a:solidFill>
                            <a:schemeClr val="bg1"/>
                          </a:solidFill>
                          <a:effectLst/>
                          <a:latin typeface="Century Gothic" panose="020B0502020202020204" pitchFamily="34" charset="0"/>
                        </a:rPr>
                        <a:t>LOOKING AHEAD</a:t>
                      </a:r>
                      <a:endParaRPr lang="en-US" sz="1200" b="1" i="0" u="none" strike="noStrike" dirty="0">
                        <a:solidFill>
                          <a:schemeClr val="bg1"/>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50000"/>
                      </a:schemeClr>
                    </a:solidFill>
                  </a:tcPr>
                </a:tc>
                <a:tc>
                  <a:txBody>
                    <a:bodyPr/>
                    <a:lstStyle/>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1</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2</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3</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4</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5</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764071318"/>
                  </a:ext>
                </a:extLst>
              </a:tr>
            </a:tbl>
          </a:graphicData>
        </a:graphic>
      </p:graphicFrame>
    </p:spTree>
    <p:extLst>
      <p:ext uri="{BB962C8B-B14F-4D97-AF65-F5344CB8AC3E}">
        <p14:creationId xmlns:p14="http://schemas.microsoft.com/office/powerpoint/2010/main" val="32512824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able 10">
            <a:extLst>
              <a:ext uri="{FF2B5EF4-FFF2-40B4-BE49-F238E27FC236}">
                <a16:creationId xmlns:a16="http://schemas.microsoft.com/office/drawing/2014/main" id="{37480D14-67E9-974E-8FEE-5012E669B5C7}"/>
              </a:ext>
            </a:extLst>
          </p:cNvPr>
          <p:cNvGraphicFramePr>
            <a:graphicFrameLocks noGrp="1"/>
          </p:cNvGraphicFramePr>
          <p:nvPr>
            <p:extLst>
              <p:ext uri="{D42A27DB-BD31-4B8C-83A1-F6EECF244321}">
                <p14:modId xmlns:p14="http://schemas.microsoft.com/office/powerpoint/2010/main" val="2052227052"/>
              </p:ext>
            </p:extLst>
          </p:nvPr>
        </p:nvGraphicFramePr>
        <p:xfrm>
          <a:off x="7505216" y="235974"/>
          <a:ext cx="4480560" cy="5669282"/>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2028314">
                  <a:extLst>
                    <a:ext uri="{9D8B030D-6E8A-4147-A177-3AD203B41FA5}">
                      <a16:colId xmlns:a16="http://schemas.microsoft.com/office/drawing/2014/main" val="2448353432"/>
                    </a:ext>
                  </a:extLst>
                </a:gridCol>
                <a:gridCol w="2452246">
                  <a:extLst>
                    <a:ext uri="{9D8B030D-6E8A-4147-A177-3AD203B41FA5}">
                      <a16:colId xmlns:a16="http://schemas.microsoft.com/office/drawing/2014/main" val="1275523370"/>
                    </a:ext>
                  </a:extLst>
                </a:gridCol>
              </a:tblGrid>
              <a:tr h="488216">
                <a:tc gridSpan="2">
                  <a:txBody>
                    <a:bodyPr/>
                    <a:lstStyle/>
                    <a:p>
                      <a:pPr algn="l" fontAlgn="b"/>
                      <a:r>
                        <a:rPr lang="en-US" sz="1400" b="1" u="none" strike="noStrike" dirty="0">
                          <a:solidFill>
                            <a:schemeClr val="bg1"/>
                          </a:solidFill>
                          <a:effectLst/>
                          <a:latin typeface="Century Gothic" panose="020B0502020202020204" pitchFamily="34" charset="0"/>
                        </a:rPr>
                        <a:t>TARGETS</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1">
                        <a:lumMod val="65000"/>
                        <a:lumOff val="35000"/>
                      </a:schemeClr>
                    </a:solidFill>
                  </a:tcPr>
                </a:tc>
                <a:tc hMerge="1">
                  <a:txBody>
                    <a:bodyPr/>
                    <a:lstStyle/>
                    <a:p>
                      <a:pPr algn="l" fontAlgn="b"/>
                      <a:endParaRPr lang="en-US" sz="1400" b="1" u="none" strike="noStrike" dirty="0">
                        <a:solidFill>
                          <a:schemeClr val="bg1"/>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75000"/>
                      </a:schemeClr>
                    </a:solidFill>
                  </a:tcPr>
                </a:tc>
                <a:extLst>
                  <a:ext uri="{0D108BD9-81ED-4DB2-BD59-A6C34878D82A}">
                    <a16:rowId xmlns:a16="http://schemas.microsoft.com/office/drawing/2014/main" val="2764071318"/>
                  </a:ext>
                </a:extLst>
              </a:tr>
              <a:tr h="488216">
                <a:tc>
                  <a:txBody>
                    <a:bodyPr/>
                    <a:lstStyle/>
                    <a:p>
                      <a:pPr algn="l" fontAlgn="b"/>
                      <a:r>
                        <a:rPr lang="en-US" sz="1100" b="1" u="none" strike="noStrike" dirty="0">
                          <a:solidFill>
                            <a:schemeClr val="tx1"/>
                          </a:solidFill>
                          <a:effectLst/>
                          <a:latin typeface="Century Gothic" panose="020B0502020202020204" pitchFamily="34" charset="0"/>
                        </a:rPr>
                        <a:t>NAME</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lumMod val="85000"/>
                      </a:schemeClr>
                    </a:solidFill>
                  </a:tcPr>
                </a:tc>
                <a:tc>
                  <a:txBody>
                    <a:bodyPr/>
                    <a:lstStyle/>
                    <a:p>
                      <a:pPr algn="l" fontAlgn="b"/>
                      <a:r>
                        <a:rPr lang="en-US" sz="1100" b="1" u="none" strike="noStrike" dirty="0">
                          <a:solidFill>
                            <a:schemeClr val="tx1"/>
                          </a:solidFill>
                          <a:effectLst/>
                          <a:latin typeface="Century Gothic" panose="020B0502020202020204" pitchFamily="34" charset="0"/>
                        </a:rPr>
                        <a:t>CONTACT</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487102360"/>
                  </a:ext>
                </a:extLst>
              </a:tr>
              <a:tr h="586606">
                <a:tc>
                  <a:txBody>
                    <a:bodyPr/>
                    <a:lstStyle/>
                    <a:p>
                      <a:pPr algn="l" fontAlgn="b"/>
                      <a:endParaRPr lang="en-US" sz="1400" b="0" u="none" strike="noStrike" dirty="0">
                        <a:solidFill>
                          <a:schemeClr val="tx1"/>
                        </a:solidFill>
                        <a:effectLst/>
                        <a:latin typeface="Century Gothic" panose="020B0502020202020204" pitchFamily="34"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endParaRPr lang="en-US" dirty="0"/>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552985528"/>
                  </a:ext>
                </a:extLst>
              </a:tr>
              <a:tr h="586606">
                <a:tc>
                  <a:txBody>
                    <a:bodyPr/>
                    <a:lstStyle/>
                    <a:p>
                      <a:pPr algn="l" fontAlgn="b"/>
                      <a:endParaRPr lang="en-US" sz="1400" b="0" u="none" strike="noStrike" dirty="0">
                        <a:solidFill>
                          <a:schemeClr val="tx1"/>
                        </a:solidFill>
                        <a:effectLst/>
                        <a:latin typeface="Century Gothic" panose="020B0502020202020204" pitchFamily="34"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endParaRPr lang="en-US" dirty="0"/>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952173577"/>
                  </a:ext>
                </a:extLst>
              </a:tr>
              <a:tr h="586606">
                <a:tc>
                  <a:txBody>
                    <a:bodyPr/>
                    <a:lstStyle/>
                    <a:p>
                      <a:pPr algn="l" fontAlgn="b"/>
                      <a:endParaRPr lang="en-US" sz="1400" b="0" u="none" strike="noStrike" dirty="0">
                        <a:solidFill>
                          <a:schemeClr val="tx1"/>
                        </a:solidFill>
                        <a:effectLst/>
                        <a:latin typeface="Century Gothic" panose="020B0502020202020204" pitchFamily="34"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endParaRPr lang="en-US" dirty="0"/>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78911763"/>
                  </a:ext>
                </a:extLst>
              </a:tr>
              <a:tr h="586607">
                <a:tc>
                  <a:txBody>
                    <a:bodyPr/>
                    <a:lstStyle/>
                    <a:p>
                      <a:pPr algn="l" fontAlgn="b"/>
                      <a:endParaRPr lang="en-US" sz="1400" b="0" u="none" strike="noStrike" dirty="0">
                        <a:solidFill>
                          <a:schemeClr val="tx1"/>
                        </a:solidFill>
                        <a:effectLst/>
                        <a:latin typeface="Century Gothic" panose="020B0502020202020204" pitchFamily="34"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endParaRPr lang="en-US" dirty="0"/>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981448558"/>
                  </a:ext>
                </a:extLst>
              </a:tr>
              <a:tr h="586607">
                <a:tc>
                  <a:txBody>
                    <a:bodyPr/>
                    <a:lstStyle/>
                    <a:p>
                      <a:pPr algn="l" fontAlgn="b"/>
                      <a:endParaRPr lang="en-US" sz="1400" b="0" u="none" strike="noStrike" dirty="0">
                        <a:solidFill>
                          <a:schemeClr val="tx1"/>
                        </a:solidFill>
                        <a:effectLst/>
                        <a:latin typeface="Century Gothic" panose="020B0502020202020204" pitchFamily="34"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endParaRPr lang="en-US" dirty="0"/>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365506744"/>
                  </a:ext>
                </a:extLst>
              </a:tr>
              <a:tr h="586606">
                <a:tc>
                  <a:txBody>
                    <a:bodyPr/>
                    <a:lstStyle/>
                    <a:p>
                      <a:pPr algn="l" fontAlgn="b"/>
                      <a:endParaRPr lang="en-US" sz="1400" b="0" u="none" strike="noStrike" dirty="0">
                        <a:solidFill>
                          <a:schemeClr val="tx1"/>
                        </a:solidFill>
                        <a:effectLst/>
                        <a:latin typeface="Century Gothic" panose="020B0502020202020204" pitchFamily="34"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endParaRPr lang="en-US" dirty="0"/>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53781389"/>
                  </a:ext>
                </a:extLst>
              </a:tr>
              <a:tr h="586606">
                <a:tc>
                  <a:txBody>
                    <a:bodyPr/>
                    <a:lstStyle/>
                    <a:p>
                      <a:pPr algn="l" fontAlgn="b"/>
                      <a:endParaRPr lang="en-US" sz="1400" b="0" u="none" strike="noStrike" dirty="0">
                        <a:solidFill>
                          <a:schemeClr val="tx1"/>
                        </a:solidFill>
                        <a:effectLst/>
                        <a:latin typeface="Century Gothic" panose="020B0502020202020204" pitchFamily="34"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endParaRPr lang="en-US" dirty="0"/>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475593277"/>
                  </a:ext>
                </a:extLst>
              </a:tr>
              <a:tr h="586606">
                <a:tc>
                  <a:txBody>
                    <a:bodyPr/>
                    <a:lstStyle/>
                    <a:p>
                      <a:pPr algn="l" fontAlgn="b"/>
                      <a:endParaRPr lang="en-US" sz="1400" b="0" u="none" strike="noStrike" dirty="0">
                        <a:solidFill>
                          <a:schemeClr val="tx1"/>
                        </a:solidFill>
                        <a:effectLst/>
                        <a:latin typeface="Century Gothic" panose="020B0502020202020204" pitchFamily="34"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endParaRPr lang="en-US" dirty="0"/>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267271520"/>
                  </a:ext>
                </a:extLst>
              </a:tr>
            </a:tbl>
          </a:graphicData>
        </a:graphic>
      </p:graphicFrame>
      <p:graphicFrame>
        <p:nvGraphicFramePr>
          <p:cNvPr id="6" name="Table 5">
            <a:extLst>
              <a:ext uri="{FF2B5EF4-FFF2-40B4-BE49-F238E27FC236}">
                <a16:creationId xmlns:a16="http://schemas.microsoft.com/office/drawing/2014/main" id="{2D0B98DD-533C-7B4A-89C0-FFE723FC99BD}"/>
              </a:ext>
            </a:extLst>
          </p:cNvPr>
          <p:cNvGraphicFramePr>
            <a:graphicFrameLocks noGrp="1"/>
          </p:cNvGraphicFramePr>
          <p:nvPr>
            <p:extLst>
              <p:ext uri="{D42A27DB-BD31-4B8C-83A1-F6EECF244321}">
                <p14:modId xmlns:p14="http://schemas.microsoft.com/office/powerpoint/2010/main" val="977799722"/>
              </p:ext>
            </p:extLst>
          </p:nvPr>
        </p:nvGraphicFramePr>
        <p:xfrm>
          <a:off x="2809500" y="235974"/>
          <a:ext cx="4480560" cy="5669282"/>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2028314">
                  <a:extLst>
                    <a:ext uri="{9D8B030D-6E8A-4147-A177-3AD203B41FA5}">
                      <a16:colId xmlns:a16="http://schemas.microsoft.com/office/drawing/2014/main" val="2448353432"/>
                    </a:ext>
                  </a:extLst>
                </a:gridCol>
                <a:gridCol w="2452246">
                  <a:extLst>
                    <a:ext uri="{9D8B030D-6E8A-4147-A177-3AD203B41FA5}">
                      <a16:colId xmlns:a16="http://schemas.microsoft.com/office/drawing/2014/main" val="1275523370"/>
                    </a:ext>
                  </a:extLst>
                </a:gridCol>
              </a:tblGrid>
              <a:tr h="488216">
                <a:tc gridSpan="2">
                  <a:txBody>
                    <a:bodyPr/>
                    <a:lstStyle/>
                    <a:p>
                      <a:pPr algn="l" fontAlgn="b"/>
                      <a:r>
                        <a:rPr lang="en-US" sz="1400" b="1" u="none" strike="noStrike" dirty="0">
                          <a:solidFill>
                            <a:schemeClr val="bg1"/>
                          </a:solidFill>
                          <a:effectLst/>
                          <a:latin typeface="Century Gothic" panose="020B0502020202020204" pitchFamily="34" charset="0"/>
                        </a:rPr>
                        <a:t>LEADS</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75000"/>
                      </a:schemeClr>
                    </a:solidFill>
                  </a:tcPr>
                </a:tc>
                <a:tc hMerge="1">
                  <a:txBody>
                    <a:bodyPr/>
                    <a:lstStyle/>
                    <a:p>
                      <a:pPr algn="l" fontAlgn="b"/>
                      <a:endParaRPr lang="en-US" sz="1400" b="1" u="none" strike="noStrike" dirty="0">
                        <a:solidFill>
                          <a:schemeClr val="bg1"/>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75000"/>
                      </a:schemeClr>
                    </a:solidFill>
                  </a:tcPr>
                </a:tc>
                <a:extLst>
                  <a:ext uri="{0D108BD9-81ED-4DB2-BD59-A6C34878D82A}">
                    <a16:rowId xmlns:a16="http://schemas.microsoft.com/office/drawing/2014/main" val="2764071318"/>
                  </a:ext>
                </a:extLst>
              </a:tr>
              <a:tr h="488216">
                <a:tc>
                  <a:txBody>
                    <a:bodyPr/>
                    <a:lstStyle/>
                    <a:p>
                      <a:pPr algn="l" fontAlgn="b"/>
                      <a:r>
                        <a:rPr lang="en-US" sz="1100" b="1" u="none" strike="noStrike" dirty="0">
                          <a:solidFill>
                            <a:schemeClr val="tx1"/>
                          </a:solidFill>
                          <a:effectLst/>
                          <a:latin typeface="Century Gothic" panose="020B0502020202020204" pitchFamily="34" charset="0"/>
                        </a:rPr>
                        <a:t>NAME</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20000"/>
                        <a:lumOff val="80000"/>
                      </a:schemeClr>
                    </a:solidFill>
                  </a:tcPr>
                </a:tc>
                <a:tc>
                  <a:txBody>
                    <a:bodyPr/>
                    <a:lstStyle/>
                    <a:p>
                      <a:pPr algn="l" fontAlgn="b"/>
                      <a:r>
                        <a:rPr lang="en-US" sz="1100" b="1" u="none" strike="noStrike" dirty="0">
                          <a:solidFill>
                            <a:schemeClr val="tx1"/>
                          </a:solidFill>
                          <a:effectLst/>
                          <a:latin typeface="Century Gothic" panose="020B0502020202020204" pitchFamily="34" charset="0"/>
                        </a:rPr>
                        <a:t>CONTACT</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487102360"/>
                  </a:ext>
                </a:extLst>
              </a:tr>
              <a:tr h="586606">
                <a:tc>
                  <a:txBody>
                    <a:bodyPr/>
                    <a:lstStyle/>
                    <a:p>
                      <a:pPr algn="l" fontAlgn="b"/>
                      <a:endParaRPr lang="en-US" sz="1400" b="0" u="none" strike="noStrike" dirty="0">
                        <a:solidFill>
                          <a:schemeClr val="tx1"/>
                        </a:solidFill>
                        <a:effectLst/>
                        <a:latin typeface="Century Gothic" panose="020B0502020202020204" pitchFamily="34"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endParaRPr lang="en-US" dirty="0"/>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552985528"/>
                  </a:ext>
                </a:extLst>
              </a:tr>
              <a:tr h="586606">
                <a:tc>
                  <a:txBody>
                    <a:bodyPr/>
                    <a:lstStyle/>
                    <a:p>
                      <a:pPr algn="l" fontAlgn="b"/>
                      <a:endParaRPr lang="en-US" sz="1400" b="0" u="none" strike="noStrike" dirty="0">
                        <a:solidFill>
                          <a:schemeClr val="tx1"/>
                        </a:solidFill>
                        <a:effectLst/>
                        <a:latin typeface="Century Gothic" panose="020B0502020202020204" pitchFamily="34"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endParaRPr lang="en-US" dirty="0"/>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952173577"/>
                  </a:ext>
                </a:extLst>
              </a:tr>
              <a:tr h="586606">
                <a:tc>
                  <a:txBody>
                    <a:bodyPr/>
                    <a:lstStyle/>
                    <a:p>
                      <a:pPr algn="l" fontAlgn="b"/>
                      <a:endParaRPr lang="en-US" sz="1400" b="0" u="none" strike="noStrike" dirty="0">
                        <a:solidFill>
                          <a:schemeClr val="tx1"/>
                        </a:solidFill>
                        <a:effectLst/>
                        <a:latin typeface="Century Gothic" panose="020B0502020202020204" pitchFamily="34"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endParaRPr lang="en-US" dirty="0"/>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78911763"/>
                  </a:ext>
                </a:extLst>
              </a:tr>
              <a:tr h="586607">
                <a:tc>
                  <a:txBody>
                    <a:bodyPr/>
                    <a:lstStyle/>
                    <a:p>
                      <a:pPr algn="l" fontAlgn="b"/>
                      <a:endParaRPr lang="en-US" sz="1400" b="0" u="none" strike="noStrike" dirty="0">
                        <a:solidFill>
                          <a:schemeClr val="tx1"/>
                        </a:solidFill>
                        <a:effectLst/>
                        <a:latin typeface="Century Gothic" panose="020B0502020202020204" pitchFamily="34"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endParaRPr lang="en-US" dirty="0"/>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981448558"/>
                  </a:ext>
                </a:extLst>
              </a:tr>
              <a:tr h="586607">
                <a:tc>
                  <a:txBody>
                    <a:bodyPr/>
                    <a:lstStyle/>
                    <a:p>
                      <a:pPr algn="l" fontAlgn="b"/>
                      <a:endParaRPr lang="en-US" sz="1400" b="0" u="none" strike="noStrike" dirty="0">
                        <a:solidFill>
                          <a:schemeClr val="tx1"/>
                        </a:solidFill>
                        <a:effectLst/>
                        <a:latin typeface="Century Gothic" panose="020B0502020202020204" pitchFamily="34"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endParaRPr lang="en-US" dirty="0"/>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365506744"/>
                  </a:ext>
                </a:extLst>
              </a:tr>
              <a:tr h="586606">
                <a:tc>
                  <a:txBody>
                    <a:bodyPr/>
                    <a:lstStyle/>
                    <a:p>
                      <a:pPr algn="l" fontAlgn="b"/>
                      <a:endParaRPr lang="en-US" sz="1400" b="0" u="none" strike="noStrike" dirty="0">
                        <a:solidFill>
                          <a:schemeClr val="tx1"/>
                        </a:solidFill>
                        <a:effectLst/>
                        <a:latin typeface="Century Gothic" panose="020B0502020202020204" pitchFamily="34"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endParaRPr lang="en-US" dirty="0"/>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53781389"/>
                  </a:ext>
                </a:extLst>
              </a:tr>
              <a:tr h="586606">
                <a:tc>
                  <a:txBody>
                    <a:bodyPr/>
                    <a:lstStyle/>
                    <a:p>
                      <a:pPr algn="l" fontAlgn="b"/>
                      <a:endParaRPr lang="en-US" sz="1400" b="0" u="none" strike="noStrike" dirty="0">
                        <a:solidFill>
                          <a:schemeClr val="tx1"/>
                        </a:solidFill>
                        <a:effectLst/>
                        <a:latin typeface="Century Gothic" panose="020B0502020202020204" pitchFamily="34"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endParaRPr lang="en-US" dirty="0"/>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475593277"/>
                  </a:ext>
                </a:extLst>
              </a:tr>
              <a:tr h="586606">
                <a:tc>
                  <a:txBody>
                    <a:bodyPr/>
                    <a:lstStyle/>
                    <a:p>
                      <a:pPr algn="l" fontAlgn="b"/>
                      <a:endParaRPr lang="en-US" sz="1400" b="0" u="none" strike="noStrike" dirty="0">
                        <a:solidFill>
                          <a:schemeClr val="tx1"/>
                        </a:solidFill>
                        <a:effectLst/>
                        <a:latin typeface="Century Gothic" panose="020B0502020202020204" pitchFamily="34"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endParaRPr lang="en-US" dirty="0"/>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267271520"/>
                  </a:ext>
                </a:extLst>
              </a:tr>
            </a:tbl>
          </a:graphicData>
        </a:graphic>
      </p:graphicFrame>
      <p:graphicFrame>
        <p:nvGraphicFramePr>
          <p:cNvPr id="10" name="Table 9">
            <a:extLst>
              <a:ext uri="{FF2B5EF4-FFF2-40B4-BE49-F238E27FC236}">
                <a16:creationId xmlns:a16="http://schemas.microsoft.com/office/drawing/2014/main" id="{7771ACC8-66E4-5E41-A606-ABE3F4CA3443}"/>
              </a:ext>
            </a:extLst>
          </p:cNvPr>
          <p:cNvGraphicFramePr>
            <a:graphicFrameLocks noGrp="1"/>
          </p:cNvGraphicFramePr>
          <p:nvPr>
            <p:extLst>
              <p:ext uri="{D42A27DB-BD31-4B8C-83A1-F6EECF244321}">
                <p14:modId xmlns:p14="http://schemas.microsoft.com/office/powerpoint/2010/main" val="576003032"/>
              </p:ext>
            </p:extLst>
          </p:nvPr>
        </p:nvGraphicFramePr>
        <p:xfrm>
          <a:off x="220177" y="235975"/>
          <a:ext cx="2374167" cy="5669281"/>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2374167">
                  <a:extLst>
                    <a:ext uri="{9D8B030D-6E8A-4147-A177-3AD203B41FA5}">
                      <a16:colId xmlns:a16="http://schemas.microsoft.com/office/drawing/2014/main" val="2448353432"/>
                    </a:ext>
                  </a:extLst>
                </a:gridCol>
              </a:tblGrid>
              <a:tr h="530026">
                <a:tc>
                  <a:txBody>
                    <a:bodyPr/>
                    <a:lstStyle/>
                    <a:p>
                      <a:pPr algn="l" fontAlgn="b"/>
                      <a:r>
                        <a:rPr lang="en-US" sz="1400" b="1" u="none" strike="noStrike" dirty="0">
                          <a:solidFill>
                            <a:schemeClr val="bg1"/>
                          </a:solidFill>
                          <a:effectLst/>
                          <a:latin typeface="Century Gothic" panose="020B0502020202020204" pitchFamily="34" charset="0"/>
                        </a:rPr>
                        <a:t>WHERE WE CAN WIN</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50000"/>
                      </a:schemeClr>
                    </a:solidFill>
                  </a:tcPr>
                </a:tc>
                <a:extLst>
                  <a:ext uri="{0D108BD9-81ED-4DB2-BD59-A6C34878D82A}">
                    <a16:rowId xmlns:a16="http://schemas.microsoft.com/office/drawing/2014/main" val="2764071318"/>
                  </a:ext>
                </a:extLst>
              </a:tr>
              <a:tr h="5139255">
                <a:tc>
                  <a:txBody>
                    <a:bodyPr/>
                    <a:lstStyle/>
                    <a:p>
                      <a:pPr algn="l" fontAlgn="b"/>
                      <a:endParaRPr lang="en-US" sz="1400" b="0" u="none" strike="noStrike" dirty="0">
                        <a:solidFill>
                          <a:schemeClr val="tx1"/>
                        </a:solidFill>
                        <a:effectLst/>
                        <a:latin typeface="Century Gothic" panose="020B0502020202020204" pitchFamily="34"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552985528"/>
                  </a:ext>
                </a:extLst>
              </a:tr>
            </a:tbl>
          </a:graphicData>
        </a:graphic>
      </p:graphicFrame>
      <p:sp>
        <p:nvSpPr>
          <p:cNvPr id="8" name="Rectangle 7"/>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7" name="TextBox 6"/>
          <p:cNvSpPr txBox="1"/>
          <p:nvPr/>
        </p:nvSpPr>
        <p:spPr>
          <a:xfrm>
            <a:off x="220177" y="6477000"/>
            <a:ext cx="11844864" cy="646331"/>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SALES PIPELINE</a:t>
            </a:r>
          </a:p>
          <a:p>
            <a:pPr algn="r"/>
            <a:endParaRPr lang="en-US" b="1" dirty="0">
              <a:solidFill>
                <a:schemeClr val="bg1"/>
              </a:solidFill>
              <a:latin typeface="Century Gothic" panose="020B0502020202020204" pitchFamily="34" charset="0"/>
              <a:ea typeface="Arial" charset="0"/>
              <a:cs typeface="Arial" charset="0"/>
            </a:endParaRPr>
          </a:p>
        </p:txBody>
      </p:sp>
    </p:spTree>
    <p:extLst>
      <p:ext uri="{BB962C8B-B14F-4D97-AF65-F5344CB8AC3E}">
        <p14:creationId xmlns:p14="http://schemas.microsoft.com/office/powerpoint/2010/main" val="16514641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able 10">
            <a:extLst>
              <a:ext uri="{FF2B5EF4-FFF2-40B4-BE49-F238E27FC236}">
                <a16:creationId xmlns:a16="http://schemas.microsoft.com/office/drawing/2014/main" id="{37480D14-67E9-974E-8FEE-5012E669B5C7}"/>
              </a:ext>
            </a:extLst>
          </p:cNvPr>
          <p:cNvGraphicFramePr>
            <a:graphicFrameLocks noGrp="1"/>
          </p:cNvGraphicFramePr>
          <p:nvPr>
            <p:extLst>
              <p:ext uri="{D42A27DB-BD31-4B8C-83A1-F6EECF244321}">
                <p14:modId xmlns:p14="http://schemas.microsoft.com/office/powerpoint/2010/main" val="2516893837"/>
              </p:ext>
            </p:extLst>
          </p:nvPr>
        </p:nvGraphicFramePr>
        <p:xfrm>
          <a:off x="7505216" y="235974"/>
          <a:ext cx="4480560" cy="5669282"/>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2028314">
                  <a:extLst>
                    <a:ext uri="{9D8B030D-6E8A-4147-A177-3AD203B41FA5}">
                      <a16:colId xmlns:a16="http://schemas.microsoft.com/office/drawing/2014/main" val="2448353432"/>
                    </a:ext>
                  </a:extLst>
                </a:gridCol>
                <a:gridCol w="2452246">
                  <a:extLst>
                    <a:ext uri="{9D8B030D-6E8A-4147-A177-3AD203B41FA5}">
                      <a16:colId xmlns:a16="http://schemas.microsoft.com/office/drawing/2014/main" val="1275523370"/>
                    </a:ext>
                  </a:extLst>
                </a:gridCol>
              </a:tblGrid>
              <a:tr h="488216">
                <a:tc gridSpan="2">
                  <a:txBody>
                    <a:bodyPr/>
                    <a:lstStyle/>
                    <a:p>
                      <a:pPr algn="l" fontAlgn="b"/>
                      <a:r>
                        <a:rPr lang="en-US" sz="1400" b="1" u="none" strike="noStrike" dirty="0">
                          <a:solidFill>
                            <a:schemeClr val="bg1"/>
                          </a:solidFill>
                          <a:effectLst/>
                          <a:latin typeface="Century Gothic" panose="020B0502020202020204" pitchFamily="34" charset="0"/>
                        </a:rPr>
                        <a:t>LEADS</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1">
                        <a:lumMod val="65000"/>
                        <a:lumOff val="35000"/>
                      </a:schemeClr>
                    </a:solidFill>
                  </a:tcPr>
                </a:tc>
                <a:tc hMerge="1">
                  <a:txBody>
                    <a:bodyPr/>
                    <a:lstStyle/>
                    <a:p>
                      <a:pPr algn="l" fontAlgn="b"/>
                      <a:endParaRPr lang="en-US" sz="1400" b="1" u="none" strike="noStrike" dirty="0">
                        <a:solidFill>
                          <a:schemeClr val="bg1"/>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75000"/>
                      </a:schemeClr>
                    </a:solidFill>
                  </a:tcPr>
                </a:tc>
                <a:extLst>
                  <a:ext uri="{0D108BD9-81ED-4DB2-BD59-A6C34878D82A}">
                    <a16:rowId xmlns:a16="http://schemas.microsoft.com/office/drawing/2014/main" val="2764071318"/>
                  </a:ext>
                </a:extLst>
              </a:tr>
              <a:tr h="488216">
                <a:tc>
                  <a:txBody>
                    <a:bodyPr/>
                    <a:lstStyle/>
                    <a:p>
                      <a:pPr algn="l" fontAlgn="b"/>
                      <a:r>
                        <a:rPr lang="en-US" sz="1100" b="1" u="none" strike="noStrike" dirty="0">
                          <a:solidFill>
                            <a:schemeClr val="tx1"/>
                          </a:solidFill>
                          <a:effectLst/>
                          <a:latin typeface="Century Gothic" panose="020B0502020202020204" pitchFamily="34" charset="0"/>
                        </a:rPr>
                        <a:t>NAME</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lumMod val="85000"/>
                      </a:schemeClr>
                    </a:solidFill>
                  </a:tcPr>
                </a:tc>
                <a:tc>
                  <a:txBody>
                    <a:bodyPr/>
                    <a:lstStyle/>
                    <a:p>
                      <a:pPr algn="l" fontAlgn="b"/>
                      <a:r>
                        <a:rPr lang="en-US" sz="1100" b="1" u="none" strike="noStrike" dirty="0">
                          <a:solidFill>
                            <a:schemeClr val="tx1"/>
                          </a:solidFill>
                          <a:effectLst/>
                          <a:latin typeface="Century Gothic" panose="020B0502020202020204" pitchFamily="34" charset="0"/>
                        </a:rPr>
                        <a:t>CONTACT</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487102360"/>
                  </a:ext>
                </a:extLst>
              </a:tr>
              <a:tr h="586606">
                <a:tc>
                  <a:txBody>
                    <a:bodyPr/>
                    <a:lstStyle/>
                    <a:p>
                      <a:pPr algn="l" fontAlgn="b"/>
                      <a:endParaRPr lang="en-US" sz="1400" b="0" u="none" strike="noStrike" dirty="0">
                        <a:solidFill>
                          <a:schemeClr val="tx1"/>
                        </a:solidFill>
                        <a:effectLst/>
                        <a:latin typeface="Century Gothic" panose="020B0502020202020204" pitchFamily="34"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endParaRPr lang="en-US" dirty="0"/>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552985528"/>
                  </a:ext>
                </a:extLst>
              </a:tr>
              <a:tr h="586606">
                <a:tc>
                  <a:txBody>
                    <a:bodyPr/>
                    <a:lstStyle/>
                    <a:p>
                      <a:pPr algn="l" fontAlgn="b"/>
                      <a:endParaRPr lang="en-US" sz="1400" b="0" u="none" strike="noStrike" dirty="0">
                        <a:solidFill>
                          <a:schemeClr val="tx1"/>
                        </a:solidFill>
                        <a:effectLst/>
                        <a:latin typeface="Century Gothic" panose="020B0502020202020204" pitchFamily="34"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endParaRPr lang="en-US" dirty="0"/>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952173577"/>
                  </a:ext>
                </a:extLst>
              </a:tr>
              <a:tr h="586606">
                <a:tc>
                  <a:txBody>
                    <a:bodyPr/>
                    <a:lstStyle/>
                    <a:p>
                      <a:pPr algn="l" fontAlgn="b"/>
                      <a:endParaRPr lang="en-US" sz="1400" b="0" u="none" strike="noStrike" dirty="0">
                        <a:solidFill>
                          <a:schemeClr val="tx1"/>
                        </a:solidFill>
                        <a:effectLst/>
                        <a:latin typeface="Century Gothic" panose="020B0502020202020204" pitchFamily="34"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endParaRPr lang="en-US" dirty="0"/>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78911763"/>
                  </a:ext>
                </a:extLst>
              </a:tr>
              <a:tr h="586607">
                <a:tc>
                  <a:txBody>
                    <a:bodyPr/>
                    <a:lstStyle/>
                    <a:p>
                      <a:pPr algn="l" fontAlgn="b"/>
                      <a:endParaRPr lang="en-US" sz="1400" b="0" u="none" strike="noStrike" dirty="0">
                        <a:solidFill>
                          <a:schemeClr val="tx1"/>
                        </a:solidFill>
                        <a:effectLst/>
                        <a:latin typeface="Century Gothic" panose="020B0502020202020204" pitchFamily="34"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endParaRPr lang="en-US" dirty="0"/>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981448558"/>
                  </a:ext>
                </a:extLst>
              </a:tr>
              <a:tr h="586607">
                <a:tc>
                  <a:txBody>
                    <a:bodyPr/>
                    <a:lstStyle/>
                    <a:p>
                      <a:pPr algn="l" fontAlgn="b"/>
                      <a:endParaRPr lang="en-US" sz="1400" b="0" u="none" strike="noStrike" dirty="0">
                        <a:solidFill>
                          <a:schemeClr val="tx1"/>
                        </a:solidFill>
                        <a:effectLst/>
                        <a:latin typeface="Century Gothic" panose="020B0502020202020204" pitchFamily="34"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endParaRPr lang="en-US" dirty="0"/>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365506744"/>
                  </a:ext>
                </a:extLst>
              </a:tr>
              <a:tr h="586606">
                <a:tc>
                  <a:txBody>
                    <a:bodyPr/>
                    <a:lstStyle/>
                    <a:p>
                      <a:pPr algn="l" fontAlgn="b"/>
                      <a:endParaRPr lang="en-US" sz="1400" b="0" u="none" strike="noStrike" dirty="0">
                        <a:solidFill>
                          <a:schemeClr val="tx1"/>
                        </a:solidFill>
                        <a:effectLst/>
                        <a:latin typeface="Century Gothic" panose="020B0502020202020204" pitchFamily="34"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endParaRPr lang="en-US" dirty="0"/>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53781389"/>
                  </a:ext>
                </a:extLst>
              </a:tr>
              <a:tr h="586606">
                <a:tc>
                  <a:txBody>
                    <a:bodyPr/>
                    <a:lstStyle/>
                    <a:p>
                      <a:pPr algn="l" fontAlgn="b"/>
                      <a:endParaRPr lang="en-US" sz="1400" b="0" u="none" strike="noStrike" dirty="0">
                        <a:solidFill>
                          <a:schemeClr val="tx1"/>
                        </a:solidFill>
                        <a:effectLst/>
                        <a:latin typeface="Century Gothic" panose="020B0502020202020204" pitchFamily="34"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endParaRPr lang="en-US" dirty="0"/>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475593277"/>
                  </a:ext>
                </a:extLst>
              </a:tr>
              <a:tr h="586606">
                <a:tc>
                  <a:txBody>
                    <a:bodyPr/>
                    <a:lstStyle/>
                    <a:p>
                      <a:pPr algn="l" fontAlgn="b"/>
                      <a:endParaRPr lang="en-US" sz="1400" b="0" u="none" strike="noStrike" dirty="0">
                        <a:solidFill>
                          <a:schemeClr val="tx1"/>
                        </a:solidFill>
                        <a:effectLst/>
                        <a:latin typeface="Century Gothic" panose="020B0502020202020204" pitchFamily="34"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endParaRPr lang="en-US" dirty="0"/>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267271520"/>
                  </a:ext>
                </a:extLst>
              </a:tr>
            </a:tbl>
          </a:graphicData>
        </a:graphic>
      </p:graphicFrame>
      <p:graphicFrame>
        <p:nvGraphicFramePr>
          <p:cNvPr id="10" name="Table 9">
            <a:extLst>
              <a:ext uri="{FF2B5EF4-FFF2-40B4-BE49-F238E27FC236}">
                <a16:creationId xmlns:a16="http://schemas.microsoft.com/office/drawing/2014/main" id="{7771ACC8-66E4-5E41-A606-ABE3F4CA3443}"/>
              </a:ext>
            </a:extLst>
          </p:cNvPr>
          <p:cNvGraphicFramePr>
            <a:graphicFrameLocks noGrp="1"/>
          </p:cNvGraphicFramePr>
          <p:nvPr>
            <p:extLst>
              <p:ext uri="{D42A27DB-BD31-4B8C-83A1-F6EECF244321}">
                <p14:modId xmlns:p14="http://schemas.microsoft.com/office/powerpoint/2010/main" val="408476662"/>
              </p:ext>
            </p:extLst>
          </p:nvPr>
        </p:nvGraphicFramePr>
        <p:xfrm>
          <a:off x="220177" y="235975"/>
          <a:ext cx="7073758" cy="2962911"/>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7073758">
                  <a:extLst>
                    <a:ext uri="{9D8B030D-6E8A-4147-A177-3AD203B41FA5}">
                      <a16:colId xmlns:a16="http://schemas.microsoft.com/office/drawing/2014/main" val="2448353432"/>
                    </a:ext>
                  </a:extLst>
                </a:gridCol>
              </a:tblGrid>
              <a:tr h="0">
                <a:tc>
                  <a:txBody>
                    <a:bodyPr/>
                    <a:lstStyle/>
                    <a:p>
                      <a:pPr algn="l" fontAlgn="b"/>
                      <a:r>
                        <a:rPr lang="en-US" sz="1400" b="1" u="none" strike="noStrike" dirty="0">
                          <a:solidFill>
                            <a:schemeClr val="bg1"/>
                          </a:solidFill>
                          <a:effectLst/>
                          <a:latin typeface="Century Gothic" panose="020B0502020202020204" pitchFamily="34" charset="0"/>
                        </a:rPr>
                        <a:t>NAME AND SIZE OF OPPORTUNITY</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50000"/>
                      </a:schemeClr>
                    </a:solidFill>
                  </a:tcPr>
                </a:tc>
                <a:extLst>
                  <a:ext uri="{0D108BD9-81ED-4DB2-BD59-A6C34878D82A}">
                    <a16:rowId xmlns:a16="http://schemas.microsoft.com/office/drawing/2014/main" val="2764071318"/>
                  </a:ext>
                </a:extLst>
              </a:tr>
              <a:tr h="2475231">
                <a:tc>
                  <a:txBody>
                    <a:bodyPr/>
                    <a:lstStyle/>
                    <a:p>
                      <a:pPr algn="l" fontAlgn="b"/>
                      <a:endParaRPr lang="en-US" sz="1400" b="0" u="none" strike="noStrike" dirty="0">
                        <a:solidFill>
                          <a:schemeClr val="tx1"/>
                        </a:solidFill>
                        <a:effectLst/>
                        <a:latin typeface="Century Gothic" panose="020B0502020202020204" pitchFamily="34"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552985528"/>
                  </a:ext>
                </a:extLst>
              </a:tr>
            </a:tbl>
          </a:graphicData>
        </a:graphic>
      </p:graphicFrame>
      <p:sp>
        <p:nvSpPr>
          <p:cNvPr id="8" name="Rectangle 7"/>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7" name="TextBox 6"/>
          <p:cNvSpPr txBox="1"/>
          <p:nvPr/>
        </p:nvSpPr>
        <p:spPr>
          <a:xfrm>
            <a:off x="220177" y="6477000"/>
            <a:ext cx="11844864" cy="646331"/>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SALES FORECAST</a:t>
            </a:r>
          </a:p>
          <a:p>
            <a:pPr algn="r"/>
            <a:endParaRPr lang="en-US" b="1" dirty="0">
              <a:solidFill>
                <a:schemeClr val="bg1"/>
              </a:solidFill>
              <a:latin typeface="Century Gothic" panose="020B0502020202020204" pitchFamily="34" charset="0"/>
              <a:ea typeface="Arial" charset="0"/>
              <a:cs typeface="Arial" charset="0"/>
            </a:endParaRPr>
          </a:p>
        </p:txBody>
      </p:sp>
      <p:graphicFrame>
        <p:nvGraphicFramePr>
          <p:cNvPr id="9" name="Table 8">
            <a:extLst>
              <a:ext uri="{FF2B5EF4-FFF2-40B4-BE49-F238E27FC236}">
                <a16:creationId xmlns:a16="http://schemas.microsoft.com/office/drawing/2014/main" id="{5BD724B6-E322-7B4E-A0C7-AD6B63C46DC8}"/>
              </a:ext>
            </a:extLst>
          </p:cNvPr>
          <p:cNvGraphicFramePr>
            <a:graphicFrameLocks noGrp="1"/>
          </p:cNvGraphicFramePr>
          <p:nvPr>
            <p:extLst>
              <p:ext uri="{D42A27DB-BD31-4B8C-83A1-F6EECF244321}">
                <p14:modId xmlns:p14="http://schemas.microsoft.com/office/powerpoint/2010/main" val="1275389720"/>
              </p:ext>
            </p:extLst>
          </p:nvPr>
        </p:nvGraphicFramePr>
        <p:xfrm>
          <a:off x="220177" y="4054137"/>
          <a:ext cx="7073758" cy="1851119"/>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7073758">
                  <a:extLst>
                    <a:ext uri="{9D8B030D-6E8A-4147-A177-3AD203B41FA5}">
                      <a16:colId xmlns:a16="http://schemas.microsoft.com/office/drawing/2014/main" val="2448353432"/>
                    </a:ext>
                  </a:extLst>
                </a:gridCol>
              </a:tblGrid>
              <a:tr h="0">
                <a:tc>
                  <a:txBody>
                    <a:bodyPr/>
                    <a:lstStyle/>
                    <a:p>
                      <a:pPr algn="l" fontAlgn="b"/>
                      <a:r>
                        <a:rPr lang="en-US" sz="1400" b="1" u="none" strike="noStrike" dirty="0">
                          <a:solidFill>
                            <a:schemeClr val="bg1"/>
                          </a:solidFill>
                          <a:effectLst/>
                          <a:latin typeface="Century Gothic" panose="020B0502020202020204" pitchFamily="34" charset="0"/>
                        </a:rPr>
                        <a:t>ESTIMATED SPEND</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solidFill>
                  </a:tcPr>
                </a:tc>
                <a:extLst>
                  <a:ext uri="{0D108BD9-81ED-4DB2-BD59-A6C34878D82A}">
                    <a16:rowId xmlns:a16="http://schemas.microsoft.com/office/drawing/2014/main" val="2764071318"/>
                  </a:ext>
                </a:extLst>
              </a:tr>
              <a:tr h="1363439">
                <a:tc>
                  <a:txBody>
                    <a:bodyPr/>
                    <a:lstStyle/>
                    <a:p>
                      <a:pPr algn="l" fontAlgn="b"/>
                      <a:endParaRPr lang="en-US" sz="1400" b="0" u="none" strike="noStrike" dirty="0">
                        <a:solidFill>
                          <a:schemeClr val="tx1"/>
                        </a:solidFill>
                        <a:effectLst/>
                        <a:latin typeface="Century Gothic" panose="020B0502020202020204" pitchFamily="34"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3552985528"/>
                  </a:ext>
                </a:extLst>
              </a:tr>
            </a:tbl>
          </a:graphicData>
        </a:graphic>
      </p:graphicFrame>
    </p:spTree>
    <p:extLst>
      <p:ext uri="{BB962C8B-B14F-4D97-AF65-F5344CB8AC3E}">
        <p14:creationId xmlns:p14="http://schemas.microsoft.com/office/powerpoint/2010/main" val="3566640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44B5A14A-994D-2E45-8BDA-35C939E37A7A}"/>
              </a:ext>
            </a:extLst>
          </p:cNvPr>
          <p:cNvGraphicFramePr>
            <a:graphicFrameLocks noGrp="1"/>
          </p:cNvGraphicFramePr>
          <p:nvPr>
            <p:extLst>
              <p:ext uri="{D42A27DB-BD31-4B8C-83A1-F6EECF244321}">
                <p14:modId xmlns:p14="http://schemas.microsoft.com/office/powerpoint/2010/main" val="2617500870"/>
              </p:ext>
            </p:extLst>
          </p:nvPr>
        </p:nvGraphicFramePr>
        <p:xfrm>
          <a:off x="296377" y="345434"/>
          <a:ext cx="11612880" cy="5513106"/>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1554480">
                  <a:extLst>
                    <a:ext uri="{9D8B030D-6E8A-4147-A177-3AD203B41FA5}">
                      <a16:colId xmlns:a16="http://schemas.microsoft.com/office/drawing/2014/main" val="2448353432"/>
                    </a:ext>
                  </a:extLst>
                </a:gridCol>
                <a:gridCol w="10058400">
                  <a:extLst>
                    <a:ext uri="{9D8B030D-6E8A-4147-A177-3AD203B41FA5}">
                      <a16:colId xmlns:a16="http://schemas.microsoft.com/office/drawing/2014/main" val="185754983"/>
                    </a:ext>
                  </a:extLst>
                </a:gridCol>
              </a:tblGrid>
              <a:tr h="1837702">
                <a:tc>
                  <a:txBody>
                    <a:bodyPr/>
                    <a:lstStyle/>
                    <a:p>
                      <a:pPr algn="l" fontAlgn="b"/>
                      <a:r>
                        <a:rPr lang="en-US" sz="1200" b="1" i="0" u="none" strike="noStrike" dirty="0">
                          <a:solidFill>
                            <a:schemeClr val="bg1"/>
                          </a:solidFill>
                          <a:effectLst/>
                          <a:latin typeface="Century Gothic" panose="020B0502020202020204" pitchFamily="34" charset="0"/>
                        </a:rPr>
                        <a:t>PRODUCT DEVELOPMENT AND FEATURE ROADMAPS</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solidFill>
                  </a:tcPr>
                </a:tc>
                <a:tc>
                  <a:txBody>
                    <a:bodyPr/>
                    <a:lstStyle/>
                    <a:p>
                      <a:pPr algn="l" fontAlgn="ctr"/>
                      <a:endParaRPr lang="en-US" sz="1200" b="0" i="0" u="none" strike="noStrike" dirty="0">
                        <a:solidFill>
                          <a:schemeClr val="tx2">
                            <a:lumMod val="50000"/>
                          </a:schemeClr>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114045214"/>
                  </a:ext>
                </a:extLst>
              </a:tr>
              <a:tr h="1837702">
                <a:tc>
                  <a:txBody>
                    <a:bodyPr/>
                    <a:lstStyle/>
                    <a:p>
                      <a:pPr algn="l" fontAlgn="b"/>
                      <a:r>
                        <a:rPr lang="en-US" sz="1200" b="1" i="0" u="none" strike="noStrike" dirty="0">
                          <a:solidFill>
                            <a:schemeClr val="bg1"/>
                          </a:solidFill>
                          <a:effectLst/>
                          <a:latin typeface="Century Gothic" panose="020B0502020202020204" pitchFamily="34" charset="0"/>
                        </a:rPr>
                        <a:t>NEW INVENTORY</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50000"/>
                      </a:schemeClr>
                    </a:solidFill>
                  </a:tcPr>
                </a:tc>
                <a:tc>
                  <a:txBody>
                    <a:bodyPr/>
                    <a:lstStyle/>
                    <a:p>
                      <a:pPr algn="l" fontAlgn="ctr"/>
                      <a:endParaRPr lang="en-US" sz="1200" b="0" i="0" u="none" strike="noStrike" dirty="0">
                        <a:solidFill>
                          <a:schemeClr val="tx2">
                            <a:lumMod val="50000"/>
                          </a:schemeClr>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874118771"/>
                  </a:ext>
                </a:extLst>
              </a:tr>
              <a:tr h="1837702">
                <a:tc>
                  <a:txBody>
                    <a:bodyPr/>
                    <a:lstStyle/>
                    <a:p>
                      <a:pPr algn="l" fontAlgn="b"/>
                      <a:r>
                        <a:rPr lang="en-US" sz="1200" b="1" i="0" u="none" strike="noStrike" dirty="0">
                          <a:solidFill>
                            <a:schemeClr val="bg1"/>
                          </a:solidFill>
                          <a:effectLst/>
                          <a:latin typeface="Century Gothic" panose="020B0502020202020204" pitchFamily="34" charset="0"/>
                        </a:rPr>
                        <a:t>CUSTOMER UPDATES</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75000"/>
                      </a:schemeClr>
                    </a:solidFill>
                  </a:tcPr>
                </a:tc>
                <a:tc>
                  <a:txBody>
                    <a:bodyPr/>
                    <a:lstStyle/>
                    <a:p>
                      <a:pPr algn="l" fontAlgn="ctr"/>
                      <a:endParaRPr lang="en-US" sz="1200" b="0" i="0" u="none" strike="noStrike" dirty="0">
                        <a:solidFill>
                          <a:schemeClr val="tx2">
                            <a:lumMod val="50000"/>
                          </a:schemeClr>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885145323"/>
                  </a:ext>
                </a:extLst>
              </a:tr>
            </a:tbl>
          </a:graphicData>
        </a:graphic>
      </p:graphicFrame>
      <p:sp>
        <p:nvSpPr>
          <p:cNvPr id="8" name="Rectangle 7"/>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7" name="TextBox 6"/>
          <p:cNvSpPr txBox="1"/>
          <p:nvPr/>
        </p:nvSpPr>
        <p:spPr>
          <a:xfrm>
            <a:off x="5863533" y="6477000"/>
            <a:ext cx="6201508" cy="369332"/>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NEW PRODUCTS AND SERVICES</a:t>
            </a:r>
          </a:p>
        </p:txBody>
      </p:sp>
    </p:spTree>
    <p:extLst>
      <p:ext uri="{BB962C8B-B14F-4D97-AF65-F5344CB8AC3E}">
        <p14:creationId xmlns:p14="http://schemas.microsoft.com/office/powerpoint/2010/main" val="11098112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7" name="TextBox 6"/>
          <p:cNvSpPr txBox="1"/>
          <p:nvPr/>
        </p:nvSpPr>
        <p:spPr>
          <a:xfrm>
            <a:off x="1171575" y="6477000"/>
            <a:ext cx="10893466" cy="369332"/>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NEWS AND UPDATES</a:t>
            </a:r>
          </a:p>
        </p:txBody>
      </p:sp>
      <p:graphicFrame>
        <p:nvGraphicFramePr>
          <p:cNvPr id="5" name="Table 4">
            <a:extLst>
              <a:ext uri="{FF2B5EF4-FFF2-40B4-BE49-F238E27FC236}">
                <a16:creationId xmlns:a16="http://schemas.microsoft.com/office/drawing/2014/main" id="{FCBC44ED-2B4D-EB4F-B4F3-DA0B26C8836C}"/>
              </a:ext>
            </a:extLst>
          </p:cNvPr>
          <p:cNvGraphicFramePr>
            <a:graphicFrameLocks noGrp="1"/>
          </p:cNvGraphicFramePr>
          <p:nvPr>
            <p:extLst>
              <p:ext uri="{D42A27DB-BD31-4B8C-83A1-F6EECF244321}">
                <p14:modId xmlns:p14="http://schemas.microsoft.com/office/powerpoint/2010/main" val="2082625291"/>
              </p:ext>
            </p:extLst>
          </p:nvPr>
        </p:nvGraphicFramePr>
        <p:xfrm>
          <a:off x="220177" y="521081"/>
          <a:ext cx="11612880" cy="4370959"/>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1554480">
                  <a:extLst>
                    <a:ext uri="{9D8B030D-6E8A-4147-A177-3AD203B41FA5}">
                      <a16:colId xmlns:a16="http://schemas.microsoft.com/office/drawing/2014/main" val="2448353432"/>
                    </a:ext>
                  </a:extLst>
                </a:gridCol>
                <a:gridCol w="10058400">
                  <a:extLst>
                    <a:ext uri="{9D8B030D-6E8A-4147-A177-3AD203B41FA5}">
                      <a16:colId xmlns:a16="http://schemas.microsoft.com/office/drawing/2014/main" val="185754983"/>
                    </a:ext>
                  </a:extLst>
                </a:gridCol>
              </a:tblGrid>
              <a:tr h="4370959">
                <a:tc>
                  <a:txBody>
                    <a:bodyPr/>
                    <a:lstStyle/>
                    <a:p>
                      <a:pPr algn="l" fontAlgn="b"/>
                      <a:r>
                        <a:rPr lang="en-US" sz="1200" b="1" u="none" strike="noStrike" dirty="0">
                          <a:solidFill>
                            <a:schemeClr val="bg1"/>
                          </a:solidFill>
                          <a:effectLst/>
                          <a:latin typeface="Century Gothic" panose="020B0502020202020204" pitchFamily="34" charset="0"/>
                        </a:rPr>
                        <a:t>NEWS </a:t>
                      </a:r>
                    </a:p>
                    <a:p>
                      <a:pPr algn="l" fontAlgn="b"/>
                      <a:r>
                        <a:rPr lang="en-US" sz="1200" b="1" i="0" u="none" strike="noStrike" dirty="0">
                          <a:solidFill>
                            <a:schemeClr val="bg1"/>
                          </a:solidFill>
                          <a:effectLst/>
                          <a:latin typeface="Century Gothic" panose="020B0502020202020204" pitchFamily="34" charset="0"/>
                        </a:rPr>
                        <a:t>AND</a:t>
                      </a:r>
                    </a:p>
                    <a:p>
                      <a:pPr algn="l" fontAlgn="b"/>
                      <a:r>
                        <a:rPr lang="en-US" sz="1200" b="1" i="0" u="none" strike="noStrike" dirty="0">
                          <a:solidFill>
                            <a:schemeClr val="bg1"/>
                          </a:solidFill>
                          <a:effectLst/>
                          <a:latin typeface="Century Gothic" panose="020B0502020202020204" pitchFamily="34" charset="0"/>
                        </a:rPr>
                        <a:t>UPDATES</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50000"/>
                      </a:schemeClr>
                    </a:solidFill>
                  </a:tcPr>
                </a:tc>
                <a:tc>
                  <a:txBody>
                    <a:bodyPr/>
                    <a:lstStyle/>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1</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2</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3</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4</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5</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764071318"/>
                  </a:ext>
                </a:extLst>
              </a:tr>
            </a:tbl>
          </a:graphicData>
        </a:graphic>
      </p:graphicFrame>
    </p:spTree>
    <p:extLst>
      <p:ext uri="{BB962C8B-B14F-4D97-AF65-F5344CB8AC3E}">
        <p14:creationId xmlns:p14="http://schemas.microsoft.com/office/powerpoint/2010/main" val="7513110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7" name="TextBox 6"/>
          <p:cNvSpPr txBox="1"/>
          <p:nvPr/>
        </p:nvSpPr>
        <p:spPr>
          <a:xfrm>
            <a:off x="1171575" y="6477000"/>
            <a:ext cx="10893466" cy="369332"/>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ACTION PLAN</a:t>
            </a:r>
          </a:p>
        </p:txBody>
      </p:sp>
      <p:graphicFrame>
        <p:nvGraphicFramePr>
          <p:cNvPr id="5" name="Table 4">
            <a:extLst>
              <a:ext uri="{FF2B5EF4-FFF2-40B4-BE49-F238E27FC236}">
                <a16:creationId xmlns:a16="http://schemas.microsoft.com/office/drawing/2014/main" id="{FCBC44ED-2B4D-EB4F-B4F3-DA0B26C8836C}"/>
              </a:ext>
            </a:extLst>
          </p:cNvPr>
          <p:cNvGraphicFramePr>
            <a:graphicFrameLocks noGrp="1"/>
          </p:cNvGraphicFramePr>
          <p:nvPr>
            <p:extLst>
              <p:ext uri="{D42A27DB-BD31-4B8C-83A1-F6EECF244321}">
                <p14:modId xmlns:p14="http://schemas.microsoft.com/office/powerpoint/2010/main" val="2733524263"/>
              </p:ext>
            </p:extLst>
          </p:nvPr>
        </p:nvGraphicFramePr>
        <p:xfrm>
          <a:off x="220177" y="521081"/>
          <a:ext cx="11612880" cy="4370959"/>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1554480">
                  <a:extLst>
                    <a:ext uri="{9D8B030D-6E8A-4147-A177-3AD203B41FA5}">
                      <a16:colId xmlns:a16="http://schemas.microsoft.com/office/drawing/2014/main" val="2448353432"/>
                    </a:ext>
                  </a:extLst>
                </a:gridCol>
                <a:gridCol w="10058400">
                  <a:extLst>
                    <a:ext uri="{9D8B030D-6E8A-4147-A177-3AD203B41FA5}">
                      <a16:colId xmlns:a16="http://schemas.microsoft.com/office/drawing/2014/main" val="185754983"/>
                    </a:ext>
                  </a:extLst>
                </a:gridCol>
              </a:tblGrid>
              <a:tr h="4370959">
                <a:tc>
                  <a:txBody>
                    <a:bodyPr/>
                    <a:lstStyle/>
                    <a:p>
                      <a:pPr algn="l" fontAlgn="b"/>
                      <a:r>
                        <a:rPr lang="en-US" sz="1200" b="1" u="none" strike="noStrike" dirty="0">
                          <a:solidFill>
                            <a:schemeClr val="bg1"/>
                          </a:solidFill>
                          <a:effectLst/>
                          <a:latin typeface="Century Gothic" panose="020B0502020202020204" pitchFamily="34" charset="0"/>
                        </a:rPr>
                        <a:t>ACTION PLAN</a:t>
                      </a:r>
                      <a:endParaRPr lang="en-US" sz="1200" b="1" i="0" u="none" strike="noStrike" dirty="0">
                        <a:solidFill>
                          <a:schemeClr val="bg1"/>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50000"/>
                      </a:schemeClr>
                    </a:solidFill>
                  </a:tcPr>
                </a:tc>
                <a:tc>
                  <a:txBody>
                    <a:bodyPr/>
                    <a:lstStyle/>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1</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2</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3</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4</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5</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764071318"/>
                  </a:ext>
                </a:extLst>
              </a:tr>
            </a:tbl>
          </a:graphicData>
        </a:graphic>
      </p:graphicFrame>
    </p:spTree>
    <p:extLst>
      <p:ext uri="{BB962C8B-B14F-4D97-AF65-F5344CB8AC3E}">
        <p14:creationId xmlns:p14="http://schemas.microsoft.com/office/powerpoint/2010/main" val="20216854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7">
            <a:extLst>
              <a:ext uri="{FF2B5EF4-FFF2-40B4-BE49-F238E27FC236}">
                <a16:creationId xmlns:a16="http://schemas.microsoft.com/office/drawing/2014/main" id="{85704FB2-21BB-8D44-AC07-AF228E40B331}"/>
              </a:ext>
            </a:extLst>
          </p:cNvPr>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10" name="TextBox 9">
            <a:extLst>
              <a:ext uri="{FF2B5EF4-FFF2-40B4-BE49-F238E27FC236}">
                <a16:creationId xmlns:a16="http://schemas.microsoft.com/office/drawing/2014/main" id="{591C4F87-A976-1E4C-B38C-19D02E42CE4B}"/>
              </a:ext>
            </a:extLst>
          </p:cNvPr>
          <p:cNvSpPr txBox="1"/>
          <p:nvPr/>
        </p:nvSpPr>
        <p:spPr>
          <a:xfrm>
            <a:off x="5863533" y="6477000"/>
            <a:ext cx="6201508" cy="369332"/>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OBJECTIVE 1</a:t>
            </a:r>
          </a:p>
        </p:txBody>
      </p:sp>
      <p:sp>
        <p:nvSpPr>
          <p:cNvPr id="11" name="TextBox 10">
            <a:extLst>
              <a:ext uri="{FF2B5EF4-FFF2-40B4-BE49-F238E27FC236}">
                <a16:creationId xmlns:a16="http://schemas.microsoft.com/office/drawing/2014/main" id="{6047BEA3-34EC-FB46-91E8-5C64600DE54C}"/>
              </a:ext>
            </a:extLst>
          </p:cNvPr>
          <p:cNvSpPr txBox="1"/>
          <p:nvPr/>
        </p:nvSpPr>
        <p:spPr>
          <a:xfrm>
            <a:off x="243840" y="228600"/>
            <a:ext cx="11554439" cy="1815882"/>
          </a:xfrm>
          <a:prstGeom prst="rect">
            <a:avLst/>
          </a:prstGeom>
          <a:noFill/>
        </p:spPr>
        <p:txBody>
          <a:bodyPr wrap="square" rtlCol="0">
            <a:spAutoFit/>
          </a:bodyPr>
          <a:lstStyle/>
          <a:p>
            <a:r>
              <a:rPr lang="en-US" sz="2800" b="1" dirty="0">
                <a:latin typeface="Century Gothic" panose="020B0502020202020204" pitchFamily="34" charset="0"/>
              </a:rPr>
              <a:t>OBJECTIVE 1</a:t>
            </a:r>
          </a:p>
          <a:p>
            <a:endParaRPr lang="en-US" sz="2800" b="1" dirty="0">
              <a:latin typeface="Century Gothic" panose="020B0502020202020204" pitchFamily="34" charset="0"/>
            </a:endParaRPr>
          </a:p>
          <a:p>
            <a:pPr marL="914400" lvl="1" indent="-457200">
              <a:buFont typeface="Arial" panose="020B0604020202020204" pitchFamily="34" charset="0"/>
              <a:buChar char="•"/>
            </a:pPr>
            <a:r>
              <a:rPr lang="en-US" sz="2800" dirty="0">
                <a:solidFill>
                  <a:schemeClr val="tx2"/>
                </a:solidFill>
                <a:latin typeface="Century Gothic" panose="020B0502020202020204" pitchFamily="34" charset="0"/>
              </a:rPr>
              <a:t>Details</a:t>
            </a:r>
          </a:p>
          <a:p>
            <a:endParaRPr lang="en-US" sz="2800" b="1" dirty="0">
              <a:latin typeface="Century Gothic" panose="020B0502020202020204" pitchFamily="34" charset="0"/>
            </a:endParaRPr>
          </a:p>
        </p:txBody>
      </p:sp>
    </p:spTree>
    <p:extLst>
      <p:ext uri="{BB962C8B-B14F-4D97-AF65-F5344CB8AC3E}">
        <p14:creationId xmlns:p14="http://schemas.microsoft.com/office/powerpoint/2010/main" val="19676463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7">
            <a:extLst>
              <a:ext uri="{FF2B5EF4-FFF2-40B4-BE49-F238E27FC236}">
                <a16:creationId xmlns:a16="http://schemas.microsoft.com/office/drawing/2014/main" id="{85704FB2-21BB-8D44-AC07-AF228E40B331}"/>
              </a:ext>
            </a:extLst>
          </p:cNvPr>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10" name="TextBox 9">
            <a:extLst>
              <a:ext uri="{FF2B5EF4-FFF2-40B4-BE49-F238E27FC236}">
                <a16:creationId xmlns:a16="http://schemas.microsoft.com/office/drawing/2014/main" id="{591C4F87-A976-1E4C-B38C-19D02E42CE4B}"/>
              </a:ext>
            </a:extLst>
          </p:cNvPr>
          <p:cNvSpPr txBox="1"/>
          <p:nvPr/>
        </p:nvSpPr>
        <p:spPr>
          <a:xfrm>
            <a:off x="5863533" y="6477000"/>
            <a:ext cx="6201508" cy="369332"/>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OBJECTIVE 2</a:t>
            </a:r>
          </a:p>
        </p:txBody>
      </p:sp>
      <p:sp>
        <p:nvSpPr>
          <p:cNvPr id="11" name="TextBox 10">
            <a:extLst>
              <a:ext uri="{FF2B5EF4-FFF2-40B4-BE49-F238E27FC236}">
                <a16:creationId xmlns:a16="http://schemas.microsoft.com/office/drawing/2014/main" id="{6047BEA3-34EC-FB46-91E8-5C64600DE54C}"/>
              </a:ext>
            </a:extLst>
          </p:cNvPr>
          <p:cNvSpPr txBox="1"/>
          <p:nvPr/>
        </p:nvSpPr>
        <p:spPr>
          <a:xfrm>
            <a:off x="243840" y="228600"/>
            <a:ext cx="11554439" cy="1815882"/>
          </a:xfrm>
          <a:prstGeom prst="rect">
            <a:avLst/>
          </a:prstGeom>
          <a:noFill/>
        </p:spPr>
        <p:txBody>
          <a:bodyPr wrap="square" rtlCol="0">
            <a:spAutoFit/>
          </a:bodyPr>
          <a:lstStyle/>
          <a:p>
            <a:r>
              <a:rPr lang="en-US" sz="2800" b="1" dirty="0">
                <a:latin typeface="Century Gothic" panose="020B0502020202020204" pitchFamily="34" charset="0"/>
              </a:rPr>
              <a:t>OBJECTIVE 2</a:t>
            </a:r>
          </a:p>
          <a:p>
            <a:endParaRPr lang="en-US" sz="2800" b="1" dirty="0">
              <a:latin typeface="Century Gothic" panose="020B0502020202020204" pitchFamily="34" charset="0"/>
            </a:endParaRPr>
          </a:p>
          <a:p>
            <a:pPr marL="914400" lvl="1" indent="-457200">
              <a:buFont typeface="Arial" panose="020B0604020202020204" pitchFamily="34" charset="0"/>
              <a:buChar char="•"/>
            </a:pPr>
            <a:r>
              <a:rPr lang="en-US" sz="2800" dirty="0">
                <a:solidFill>
                  <a:schemeClr val="tx2"/>
                </a:solidFill>
                <a:latin typeface="Century Gothic" panose="020B0502020202020204" pitchFamily="34" charset="0"/>
              </a:rPr>
              <a:t>Details</a:t>
            </a:r>
          </a:p>
          <a:p>
            <a:endParaRPr lang="en-US" sz="2800" b="1" dirty="0">
              <a:latin typeface="Century Gothic" panose="020B0502020202020204" pitchFamily="34" charset="0"/>
            </a:endParaRPr>
          </a:p>
        </p:txBody>
      </p:sp>
    </p:spTree>
    <p:extLst>
      <p:ext uri="{BB962C8B-B14F-4D97-AF65-F5344CB8AC3E}">
        <p14:creationId xmlns:p14="http://schemas.microsoft.com/office/powerpoint/2010/main" val="32423419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7">
            <a:extLst>
              <a:ext uri="{FF2B5EF4-FFF2-40B4-BE49-F238E27FC236}">
                <a16:creationId xmlns:a16="http://schemas.microsoft.com/office/drawing/2014/main" id="{85704FB2-21BB-8D44-AC07-AF228E40B331}"/>
              </a:ext>
            </a:extLst>
          </p:cNvPr>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10" name="TextBox 9">
            <a:extLst>
              <a:ext uri="{FF2B5EF4-FFF2-40B4-BE49-F238E27FC236}">
                <a16:creationId xmlns:a16="http://schemas.microsoft.com/office/drawing/2014/main" id="{591C4F87-A976-1E4C-B38C-19D02E42CE4B}"/>
              </a:ext>
            </a:extLst>
          </p:cNvPr>
          <p:cNvSpPr txBox="1"/>
          <p:nvPr/>
        </p:nvSpPr>
        <p:spPr>
          <a:xfrm>
            <a:off x="5863533" y="6477000"/>
            <a:ext cx="6201508" cy="369332"/>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OBJECTIVE 3</a:t>
            </a:r>
          </a:p>
        </p:txBody>
      </p:sp>
      <p:sp>
        <p:nvSpPr>
          <p:cNvPr id="11" name="TextBox 10">
            <a:extLst>
              <a:ext uri="{FF2B5EF4-FFF2-40B4-BE49-F238E27FC236}">
                <a16:creationId xmlns:a16="http://schemas.microsoft.com/office/drawing/2014/main" id="{6047BEA3-34EC-FB46-91E8-5C64600DE54C}"/>
              </a:ext>
            </a:extLst>
          </p:cNvPr>
          <p:cNvSpPr txBox="1"/>
          <p:nvPr/>
        </p:nvSpPr>
        <p:spPr>
          <a:xfrm>
            <a:off x="243840" y="228600"/>
            <a:ext cx="11554439" cy="1815882"/>
          </a:xfrm>
          <a:prstGeom prst="rect">
            <a:avLst/>
          </a:prstGeom>
          <a:noFill/>
        </p:spPr>
        <p:txBody>
          <a:bodyPr wrap="square" rtlCol="0">
            <a:spAutoFit/>
          </a:bodyPr>
          <a:lstStyle/>
          <a:p>
            <a:r>
              <a:rPr lang="en-US" sz="2800" b="1" dirty="0">
                <a:latin typeface="Century Gothic" panose="020B0502020202020204" pitchFamily="34" charset="0"/>
              </a:rPr>
              <a:t>OBJECTIVE 3</a:t>
            </a:r>
          </a:p>
          <a:p>
            <a:endParaRPr lang="en-US" sz="2800" b="1" dirty="0">
              <a:latin typeface="Century Gothic" panose="020B0502020202020204" pitchFamily="34" charset="0"/>
            </a:endParaRPr>
          </a:p>
          <a:p>
            <a:pPr marL="914400" lvl="1" indent="-457200">
              <a:buFont typeface="Arial" panose="020B0604020202020204" pitchFamily="34" charset="0"/>
              <a:buChar char="•"/>
            </a:pPr>
            <a:r>
              <a:rPr lang="en-US" sz="2800" dirty="0">
                <a:solidFill>
                  <a:schemeClr val="tx2"/>
                </a:solidFill>
                <a:latin typeface="Century Gothic" panose="020B0502020202020204" pitchFamily="34" charset="0"/>
              </a:rPr>
              <a:t>Details</a:t>
            </a:r>
          </a:p>
          <a:p>
            <a:endParaRPr lang="en-US" sz="2800" b="1" dirty="0">
              <a:latin typeface="Century Gothic" panose="020B0502020202020204" pitchFamily="34" charset="0"/>
            </a:endParaRPr>
          </a:p>
        </p:txBody>
      </p:sp>
    </p:spTree>
    <p:extLst>
      <p:ext uri="{BB962C8B-B14F-4D97-AF65-F5344CB8AC3E}">
        <p14:creationId xmlns:p14="http://schemas.microsoft.com/office/powerpoint/2010/main" val="1148172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7">
            <a:extLst>
              <a:ext uri="{FF2B5EF4-FFF2-40B4-BE49-F238E27FC236}">
                <a16:creationId xmlns:a16="http://schemas.microsoft.com/office/drawing/2014/main" id="{85704FB2-21BB-8D44-AC07-AF228E40B331}"/>
              </a:ext>
            </a:extLst>
          </p:cNvPr>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10" name="TextBox 9">
            <a:extLst>
              <a:ext uri="{FF2B5EF4-FFF2-40B4-BE49-F238E27FC236}">
                <a16:creationId xmlns:a16="http://schemas.microsoft.com/office/drawing/2014/main" id="{591C4F87-A976-1E4C-B38C-19D02E42CE4B}"/>
              </a:ext>
            </a:extLst>
          </p:cNvPr>
          <p:cNvSpPr txBox="1"/>
          <p:nvPr/>
        </p:nvSpPr>
        <p:spPr>
          <a:xfrm>
            <a:off x="5863533" y="6477000"/>
            <a:ext cx="6201508" cy="369332"/>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SUMMARY AND DISCUSSION</a:t>
            </a:r>
          </a:p>
        </p:txBody>
      </p:sp>
      <p:sp>
        <p:nvSpPr>
          <p:cNvPr id="11" name="TextBox 10">
            <a:extLst>
              <a:ext uri="{FF2B5EF4-FFF2-40B4-BE49-F238E27FC236}">
                <a16:creationId xmlns:a16="http://schemas.microsoft.com/office/drawing/2014/main" id="{6047BEA3-34EC-FB46-91E8-5C64600DE54C}"/>
              </a:ext>
            </a:extLst>
          </p:cNvPr>
          <p:cNvSpPr txBox="1"/>
          <p:nvPr/>
        </p:nvSpPr>
        <p:spPr>
          <a:xfrm>
            <a:off x="243840" y="228600"/>
            <a:ext cx="11554439" cy="3539430"/>
          </a:xfrm>
          <a:prstGeom prst="rect">
            <a:avLst/>
          </a:prstGeom>
          <a:noFill/>
        </p:spPr>
        <p:txBody>
          <a:bodyPr wrap="square" rtlCol="0">
            <a:spAutoFit/>
          </a:bodyPr>
          <a:lstStyle/>
          <a:p>
            <a:r>
              <a:rPr lang="en-US" sz="2800" b="1" dirty="0">
                <a:latin typeface="Century Gothic" panose="020B0502020202020204" pitchFamily="34" charset="0"/>
              </a:rPr>
              <a:t>SUMMARY AND DISCUSSION</a:t>
            </a:r>
          </a:p>
          <a:p>
            <a:endParaRPr lang="en-US" sz="2800" b="1" dirty="0">
              <a:latin typeface="Century Gothic" panose="020B0502020202020204" pitchFamily="34" charset="0"/>
            </a:endParaRPr>
          </a:p>
          <a:p>
            <a:pPr marL="914400" lvl="1" indent="-457200">
              <a:buFont typeface="Arial" panose="020B0604020202020204" pitchFamily="34" charset="0"/>
              <a:buChar char="•"/>
            </a:pPr>
            <a:r>
              <a:rPr lang="en-US" sz="2800" dirty="0">
                <a:solidFill>
                  <a:schemeClr val="tx2"/>
                </a:solidFill>
                <a:latin typeface="Century Gothic" panose="020B0502020202020204" pitchFamily="34" charset="0"/>
              </a:rPr>
              <a:t>Summary of Quarterly Business Review</a:t>
            </a:r>
          </a:p>
          <a:p>
            <a:pPr marL="914400" lvl="1" indent="-457200">
              <a:buFont typeface="Arial" panose="020B0604020202020204" pitchFamily="34" charset="0"/>
              <a:buChar char="•"/>
            </a:pPr>
            <a:endParaRPr lang="en-US" sz="2800" dirty="0">
              <a:solidFill>
                <a:schemeClr val="tx2"/>
              </a:solidFill>
              <a:latin typeface="Century Gothic" panose="020B0502020202020204" pitchFamily="34" charset="0"/>
            </a:endParaRPr>
          </a:p>
          <a:p>
            <a:pPr marL="914400" lvl="1" indent="-457200">
              <a:buFont typeface="Arial" panose="020B0604020202020204" pitchFamily="34" charset="0"/>
              <a:buChar char="•"/>
            </a:pPr>
            <a:r>
              <a:rPr lang="en-US" sz="2800" dirty="0">
                <a:solidFill>
                  <a:schemeClr val="tx2"/>
                </a:solidFill>
                <a:latin typeface="Century Gothic" panose="020B0502020202020204" pitchFamily="34" charset="0"/>
              </a:rPr>
              <a:t>Closing Statements</a:t>
            </a:r>
          </a:p>
          <a:p>
            <a:pPr marL="914400" lvl="1" indent="-457200">
              <a:buFont typeface="Arial" panose="020B0604020202020204" pitchFamily="34" charset="0"/>
              <a:buChar char="•"/>
            </a:pPr>
            <a:endParaRPr lang="en-US" sz="2800" dirty="0">
              <a:solidFill>
                <a:schemeClr val="tx2"/>
              </a:solidFill>
              <a:latin typeface="Century Gothic" panose="020B0502020202020204" pitchFamily="34" charset="0"/>
            </a:endParaRPr>
          </a:p>
          <a:p>
            <a:pPr marL="914400" lvl="1" indent="-457200">
              <a:buFont typeface="Arial" panose="020B0604020202020204" pitchFamily="34" charset="0"/>
              <a:buChar char="•"/>
            </a:pPr>
            <a:r>
              <a:rPr lang="en-US" sz="2800" dirty="0">
                <a:solidFill>
                  <a:schemeClr val="tx2"/>
                </a:solidFill>
                <a:latin typeface="Century Gothic" panose="020B0502020202020204" pitchFamily="34" charset="0"/>
              </a:rPr>
              <a:t>Discussion</a:t>
            </a:r>
          </a:p>
          <a:p>
            <a:endParaRPr lang="en-US" sz="2800" b="1" dirty="0">
              <a:latin typeface="Century Gothic" panose="020B0502020202020204" pitchFamily="34" charset="0"/>
            </a:endParaRPr>
          </a:p>
        </p:txBody>
      </p:sp>
    </p:spTree>
    <p:extLst>
      <p:ext uri="{BB962C8B-B14F-4D97-AF65-F5344CB8AC3E}">
        <p14:creationId xmlns:p14="http://schemas.microsoft.com/office/powerpoint/2010/main" val="38737246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1BC736FB-ECB3-6947-8A3E-2AC7672BA480}"/>
              </a:ext>
            </a:extLst>
          </p:cNvPr>
          <p:cNvGraphicFramePr>
            <a:graphicFrameLocks noGrp="1"/>
          </p:cNvGraphicFramePr>
          <p:nvPr>
            <p:extLst>
              <p:ext uri="{D42A27DB-BD31-4B8C-83A1-F6EECF244321}">
                <p14:modId xmlns:p14="http://schemas.microsoft.com/office/powerpoint/2010/main" val="382949040"/>
              </p:ext>
            </p:extLst>
          </p:nvPr>
        </p:nvGraphicFramePr>
        <p:xfrm>
          <a:off x="787790" y="1050352"/>
          <a:ext cx="10227213" cy="2283692"/>
        </p:xfrm>
        <a:graphic>
          <a:graphicData uri="http://schemas.openxmlformats.org/drawingml/2006/table">
            <a:tbl>
              <a:tblPr firstRow="1" firstCol="1" bandRow="1">
                <a:tableStyleId>{5C22544A-7EE6-4342-B048-85BDC9FD1C3A}</a:tableStyleId>
              </a:tblPr>
              <a:tblGrid>
                <a:gridCol w="10227213">
                  <a:extLst>
                    <a:ext uri="{9D8B030D-6E8A-4147-A177-3AD203B41FA5}">
                      <a16:colId xmlns:a16="http://schemas.microsoft.com/office/drawing/2014/main" val="2161760999"/>
                    </a:ext>
                  </a:extLst>
                </a:gridCol>
              </a:tblGrid>
              <a:tr h="2283692">
                <a:tc>
                  <a:txBody>
                    <a:bodyPr/>
                    <a:lstStyle/>
                    <a:p>
                      <a:pPr marL="0" marR="0" algn="ctr">
                        <a:spcBef>
                          <a:spcPts val="0"/>
                        </a:spcBef>
                        <a:spcAft>
                          <a:spcPts val="0"/>
                        </a:spcAft>
                      </a:pPr>
                      <a:r>
                        <a:rPr lang="en-US" sz="1600" b="1" dirty="0">
                          <a:solidFill>
                            <a:schemeClr val="tx1"/>
                          </a:solidFill>
                          <a:effectLst/>
                          <a:latin typeface="Century Gothic" panose="020B0502020202020204" pitchFamily="34" charset="0"/>
                        </a:rPr>
                        <a:t>DISCLAIMER</a:t>
                      </a:r>
                      <a:endParaRPr lang="en-US" sz="1200" b="1" dirty="0">
                        <a:solidFill>
                          <a:schemeClr val="tx1"/>
                        </a:solidFill>
                        <a:effectLst/>
                        <a:latin typeface="Century Gothic" panose="020B0502020202020204" pitchFamily="34" charset="0"/>
                      </a:endParaRPr>
                    </a:p>
                    <a:p>
                      <a:pPr marL="0" marR="0">
                        <a:spcBef>
                          <a:spcPts val="0"/>
                        </a:spcBef>
                        <a:spcAft>
                          <a:spcPts val="0"/>
                        </a:spcAft>
                      </a:pPr>
                      <a:r>
                        <a:rPr lang="en-US" sz="1200" b="0" dirty="0">
                          <a:solidFill>
                            <a:schemeClr val="tx1"/>
                          </a:solidFill>
                          <a:effectLst/>
                          <a:latin typeface="Century Gothic" panose="020B0502020202020204" pitchFamily="34" charset="0"/>
                        </a:rPr>
                        <a:t> </a:t>
                      </a:r>
                    </a:p>
                    <a:p>
                      <a:pPr marL="0" marR="0">
                        <a:spcBef>
                          <a:spcPts val="0"/>
                        </a:spcBef>
                        <a:spcAft>
                          <a:spcPts val="0"/>
                        </a:spcAft>
                      </a:pPr>
                      <a:r>
                        <a:rPr lang="en-US" sz="1400" b="0" dirty="0">
                          <a:solidFill>
                            <a:schemeClr val="tx1"/>
                          </a:solidFill>
                          <a:effectLst/>
                          <a:latin typeface="Century Gothic" panose="020B0502020202020204" pitchFamily="34" charset="0"/>
                        </a:rPr>
                        <a:t>Any articles, templates, or information provided by Smartsheet on the website are for reference only. While we strive to keep the information up to date and correct, we make no representations or warranties of any kind, express or implied, about the completeness, accuracy, reliability, suitability, or availability with respect to the website or the information, articles, templates, or related graphics contained on the website. Any reliance you place on such information is therefore strictly at your own risk.</a:t>
                      </a:r>
                      <a:endParaRPr lang="en-US" sz="14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228600" marR="73025" marT="0" marB="0" anchor="ctr">
                    <a:lnL w="76200" cap="flat" cmpd="sng" algn="ctr">
                      <a:solidFill>
                        <a:schemeClr val="bg1">
                          <a:lumMod val="50000"/>
                        </a:schemeClr>
                      </a:solid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624880165"/>
                  </a:ext>
                </a:extLst>
              </a:tr>
            </a:tbl>
          </a:graphicData>
        </a:graphic>
      </p:graphicFrame>
    </p:spTree>
    <p:extLst>
      <p:ext uri="{BB962C8B-B14F-4D97-AF65-F5344CB8AC3E}">
        <p14:creationId xmlns:p14="http://schemas.microsoft.com/office/powerpoint/2010/main" val="2929323684"/>
      </p:ext>
    </p:extLst>
  </p:cSld>
  <p:clrMapOvr>
    <a:masterClrMapping/>
  </p:clrMapOvr>
</p:sld>
</file>

<file path=ppt/theme/theme1.xml><?xml version="1.0" encoding="utf-8"?>
<a:theme xmlns:a="http://schemas.openxmlformats.org/drawingml/2006/main" name="IC-Sales-QBR-Template_PowerPoint">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Презентация1" id="{CD6488C7-0351-460C-868D-E0977C9188C5}" vid="{25509E81-B3F3-41B6-A517-23A82978BDF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TotalTime>
  <Words>291</Words>
  <Application>Microsoft Office PowerPoint</Application>
  <PresentationFormat>Широкоэкранный</PresentationFormat>
  <Paragraphs>152</Paragraphs>
  <Slides>19</Slides>
  <Notes>19</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19</vt:i4>
      </vt:variant>
    </vt:vector>
  </HeadingPairs>
  <TitlesOfParts>
    <vt:vector size="26" baseType="lpstr">
      <vt:lpstr>Arial</vt:lpstr>
      <vt:lpstr>Arial Unicode MS</vt:lpstr>
      <vt:lpstr>Calibri</vt:lpstr>
      <vt:lpstr>Calibri Light</vt:lpstr>
      <vt:lpstr>Century Gothic</vt:lpstr>
      <vt:lpstr>Times New Roman</vt:lpstr>
      <vt:lpstr>IC-Sales-QBR-Template_PowerPoint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Alexandra Ragazhinskaya</dc:creator>
  <cp:lastModifiedBy>Alexandra Ragazhinskaya</cp:lastModifiedBy>
  <cp:revision>1</cp:revision>
  <dcterms:created xsi:type="dcterms:W3CDTF">2018-07-28T23:10:36Z</dcterms:created>
  <dcterms:modified xsi:type="dcterms:W3CDTF">2018-07-28T23:11:39Z</dcterms:modified>
</cp:coreProperties>
</file>