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9"/>
  </p:notesMasterIdLst>
  <p:sldIdLst>
    <p:sldId id="258" r:id="rId2"/>
    <p:sldId id="261" r:id="rId3"/>
    <p:sldId id="297" r:id="rId4"/>
    <p:sldId id="283" r:id="rId5"/>
    <p:sldId id="306" r:id="rId6"/>
    <p:sldId id="307" r:id="rId7"/>
    <p:sldId id="278" r:id="rId8"/>
    <p:sldId id="267" r:id="rId9"/>
    <p:sldId id="282" r:id="rId10"/>
    <p:sldId id="299" r:id="rId11"/>
    <p:sldId id="304" r:id="rId12"/>
    <p:sldId id="301" r:id="rId13"/>
    <p:sldId id="298" r:id="rId14"/>
    <p:sldId id="303" r:id="rId15"/>
    <p:sldId id="308" r:id="rId16"/>
    <p:sldId id="305" r:id="rId17"/>
    <p:sldId id="29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rica Waite" initials="EW"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AF6"/>
    <a:srgbClr val="5B7191"/>
    <a:srgbClr val="CDD5DD"/>
    <a:srgbClr val="74859B"/>
    <a:srgbClr val="C4D2E7"/>
    <a:srgbClr val="F0A622"/>
    <a:srgbClr val="5E913E"/>
    <a:srgbClr val="CE1D02"/>
    <a:srgbClr val="4DACA4"/>
    <a:srgbClr val="D578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6" autoAdjust="0"/>
    <p:restoredTop sz="86447"/>
  </p:normalViewPr>
  <p:slideViewPr>
    <p:cSldViewPr snapToGrid="0" snapToObjects="1">
      <p:cViewPr varScale="1">
        <p:scale>
          <a:sx n="194" d="100"/>
          <a:sy n="194" d="100"/>
        </p:scale>
        <p:origin x="163" y="115"/>
      </p:cViewPr>
      <p:guideLst>
        <p:guide orient="horz" pos="2160"/>
        <p:guide pos="384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Lst>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13.xml"/><Relationship Id="rId3" Type="http://schemas.openxmlformats.org/officeDocument/2006/relationships/slide" Target="slides/slide3.xml"/><Relationship Id="rId7" Type="http://schemas.openxmlformats.org/officeDocument/2006/relationships/slide" Target="slides/slide7.xml"/><Relationship Id="rId12" Type="http://schemas.openxmlformats.org/officeDocument/2006/relationships/slide" Target="slides/slide12.xml"/><Relationship Id="rId17" Type="http://schemas.openxmlformats.org/officeDocument/2006/relationships/slide" Target="slides/slide17.xml"/><Relationship Id="rId2" Type="http://schemas.openxmlformats.org/officeDocument/2006/relationships/slide" Target="slides/slide2.xml"/><Relationship Id="rId16" Type="http://schemas.openxmlformats.org/officeDocument/2006/relationships/slide" Target="slides/slide16.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5" Type="http://schemas.openxmlformats.org/officeDocument/2006/relationships/slide" Target="slides/slide15.xml"/><Relationship Id="rId10" Type="http://schemas.openxmlformats.org/officeDocument/2006/relationships/slide" Target="slides/slide10.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6AFEDE-F1BF-6A4A-80D9-CCB6DC4EFE3D}" type="datetimeFigureOut">
              <a:rPr lang="en-US" smtClean="0"/>
              <a:t>7/28/2018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11C10-233D-DA48-A5CB-9365BBABB6B4}" type="slidenum">
              <a:rPr lang="en-US" smtClean="0"/>
              <a:t>‹#›</a:t>
            </a:fld>
            <a:endParaRPr lang="en-US" dirty="0"/>
          </a:p>
        </p:txBody>
      </p:sp>
    </p:spTree>
    <p:extLst>
      <p:ext uri="{BB962C8B-B14F-4D97-AF65-F5344CB8AC3E}">
        <p14:creationId xmlns:p14="http://schemas.microsoft.com/office/powerpoint/2010/main" val="433076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a:t>
            </a:fld>
            <a:endParaRPr lang="en-US" dirty="0"/>
          </a:p>
        </p:txBody>
      </p:sp>
    </p:spTree>
    <p:extLst>
      <p:ext uri="{BB962C8B-B14F-4D97-AF65-F5344CB8AC3E}">
        <p14:creationId xmlns:p14="http://schemas.microsoft.com/office/powerpoint/2010/main" val="2722494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2</a:t>
            </a:fld>
            <a:endParaRPr lang="en-US" dirty="0"/>
          </a:p>
        </p:txBody>
      </p:sp>
    </p:spTree>
    <p:extLst>
      <p:ext uri="{BB962C8B-B14F-4D97-AF65-F5344CB8AC3E}">
        <p14:creationId xmlns:p14="http://schemas.microsoft.com/office/powerpoint/2010/main" val="617835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3</a:t>
            </a:fld>
            <a:endParaRPr lang="en-US" dirty="0"/>
          </a:p>
        </p:txBody>
      </p:sp>
    </p:spTree>
    <p:extLst>
      <p:ext uri="{BB962C8B-B14F-4D97-AF65-F5344CB8AC3E}">
        <p14:creationId xmlns:p14="http://schemas.microsoft.com/office/powerpoint/2010/main" val="215778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4</a:t>
            </a:fld>
            <a:endParaRPr lang="en-US" dirty="0"/>
          </a:p>
        </p:txBody>
      </p:sp>
    </p:spTree>
    <p:extLst>
      <p:ext uri="{BB962C8B-B14F-4D97-AF65-F5344CB8AC3E}">
        <p14:creationId xmlns:p14="http://schemas.microsoft.com/office/powerpoint/2010/main" val="3880326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5</a:t>
            </a:fld>
            <a:endParaRPr lang="en-US" dirty="0"/>
          </a:p>
        </p:txBody>
      </p:sp>
    </p:spTree>
    <p:extLst>
      <p:ext uri="{BB962C8B-B14F-4D97-AF65-F5344CB8AC3E}">
        <p14:creationId xmlns:p14="http://schemas.microsoft.com/office/powerpoint/2010/main" val="181520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6</a:t>
            </a:fld>
            <a:endParaRPr lang="en-US" dirty="0"/>
          </a:p>
        </p:txBody>
      </p:sp>
    </p:spTree>
    <p:extLst>
      <p:ext uri="{BB962C8B-B14F-4D97-AF65-F5344CB8AC3E}">
        <p14:creationId xmlns:p14="http://schemas.microsoft.com/office/powerpoint/2010/main" val="38569588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7</a:t>
            </a:fld>
            <a:endParaRPr lang="en-US" dirty="0"/>
          </a:p>
        </p:txBody>
      </p:sp>
    </p:spTree>
    <p:extLst>
      <p:ext uri="{BB962C8B-B14F-4D97-AF65-F5344CB8AC3E}">
        <p14:creationId xmlns:p14="http://schemas.microsoft.com/office/powerpoint/2010/main" val="32566688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8</a:t>
            </a:fld>
            <a:endParaRPr lang="en-US" dirty="0"/>
          </a:p>
        </p:txBody>
      </p:sp>
    </p:spTree>
    <p:extLst>
      <p:ext uri="{BB962C8B-B14F-4D97-AF65-F5344CB8AC3E}">
        <p14:creationId xmlns:p14="http://schemas.microsoft.com/office/powerpoint/2010/main" val="3878975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9</a:t>
            </a:fld>
            <a:endParaRPr lang="en-US" dirty="0"/>
          </a:p>
        </p:txBody>
      </p:sp>
    </p:spTree>
    <p:extLst>
      <p:ext uri="{BB962C8B-B14F-4D97-AF65-F5344CB8AC3E}">
        <p14:creationId xmlns:p14="http://schemas.microsoft.com/office/powerpoint/2010/main" val="3932270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10</a:t>
            </a:fld>
            <a:endParaRPr lang="en-US" dirty="0"/>
          </a:p>
        </p:txBody>
      </p:sp>
    </p:spTree>
    <p:extLst>
      <p:ext uri="{BB962C8B-B14F-4D97-AF65-F5344CB8AC3E}">
        <p14:creationId xmlns:p14="http://schemas.microsoft.com/office/powerpoint/2010/main" val="2915331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11</a:t>
            </a:fld>
            <a:endParaRPr lang="en-US" dirty="0"/>
          </a:p>
        </p:txBody>
      </p:sp>
    </p:spTree>
    <p:extLst>
      <p:ext uri="{BB962C8B-B14F-4D97-AF65-F5344CB8AC3E}">
        <p14:creationId xmlns:p14="http://schemas.microsoft.com/office/powerpoint/2010/main" val="2691092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12</a:t>
            </a:fld>
            <a:endParaRPr lang="en-US" dirty="0"/>
          </a:p>
        </p:txBody>
      </p:sp>
    </p:spTree>
    <p:extLst>
      <p:ext uri="{BB962C8B-B14F-4D97-AF65-F5344CB8AC3E}">
        <p14:creationId xmlns:p14="http://schemas.microsoft.com/office/powerpoint/2010/main" val="38527485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13</a:t>
            </a:fld>
            <a:endParaRPr lang="en-US" dirty="0"/>
          </a:p>
        </p:txBody>
      </p:sp>
    </p:spTree>
    <p:extLst>
      <p:ext uri="{BB962C8B-B14F-4D97-AF65-F5344CB8AC3E}">
        <p14:creationId xmlns:p14="http://schemas.microsoft.com/office/powerpoint/2010/main" val="1893019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14</a:t>
            </a:fld>
            <a:endParaRPr lang="en-US" dirty="0"/>
          </a:p>
        </p:txBody>
      </p:sp>
    </p:spTree>
    <p:extLst>
      <p:ext uri="{BB962C8B-B14F-4D97-AF65-F5344CB8AC3E}">
        <p14:creationId xmlns:p14="http://schemas.microsoft.com/office/powerpoint/2010/main" val="22298200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15</a:t>
            </a:fld>
            <a:endParaRPr lang="en-US" dirty="0"/>
          </a:p>
        </p:txBody>
      </p:sp>
    </p:spTree>
    <p:extLst>
      <p:ext uri="{BB962C8B-B14F-4D97-AF65-F5344CB8AC3E}">
        <p14:creationId xmlns:p14="http://schemas.microsoft.com/office/powerpoint/2010/main" val="3218742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16</a:t>
            </a:fld>
            <a:endParaRPr lang="en-US" dirty="0"/>
          </a:p>
        </p:txBody>
      </p:sp>
    </p:spTree>
    <p:extLst>
      <p:ext uri="{BB962C8B-B14F-4D97-AF65-F5344CB8AC3E}">
        <p14:creationId xmlns:p14="http://schemas.microsoft.com/office/powerpoint/2010/main" val="20202381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17</a:t>
            </a:fld>
            <a:endParaRPr lang="en-US" dirty="0"/>
          </a:p>
        </p:txBody>
      </p:sp>
    </p:spTree>
    <p:extLst>
      <p:ext uri="{BB962C8B-B14F-4D97-AF65-F5344CB8AC3E}">
        <p14:creationId xmlns:p14="http://schemas.microsoft.com/office/powerpoint/2010/main" val="1822264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407345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2079415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579773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115370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641709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545901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913076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55972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493808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207839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356738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95000"/>
                <a:alpha val="40000"/>
              </a:schemeClr>
            </a:gs>
            <a:gs pos="100000">
              <a:schemeClr val="bg1">
                <a:lumMod val="65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1E756-E947-FD4A-8A23-D2C983A1A8BD}" type="datetimeFigureOut">
              <a:rPr lang="en-US" smtClean="0"/>
              <a:t>7/28/2018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30669D-EC37-AA42-8CD3-B0788BD38FC6}" type="slidenum">
              <a:rPr lang="en-US" smtClean="0"/>
              <a:t>‹#›</a:t>
            </a:fld>
            <a:endParaRPr lang="en-US" dirty="0"/>
          </a:p>
        </p:txBody>
      </p:sp>
    </p:spTree>
    <p:extLst>
      <p:ext uri="{BB962C8B-B14F-4D97-AF65-F5344CB8AC3E}">
        <p14:creationId xmlns:p14="http://schemas.microsoft.com/office/powerpoint/2010/main" val="172960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goo.gl/mnXAGA"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43724"/>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QUARTERLY BUSINESS REVIEW</a:t>
            </a:r>
          </a:p>
        </p:txBody>
      </p:sp>
      <p:pic>
        <p:nvPicPr>
          <p:cNvPr id="6" name="Picture 5">
            <a:hlinkClick r:id="rId3"/>
            <a:extLst>
              <a:ext uri="{FF2B5EF4-FFF2-40B4-BE49-F238E27FC236}">
                <a16:creationId xmlns:a16="http://schemas.microsoft.com/office/drawing/2014/main" id="{011ABEA2-A0A4-2545-BC5F-D7F8CEFC99DC}"/>
              </a:ext>
            </a:extLst>
          </p:cNvPr>
          <p:cNvPicPr>
            <a:picLocks noChangeAspect="1"/>
          </p:cNvPicPr>
          <p:nvPr/>
        </p:nvPicPr>
        <p:blipFill>
          <a:blip r:embed="rId4"/>
          <a:stretch>
            <a:fillRect/>
          </a:stretch>
        </p:blipFill>
        <p:spPr>
          <a:xfrm>
            <a:off x="8407441" y="199160"/>
            <a:ext cx="3657600" cy="723900"/>
          </a:xfrm>
          <a:prstGeom prst="rect">
            <a:avLst/>
          </a:prstGeom>
        </p:spPr>
      </p:pic>
      <p:sp>
        <p:nvSpPr>
          <p:cNvPr id="11" name="TextBox 10">
            <a:extLst>
              <a:ext uri="{FF2B5EF4-FFF2-40B4-BE49-F238E27FC236}">
                <a16:creationId xmlns:a16="http://schemas.microsoft.com/office/drawing/2014/main" id="{D25B69A5-3B0C-C540-8CC8-9794435EA004}"/>
              </a:ext>
            </a:extLst>
          </p:cNvPr>
          <p:cNvSpPr txBox="1"/>
          <p:nvPr/>
        </p:nvSpPr>
        <p:spPr>
          <a:xfrm>
            <a:off x="552992" y="1734657"/>
            <a:ext cx="11221474" cy="1046440"/>
          </a:xfrm>
          <a:prstGeom prst="rect">
            <a:avLst/>
          </a:prstGeom>
          <a:noFill/>
        </p:spPr>
        <p:txBody>
          <a:bodyPr wrap="square" rtlCol="0">
            <a:spAutoFit/>
          </a:bodyPr>
          <a:lstStyle/>
          <a:p>
            <a:r>
              <a:rPr lang="en-US" sz="6200" dirty="0">
                <a:latin typeface="Century Gothic" panose="020B0502020202020204" pitchFamily="34" charset="0"/>
              </a:rPr>
              <a:t>QUARTERLY BUSINESS REVIEW</a:t>
            </a:r>
          </a:p>
        </p:txBody>
      </p:sp>
      <p:sp>
        <p:nvSpPr>
          <p:cNvPr id="9" name="TextBox 8">
            <a:extLst>
              <a:ext uri="{FF2B5EF4-FFF2-40B4-BE49-F238E27FC236}">
                <a16:creationId xmlns:a16="http://schemas.microsoft.com/office/drawing/2014/main" id="{BE98E647-E4C9-4B4B-888B-2F662C468983}"/>
              </a:ext>
            </a:extLst>
          </p:cNvPr>
          <p:cNvSpPr txBox="1"/>
          <p:nvPr/>
        </p:nvSpPr>
        <p:spPr>
          <a:xfrm>
            <a:off x="552992" y="2977839"/>
            <a:ext cx="7854449" cy="769441"/>
          </a:xfrm>
          <a:prstGeom prst="rect">
            <a:avLst/>
          </a:prstGeom>
          <a:noFill/>
        </p:spPr>
        <p:txBody>
          <a:bodyPr wrap="square" rtlCol="0">
            <a:spAutoFit/>
          </a:bodyPr>
          <a:lstStyle/>
          <a:p>
            <a:r>
              <a:rPr lang="en-US" sz="4400" dirty="0">
                <a:latin typeface="Century Gothic" panose="020B0502020202020204" pitchFamily="34" charset="0"/>
              </a:rPr>
              <a:t>Your Company Name</a:t>
            </a:r>
          </a:p>
        </p:txBody>
      </p:sp>
      <p:cxnSp>
        <p:nvCxnSpPr>
          <p:cNvPr id="3" name="Straight Connector 2">
            <a:extLst>
              <a:ext uri="{FF2B5EF4-FFF2-40B4-BE49-F238E27FC236}">
                <a16:creationId xmlns:a16="http://schemas.microsoft.com/office/drawing/2014/main" id="{75C502E9-323D-6147-AE85-54814FCF265C}"/>
              </a:ext>
            </a:extLst>
          </p:cNvPr>
          <p:cNvCxnSpPr>
            <a:cxnSpLocks/>
          </p:cNvCxnSpPr>
          <p:nvPr/>
        </p:nvCxnSpPr>
        <p:spPr>
          <a:xfrm>
            <a:off x="552992" y="2890157"/>
            <a:ext cx="11070972" cy="0"/>
          </a:xfrm>
          <a:prstGeom prst="line">
            <a:avLst/>
          </a:prstGeom>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E9FEB64A-76FC-3D4F-AD1A-A7C744DE5653}"/>
              </a:ext>
            </a:extLst>
          </p:cNvPr>
          <p:cNvSpPr txBox="1"/>
          <p:nvPr/>
        </p:nvSpPr>
        <p:spPr>
          <a:xfrm>
            <a:off x="552992" y="4538389"/>
            <a:ext cx="3316742" cy="338554"/>
          </a:xfrm>
          <a:prstGeom prst="rect">
            <a:avLst/>
          </a:prstGeom>
          <a:noFill/>
        </p:spPr>
        <p:txBody>
          <a:bodyPr wrap="square" numCol="1" rtlCol="0">
            <a:spAutoFit/>
          </a:bodyPr>
          <a:lstStyle/>
          <a:p>
            <a:r>
              <a:rPr lang="en-US" sz="1600" dirty="0">
                <a:latin typeface="Century Gothic" panose="020B0502020202020204" pitchFamily="34" charset="0"/>
              </a:rPr>
              <a:t>00/00/0000</a:t>
            </a:r>
          </a:p>
        </p:txBody>
      </p:sp>
      <p:grpSp>
        <p:nvGrpSpPr>
          <p:cNvPr id="14" name="Group 13">
            <a:extLst>
              <a:ext uri="{FF2B5EF4-FFF2-40B4-BE49-F238E27FC236}">
                <a16:creationId xmlns:a16="http://schemas.microsoft.com/office/drawing/2014/main" id="{273E4A99-8E98-9C49-BEA2-1DA828E7F9B3}"/>
              </a:ext>
            </a:extLst>
          </p:cNvPr>
          <p:cNvGrpSpPr/>
          <p:nvPr/>
        </p:nvGrpSpPr>
        <p:grpSpPr>
          <a:xfrm>
            <a:off x="8691080" y="3048505"/>
            <a:ext cx="2932884" cy="2890404"/>
            <a:chOff x="415636" y="923060"/>
            <a:chExt cx="2932884" cy="2890404"/>
          </a:xfrm>
        </p:grpSpPr>
        <p:sp>
          <p:nvSpPr>
            <p:cNvPr id="15" name="Oval 14">
              <a:extLst>
                <a:ext uri="{FF2B5EF4-FFF2-40B4-BE49-F238E27FC236}">
                  <a16:creationId xmlns:a16="http://schemas.microsoft.com/office/drawing/2014/main" id="{BFDED863-2973-1644-9532-648285F6B0E9}"/>
                </a:ext>
              </a:extLst>
            </p:cNvPr>
            <p:cNvSpPr/>
            <p:nvPr/>
          </p:nvSpPr>
          <p:spPr>
            <a:xfrm>
              <a:off x="415636" y="923060"/>
              <a:ext cx="2932884" cy="289040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5-Point Star 15">
              <a:extLst>
                <a:ext uri="{FF2B5EF4-FFF2-40B4-BE49-F238E27FC236}">
                  <a16:creationId xmlns:a16="http://schemas.microsoft.com/office/drawing/2014/main" id="{8A17C04B-3B6F-B640-8C13-8A28DEB19342}"/>
                </a:ext>
              </a:extLst>
            </p:cNvPr>
            <p:cNvSpPr/>
            <p:nvPr/>
          </p:nvSpPr>
          <p:spPr>
            <a:xfrm>
              <a:off x="666342" y="1048616"/>
              <a:ext cx="2431473" cy="2431473"/>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9EA10552-11D4-8049-A191-37D70CB0C373}"/>
                </a:ext>
              </a:extLst>
            </p:cNvPr>
            <p:cNvSpPr txBox="1"/>
            <p:nvPr/>
          </p:nvSpPr>
          <p:spPr>
            <a:xfrm>
              <a:off x="666341" y="1644986"/>
              <a:ext cx="2431473" cy="1446550"/>
            </a:xfrm>
            <a:prstGeom prst="rect">
              <a:avLst/>
            </a:prstGeom>
            <a:noFill/>
          </p:spPr>
          <p:txBody>
            <a:bodyPr wrap="square" rtlCol="0">
              <a:spAutoFit/>
            </a:bodyPr>
            <a:lstStyle/>
            <a:p>
              <a:pPr algn="ctr"/>
              <a:r>
                <a:rPr lang="en-US" sz="4400" b="1" dirty="0">
                  <a:solidFill>
                    <a:schemeClr val="bg1"/>
                  </a:solidFill>
                  <a:latin typeface="Century Gothic" panose="020B0502020202020204" pitchFamily="34" charset="0"/>
                </a:rPr>
                <a:t>YOUR</a:t>
              </a:r>
            </a:p>
            <a:p>
              <a:pPr algn="ctr"/>
              <a:r>
                <a:rPr lang="en-US" sz="4400" b="1" dirty="0">
                  <a:solidFill>
                    <a:schemeClr val="bg1"/>
                  </a:solidFill>
                  <a:latin typeface="Century Gothic" panose="020B0502020202020204" pitchFamily="34" charset="0"/>
                </a:rPr>
                <a:t>LOGO</a:t>
              </a:r>
            </a:p>
          </p:txBody>
        </p:sp>
      </p:grpSp>
    </p:spTree>
    <p:extLst>
      <p:ext uri="{BB962C8B-B14F-4D97-AF65-F5344CB8AC3E}">
        <p14:creationId xmlns:p14="http://schemas.microsoft.com/office/powerpoint/2010/main" val="1750150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74E1A7-300A-D842-86D2-69C485106066}"/>
              </a:ext>
            </a:extLst>
          </p:cNvPr>
          <p:cNvSpPr txBox="1"/>
          <p:nvPr/>
        </p:nvSpPr>
        <p:spPr>
          <a:xfrm>
            <a:off x="804128" y="2576760"/>
            <a:ext cx="10877331" cy="1754326"/>
          </a:xfrm>
          <a:prstGeom prst="rect">
            <a:avLst/>
          </a:prstGeom>
          <a:noFill/>
        </p:spPr>
        <p:txBody>
          <a:bodyPr wrap="square" rtlCol="0">
            <a:spAutoFit/>
          </a:bodyPr>
          <a:lstStyle/>
          <a:p>
            <a:pPr algn="ctr"/>
            <a:r>
              <a:rPr lang="en" sz="5400" b="1" dirty="0">
                <a:solidFill>
                  <a:schemeClr val="tx2"/>
                </a:solidFill>
                <a:latin typeface="Century Gothic" panose="020B0502020202020204" pitchFamily="34" charset="0"/>
              </a:rPr>
              <a:t>SUMMARY OF QTR BUSINESS OBJECTIVES AND KEY RESULTS</a:t>
            </a:r>
            <a:endParaRPr lang="en-US" sz="5400" b="1" i="1" dirty="0">
              <a:solidFill>
                <a:schemeClr val="tx2"/>
              </a:solidFill>
              <a:latin typeface="Century Gothic" panose="020B0502020202020204" pitchFamily="34" charset="0"/>
            </a:endParaRPr>
          </a:p>
        </p:txBody>
      </p:sp>
      <p:cxnSp>
        <p:nvCxnSpPr>
          <p:cNvPr id="16" name="Straight Connector 15">
            <a:extLst>
              <a:ext uri="{FF2B5EF4-FFF2-40B4-BE49-F238E27FC236}">
                <a16:creationId xmlns:a16="http://schemas.microsoft.com/office/drawing/2014/main" id="{A2C8F3E1-25A0-2948-A438-659ABD03E9AE}"/>
              </a:ext>
            </a:extLst>
          </p:cNvPr>
          <p:cNvCxnSpPr>
            <a:cxnSpLocks/>
          </p:cNvCxnSpPr>
          <p:nvPr/>
        </p:nvCxnSpPr>
        <p:spPr>
          <a:xfrm>
            <a:off x="552992" y="2090057"/>
            <a:ext cx="11070972" cy="0"/>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AE8932FE-22D9-A344-9CA7-3A74A9AFFD4B}"/>
              </a:ext>
            </a:extLst>
          </p:cNvPr>
          <p:cNvCxnSpPr>
            <a:cxnSpLocks/>
          </p:cNvCxnSpPr>
          <p:nvPr/>
        </p:nvCxnSpPr>
        <p:spPr>
          <a:xfrm>
            <a:off x="552992" y="4654187"/>
            <a:ext cx="1107097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18638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2D0B98DD-533C-7B4A-89C0-FFE723FC99BD}"/>
              </a:ext>
            </a:extLst>
          </p:cNvPr>
          <p:cNvGraphicFramePr>
            <a:graphicFrameLocks noGrp="1"/>
          </p:cNvGraphicFramePr>
          <p:nvPr>
            <p:extLst>
              <p:ext uri="{D42A27DB-BD31-4B8C-83A1-F6EECF244321}">
                <p14:modId xmlns:p14="http://schemas.microsoft.com/office/powerpoint/2010/main" val="2110714964"/>
              </p:ext>
            </p:extLst>
          </p:nvPr>
        </p:nvGraphicFramePr>
        <p:xfrm>
          <a:off x="4300564" y="235974"/>
          <a:ext cx="356616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356616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QTR Objective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Key Results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graphicFrame>
        <p:nvGraphicFramePr>
          <p:cNvPr id="9" name="Table 8">
            <a:extLst>
              <a:ext uri="{FF2B5EF4-FFF2-40B4-BE49-F238E27FC236}">
                <a16:creationId xmlns:a16="http://schemas.microsoft.com/office/drawing/2014/main" id="{79487483-FCAD-A74E-9D31-19CA87E15568}"/>
              </a:ext>
            </a:extLst>
          </p:cNvPr>
          <p:cNvGraphicFramePr>
            <a:graphicFrameLocks noGrp="1"/>
          </p:cNvGraphicFramePr>
          <p:nvPr>
            <p:extLst>
              <p:ext uri="{D42A27DB-BD31-4B8C-83A1-F6EECF244321}">
                <p14:modId xmlns:p14="http://schemas.microsoft.com/office/powerpoint/2010/main" val="2249924716"/>
              </p:ext>
            </p:extLst>
          </p:nvPr>
        </p:nvGraphicFramePr>
        <p:xfrm>
          <a:off x="8380950" y="235974"/>
          <a:ext cx="356616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356616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QTR Objective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Key Results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graphicFrame>
        <p:nvGraphicFramePr>
          <p:cNvPr id="10" name="Table 9">
            <a:extLst>
              <a:ext uri="{FF2B5EF4-FFF2-40B4-BE49-F238E27FC236}">
                <a16:creationId xmlns:a16="http://schemas.microsoft.com/office/drawing/2014/main" id="{7771ACC8-66E4-5E41-A606-ABE3F4CA3443}"/>
              </a:ext>
            </a:extLst>
          </p:cNvPr>
          <p:cNvGraphicFramePr>
            <a:graphicFrameLocks noGrp="1"/>
          </p:cNvGraphicFramePr>
          <p:nvPr>
            <p:extLst>
              <p:ext uri="{D42A27DB-BD31-4B8C-83A1-F6EECF244321}">
                <p14:modId xmlns:p14="http://schemas.microsoft.com/office/powerpoint/2010/main" val="1054324501"/>
              </p:ext>
            </p:extLst>
          </p:nvPr>
        </p:nvGraphicFramePr>
        <p:xfrm>
          <a:off x="220177" y="235975"/>
          <a:ext cx="356616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356616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QTR Objective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Key Results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220177" y="6477000"/>
            <a:ext cx="11844864" cy="646331"/>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QTR OBJECTIVES</a:t>
            </a:r>
          </a:p>
          <a:p>
            <a:pPr algn="r"/>
            <a:endParaRPr lang="en-US" b="1" dirty="0">
              <a:solidFill>
                <a:schemeClr val="bg1"/>
              </a:solidFill>
              <a:latin typeface="Century Gothic" panose="020B0502020202020204" pitchFamily="34" charset="0"/>
              <a:ea typeface="Arial" charset="0"/>
              <a:cs typeface="Arial" charset="0"/>
            </a:endParaRPr>
          </a:p>
        </p:txBody>
      </p:sp>
    </p:spTree>
    <p:extLst>
      <p:ext uri="{BB962C8B-B14F-4D97-AF65-F5344CB8AC3E}">
        <p14:creationId xmlns:p14="http://schemas.microsoft.com/office/powerpoint/2010/main" val="1184978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OBJECTIVE 1</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1815882"/>
          </a:xfrm>
          <a:prstGeom prst="rect">
            <a:avLst/>
          </a:prstGeom>
          <a:noFill/>
        </p:spPr>
        <p:txBody>
          <a:bodyPr wrap="square" rtlCol="0">
            <a:spAutoFit/>
          </a:bodyPr>
          <a:lstStyle/>
          <a:p>
            <a:r>
              <a:rPr lang="en-US" sz="2800" b="1" dirty="0">
                <a:latin typeface="Century Gothic" panose="020B0502020202020204" pitchFamily="34" charset="0"/>
              </a:rPr>
              <a:t>OBJECTIVE 1</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Details</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1967646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OBJECTIVE 2</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1815882"/>
          </a:xfrm>
          <a:prstGeom prst="rect">
            <a:avLst/>
          </a:prstGeom>
          <a:noFill/>
        </p:spPr>
        <p:txBody>
          <a:bodyPr wrap="square" rtlCol="0">
            <a:spAutoFit/>
          </a:bodyPr>
          <a:lstStyle/>
          <a:p>
            <a:r>
              <a:rPr lang="en-US" sz="2800" b="1" dirty="0">
                <a:latin typeface="Century Gothic" panose="020B0502020202020204" pitchFamily="34" charset="0"/>
              </a:rPr>
              <a:t>OBJECTIVE 2</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Details</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3242341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OBJECTIVE 3</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1815882"/>
          </a:xfrm>
          <a:prstGeom prst="rect">
            <a:avLst/>
          </a:prstGeom>
          <a:noFill/>
        </p:spPr>
        <p:txBody>
          <a:bodyPr wrap="square" rtlCol="0">
            <a:spAutoFit/>
          </a:bodyPr>
          <a:lstStyle/>
          <a:p>
            <a:r>
              <a:rPr lang="en-US" sz="2800" b="1" dirty="0">
                <a:latin typeface="Century Gothic" panose="020B0502020202020204" pitchFamily="34" charset="0"/>
              </a:rPr>
              <a:t>OBJECTIVE 3</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Details</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114817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KEY RESULTS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3116111196"/>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400" b="1" u="none" strike="noStrike" dirty="0">
                          <a:solidFill>
                            <a:schemeClr val="bg1"/>
                          </a:solidFill>
                          <a:effectLst/>
                          <a:latin typeface="Century Gothic" panose="020B0502020202020204" pitchFamily="34" charset="0"/>
                        </a:rPr>
                        <a:t>KEY RESULTS</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804598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2B358C66-369C-F048-90F6-091179E7E5FF}"/>
              </a:ext>
            </a:extLst>
          </p:cNvPr>
          <p:cNvGraphicFramePr>
            <a:graphicFrameLocks noGrp="1"/>
          </p:cNvGraphicFramePr>
          <p:nvPr>
            <p:extLst>
              <p:ext uri="{D42A27DB-BD31-4B8C-83A1-F6EECF244321}">
                <p14:modId xmlns:p14="http://schemas.microsoft.com/office/powerpoint/2010/main" val="349751438"/>
              </p:ext>
            </p:extLst>
          </p:nvPr>
        </p:nvGraphicFramePr>
        <p:xfrm>
          <a:off x="220177" y="352697"/>
          <a:ext cx="11713518" cy="5533752"/>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63273">
                  <a:extLst>
                    <a:ext uri="{9D8B030D-6E8A-4147-A177-3AD203B41FA5}">
                      <a16:colId xmlns:a16="http://schemas.microsoft.com/office/drawing/2014/main" val="2448353432"/>
                    </a:ext>
                  </a:extLst>
                </a:gridCol>
                <a:gridCol w="10150245">
                  <a:extLst>
                    <a:ext uri="{9D8B030D-6E8A-4147-A177-3AD203B41FA5}">
                      <a16:colId xmlns:a16="http://schemas.microsoft.com/office/drawing/2014/main" val="185754983"/>
                    </a:ext>
                  </a:extLst>
                </a:gridCol>
              </a:tblGrid>
              <a:tr h="1163103">
                <a:tc>
                  <a:txBody>
                    <a:bodyPr/>
                    <a:lstStyle/>
                    <a:p>
                      <a:pPr algn="l" fontAlgn="b"/>
                      <a:r>
                        <a:rPr lang="en-US" sz="1400" b="1" u="none" strike="noStrike" dirty="0">
                          <a:solidFill>
                            <a:schemeClr val="bg1"/>
                          </a:solidFill>
                          <a:effectLst/>
                          <a:latin typeface="Century Gothic" panose="020B0502020202020204" pitchFamily="34" charset="0"/>
                        </a:rPr>
                        <a:t>WHAT HAPPENED LAST QUARTER</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5715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57150" cap="flat" cmpd="sng" algn="ctr">
                      <a:solidFill>
                        <a:schemeClr val="bg1">
                          <a:lumMod val="75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764071318"/>
                  </a:ext>
                </a:extLst>
              </a:tr>
              <a:tr h="1456883">
                <a:tc>
                  <a:txBody>
                    <a:bodyPr/>
                    <a:lstStyle/>
                    <a:p>
                      <a:pPr algn="l" fontAlgn="b"/>
                      <a:r>
                        <a:rPr lang="en-US" sz="1400" b="1" i="0" u="none" strike="noStrike" dirty="0">
                          <a:solidFill>
                            <a:schemeClr val="bg1"/>
                          </a:solidFill>
                          <a:effectLst/>
                          <a:latin typeface="Century Gothic" panose="020B0502020202020204" pitchFamily="34" charset="0"/>
                        </a:rPr>
                        <a:t>KPIs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5715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5715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3859515"/>
                  </a:ext>
                </a:extLst>
              </a:tr>
              <a:tr h="1456883">
                <a:tc>
                  <a:txBody>
                    <a:bodyPr/>
                    <a:lstStyle/>
                    <a:p>
                      <a:pPr algn="l" fontAlgn="b"/>
                      <a:r>
                        <a:rPr lang="en-US" sz="1400" b="1" i="0" u="none" strike="noStrike" dirty="0">
                          <a:solidFill>
                            <a:schemeClr val="bg1"/>
                          </a:solidFill>
                          <a:effectLst/>
                          <a:latin typeface="Century Gothic" panose="020B0502020202020204" pitchFamily="34" charset="0"/>
                        </a:rPr>
                        <a:t>ROI</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0521055"/>
                  </a:ext>
                </a:extLst>
              </a:tr>
              <a:tr h="1456883">
                <a:tc>
                  <a:txBody>
                    <a:bodyPr/>
                    <a:lstStyle/>
                    <a:p>
                      <a:pPr algn="l" fontAlgn="b"/>
                      <a:r>
                        <a:rPr lang="en-US" sz="1400" b="1" i="0" u="none" strike="noStrike" dirty="0">
                          <a:solidFill>
                            <a:schemeClr val="bg1"/>
                          </a:solidFill>
                          <a:effectLst/>
                          <a:latin typeface="Century Gothic" panose="020B0502020202020204" pitchFamily="34" charset="0"/>
                        </a:rPr>
                        <a:t>SALES FORECAST</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19254682"/>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A LOOK AT THE NUMBERS</a:t>
            </a:r>
          </a:p>
        </p:txBody>
      </p:sp>
    </p:spTree>
    <p:extLst>
      <p:ext uri="{BB962C8B-B14F-4D97-AF65-F5344CB8AC3E}">
        <p14:creationId xmlns:p14="http://schemas.microsoft.com/office/powerpoint/2010/main" val="2905751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2608487358"/>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400" b="1" u="none" strike="noStrike" dirty="0">
                          <a:solidFill>
                            <a:schemeClr val="bg1"/>
                          </a:solidFill>
                          <a:effectLst/>
                          <a:latin typeface="Century Gothic" panose="020B0502020202020204" pitchFamily="34" charset="0"/>
                        </a:rPr>
                        <a:t>HIGHLIGHTS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1430056208"/>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400" b="1" u="none" strike="noStrike" dirty="0">
                          <a:solidFill>
                            <a:schemeClr val="bg1"/>
                          </a:solidFill>
                          <a:effectLst/>
                          <a:latin typeface="Century Gothic" panose="020B0502020202020204" pitchFamily="34" charset="0"/>
                        </a:rPr>
                        <a:t>SETBACKS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WINS AND LOSSES</a:t>
            </a:r>
          </a:p>
        </p:txBody>
      </p:sp>
    </p:spTree>
    <p:extLst>
      <p:ext uri="{BB962C8B-B14F-4D97-AF65-F5344CB8AC3E}">
        <p14:creationId xmlns:p14="http://schemas.microsoft.com/office/powerpoint/2010/main" val="3059960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LOOKING AHEAD</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1767706745"/>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400" b="1" u="none" strike="noStrike" dirty="0">
                          <a:solidFill>
                            <a:schemeClr val="bg1"/>
                          </a:solidFill>
                          <a:effectLst/>
                          <a:latin typeface="Century Gothic" panose="020B0502020202020204" pitchFamily="34" charset="0"/>
                        </a:rPr>
                        <a:t>LOOKING AHEAD</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3251282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NEW OPPORTUNITIES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260623706"/>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800" b="1" u="none" strike="noStrike" dirty="0">
                          <a:solidFill>
                            <a:schemeClr val="bg1"/>
                          </a:solidFill>
                          <a:effectLst/>
                          <a:latin typeface="Century Gothic" panose="020B0502020202020204" pitchFamily="34" charset="0"/>
                        </a:rPr>
                        <a:t>WHERE </a:t>
                      </a:r>
                    </a:p>
                    <a:p>
                      <a:pPr algn="l" fontAlgn="b"/>
                      <a:r>
                        <a:rPr lang="en-US" sz="1800" b="1" u="none" strike="noStrike" dirty="0">
                          <a:solidFill>
                            <a:schemeClr val="bg1"/>
                          </a:solidFill>
                          <a:effectLst/>
                          <a:latin typeface="Century Gothic" panose="020B0502020202020204" pitchFamily="34" charset="0"/>
                        </a:rPr>
                        <a:t>WE </a:t>
                      </a:r>
                    </a:p>
                    <a:p>
                      <a:pPr algn="l" fontAlgn="b"/>
                      <a:r>
                        <a:rPr lang="en-US" sz="1800" b="1" u="none" strike="noStrike" dirty="0">
                          <a:solidFill>
                            <a:schemeClr val="bg1"/>
                          </a:solidFill>
                          <a:effectLst/>
                          <a:latin typeface="Century Gothic" panose="020B0502020202020204" pitchFamily="34" charset="0"/>
                        </a:rPr>
                        <a:t>CAN </a:t>
                      </a:r>
                    </a:p>
                    <a:p>
                      <a:pPr algn="l" fontAlgn="b"/>
                      <a:r>
                        <a:rPr lang="en-US" sz="3600" b="1" u="none" strike="noStrike" dirty="0">
                          <a:solidFill>
                            <a:schemeClr val="bg1"/>
                          </a:solidFill>
                          <a:effectLst/>
                          <a:latin typeface="Century Gothic" panose="020B0502020202020204" pitchFamily="34" charset="0"/>
                        </a:rPr>
                        <a:t>WIN</a:t>
                      </a:r>
                      <a:endParaRPr lang="en-US" sz="18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2021685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37480D14-67E9-974E-8FEE-5012E669B5C7}"/>
              </a:ext>
            </a:extLst>
          </p:cNvPr>
          <p:cNvGraphicFramePr>
            <a:graphicFrameLocks noGrp="1"/>
          </p:cNvGraphicFramePr>
          <p:nvPr>
            <p:extLst>
              <p:ext uri="{D42A27DB-BD31-4B8C-83A1-F6EECF244321}">
                <p14:modId xmlns:p14="http://schemas.microsoft.com/office/powerpoint/2010/main" val="2516893837"/>
              </p:ext>
            </p:extLst>
          </p:nvPr>
        </p:nvGraphicFramePr>
        <p:xfrm>
          <a:off x="7505216" y="235974"/>
          <a:ext cx="4480560" cy="5669282"/>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2028314">
                  <a:extLst>
                    <a:ext uri="{9D8B030D-6E8A-4147-A177-3AD203B41FA5}">
                      <a16:colId xmlns:a16="http://schemas.microsoft.com/office/drawing/2014/main" val="2448353432"/>
                    </a:ext>
                  </a:extLst>
                </a:gridCol>
                <a:gridCol w="2452246">
                  <a:extLst>
                    <a:ext uri="{9D8B030D-6E8A-4147-A177-3AD203B41FA5}">
                      <a16:colId xmlns:a16="http://schemas.microsoft.com/office/drawing/2014/main" val="1275523370"/>
                    </a:ext>
                  </a:extLst>
                </a:gridCol>
              </a:tblGrid>
              <a:tr h="488216">
                <a:tc gridSpan="2">
                  <a:txBody>
                    <a:bodyPr/>
                    <a:lstStyle/>
                    <a:p>
                      <a:pPr algn="l" fontAlgn="b"/>
                      <a:r>
                        <a:rPr lang="en-US" sz="1400" b="1" u="none" strike="noStrike" dirty="0">
                          <a:solidFill>
                            <a:schemeClr val="bg1"/>
                          </a:solidFill>
                          <a:effectLst/>
                          <a:latin typeface="Century Gothic" panose="020B0502020202020204" pitchFamily="34" charset="0"/>
                        </a:rPr>
                        <a:t>LEADS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1">
                        <a:lumMod val="65000"/>
                        <a:lumOff val="35000"/>
                      </a:schemeClr>
                    </a:solidFill>
                  </a:tcPr>
                </a:tc>
                <a:tc hMerge="1">
                  <a:txBody>
                    <a:bodyPr/>
                    <a:lstStyle/>
                    <a:p>
                      <a:pPr algn="l" fontAlgn="b"/>
                      <a:endParaRPr lang="en-US" sz="1400" b="1"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extLst>
                  <a:ext uri="{0D108BD9-81ED-4DB2-BD59-A6C34878D82A}">
                    <a16:rowId xmlns:a16="http://schemas.microsoft.com/office/drawing/2014/main" val="2764071318"/>
                  </a:ext>
                </a:extLst>
              </a:tr>
              <a:tr h="488216">
                <a:tc>
                  <a:txBody>
                    <a:bodyPr/>
                    <a:lstStyle/>
                    <a:p>
                      <a:pPr algn="l" fontAlgn="b"/>
                      <a:r>
                        <a:rPr lang="en-US" sz="1100" b="1" u="none" strike="noStrike" dirty="0">
                          <a:solidFill>
                            <a:schemeClr val="tx1"/>
                          </a:solidFill>
                          <a:effectLst/>
                          <a:latin typeface="Century Gothic" panose="020B0502020202020204" pitchFamily="34" charset="0"/>
                        </a:rPr>
                        <a:t>NAME</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85000"/>
                      </a:schemeClr>
                    </a:solidFill>
                  </a:tcPr>
                </a:tc>
                <a:tc>
                  <a:txBody>
                    <a:bodyPr/>
                    <a:lstStyle/>
                    <a:p>
                      <a:pPr algn="l" fontAlgn="b"/>
                      <a:r>
                        <a:rPr lang="en-US" sz="1100" b="1" u="none" strike="noStrike" dirty="0">
                          <a:solidFill>
                            <a:schemeClr val="tx1"/>
                          </a:solidFill>
                          <a:effectLst/>
                          <a:latin typeface="Century Gothic" panose="020B0502020202020204" pitchFamily="34" charset="0"/>
                        </a:rPr>
                        <a:t>CONTACT</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487102360"/>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521735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8911763"/>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81448558"/>
                  </a:ext>
                </a:extLst>
              </a:tr>
              <a:tr h="586607">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65506744"/>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53781389"/>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75593277"/>
                  </a:ext>
                </a:extLst>
              </a:tr>
              <a:tr h="586606">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tc>
                  <a:txBody>
                    <a:bodyPr/>
                    <a:lstStyle/>
                    <a:p>
                      <a:endParaRPr lang="en-US" dirty="0"/>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67271520"/>
                  </a:ext>
                </a:extLst>
              </a:tr>
            </a:tbl>
          </a:graphicData>
        </a:graphic>
      </p:graphicFrame>
      <p:graphicFrame>
        <p:nvGraphicFramePr>
          <p:cNvPr id="10" name="Table 9">
            <a:extLst>
              <a:ext uri="{FF2B5EF4-FFF2-40B4-BE49-F238E27FC236}">
                <a16:creationId xmlns:a16="http://schemas.microsoft.com/office/drawing/2014/main" id="{7771ACC8-66E4-5E41-A606-ABE3F4CA3443}"/>
              </a:ext>
            </a:extLst>
          </p:cNvPr>
          <p:cNvGraphicFramePr>
            <a:graphicFrameLocks noGrp="1"/>
          </p:cNvGraphicFramePr>
          <p:nvPr>
            <p:extLst>
              <p:ext uri="{D42A27DB-BD31-4B8C-83A1-F6EECF244321}">
                <p14:modId xmlns:p14="http://schemas.microsoft.com/office/powerpoint/2010/main" val="4056244850"/>
              </p:ext>
            </p:extLst>
          </p:nvPr>
        </p:nvGraphicFramePr>
        <p:xfrm>
          <a:off x="220177" y="235975"/>
          <a:ext cx="7073758" cy="296291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7073758">
                  <a:extLst>
                    <a:ext uri="{9D8B030D-6E8A-4147-A177-3AD203B41FA5}">
                      <a16:colId xmlns:a16="http://schemas.microsoft.com/office/drawing/2014/main" val="2448353432"/>
                    </a:ext>
                  </a:extLst>
                </a:gridCol>
              </a:tblGrid>
              <a:tr h="0">
                <a:tc>
                  <a:txBody>
                    <a:bodyPr/>
                    <a:lstStyle/>
                    <a:p>
                      <a:pPr algn="l" fontAlgn="b"/>
                      <a:r>
                        <a:rPr lang="en-US" sz="1400" b="1" u="none" strike="noStrike" dirty="0">
                          <a:solidFill>
                            <a:schemeClr val="bg1"/>
                          </a:solidFill>
                          <a:effectLst/>
                          <a:latin typeface="Century Gothic" panose="020B0502020202020204" pitchFamily="34" charset="0"/>
                        </a:rPr>
                        <a:t>NAME AND SIZE OF OPPORTUNITY</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2764071318"/>
                  </a:ext>
                </a:extLst>
              </a:tr>
              <a:tr h="2475231">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220177" y="6477000"/>
            <a:ext cx="11844864" cy="646331"/>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NEW CUSTOMERS AND MARKETS</a:t>
            </a:r>
          </a:p>
          <a:p>
            <a:pPr algn="r"/>
            <a:endParaRPr lang="en-US" b="1" dirty="0">
              <a:solidFill>
                <a:schemeClr val="bg1"/>
              </a:solidFill>
              <a:latin typeface="Century Gothic" panose="020B0502020202020204" pitchFamily="34" charset="0"/>
              <a:ea typeface="Arial" charset="0"/>
              <a:cs typeface="Arial" charset="0"/>
            </a:endParaRPr>
          </a:p>
        </p:txBody>
      </p:sp>
      <p:graphicFrame>
        <p:nvGraphicFramePr>
          <p:cNvPr id="9" name="Table 8">
            <a:extLst>
              <a:ext uri="{FF2B5EF4-FFF2-40B4-BE49-F238E27FC236}">
                <a16:creationId xmlns:a16="http://schemas.microsoft.com/office/drawing/2014/main" id="{5BD724B6-E322-7B4E-A0C7-AD6B63C46DC8}"/>
              </a:ext>
            </a:extLst>
          </p:cNvPr>
          <p:cNvGraphicFramePr>
            <a:graphicFrameLocks noGrp="1"/>
          </p:cNvGraphicFramePr>
          <p:nvPr>
            <p:extLst>
              <p:ext uri="{D42A27DB-BD31-4B8C-83A1-F6EECF244321}">
                <p14:modId xmlns:p14="http://schemas.microsoft.com/office/powerpoint/2010/main" val="1275389720"/>
              </p:ext>
            </p:extLst>
          </p:nvPr>
        </p:nvGraphicFramePr>
        <p:xfrm>
          <a:off x="220177" y="4054137"/>
          <a:ext cx="7073758" cy="185111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7073758">
                  <a:extLst>
                    <a:ext uri="{9D8B030D-6E8A-4147-A177-3AD203B41FA5}">
                      <a16:colId xmlns:a16="http://schemas.microsoft.com/office/drawing/2014/main" val="2448353432"/>
                    </a:ext>
                  </a:extLst>
                </a:gridCol>
              </a:tblGrid>
              <a:tr h="0">
                <a:tc>
                  <a:txBody>
                    <a:bodyPr/>
                    <a:lstStyle/>
                    <a:p>
                      <a:pPr algn="l" fontAlgn="b"/>
                      <a:r>
                        <a:rPr lang="en-US" sz="1400" b="1" u="none" strike="noStrike" dirty="0">
                          <a:solidFill>
                            <a:schemeClr val="bg1"/>
                          </a:solidFill>
                          <a:effectLst/>
                          <a:latin typeface="Century Gothic" panose="020B0502020202020204" pitchFamily="34" charset="0"/>
                        </a:rPr>
                        <a:t>ESTIMATED SPEND</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2764071318"/>
                  </a:ext>
                </a:extLst>
              </a:tr>
              <a:tr h="1363439">
                <a:tc>
                  <a:txBody>
                    <a:bodyPr/>
                    <a:lstStyle/>
                    <a:p>
                      <a:pPr algn="l" fontAlgn="b"/>
                      <a:endParaRPr lang="en-US" sz="1400" b="0" u="none" strike="noStrike" dirty="0">
                        <a:solidFill>
                          <a:schemeClr val="tx1"/>
                        </a:solidFill>
                        <a:effectLst/>
                        <a:latin typeface="Century Gothic" panose="020B0502020202020204" pitchFamily="34"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552985528"/>
                  </a:ext>
                </a:extLst>
              </a:tr>
            </a:tbl>
          </a:graphicData>
        </a:graphic>
      </p:graphicFrame>
    </p:spTree>
    <p:extLst>
      <p:ext uri="{BB962C8B-B14F-4D97-AF65-F5344CB8AC3E}">
        <p14:creationId xmlns:p14="http://schemas.microsoft.com/office/powerpoint/2010/main" val="356664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1267830300"/>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400" b="1" u="none" strike="noStrike" dirty="0">
                          <a:solidFill>
                            <a:schemeClr val="bg1"/>
                          </a:solidFill>
                          <a:effectLst/>
                          <a:latin typeface="Century Gothic" panose="020B0502020202020204" pitchFamily="34" charset="0"/>
                        </a:rPr>
                        <a:t>PRODUCT DEVELOPMENT</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1">
                        <a:lumMod val="65000"/>
                        <a:lumOff val="35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3963591056"/>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400" b="1" u="none" strike="noStrike" dirty="0">
                          <a:solidFill>
                            <a:schemeClr val="bg1"/>
                          </a:solidFill>
                          <a:effectLst/>
                          <a:latin typeface="Century Gothic" panose="020B0502020202020204" pitchFamily="34" charset="0"/>
                        </a:rPr>
                        <a:t>FEATURE ROADMAPS</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NEW PRODUCTS AND SERVICES</a:t>
            </a:r>
          </a:p>
        </p:txBody>
      </p:sp>
    </p:spTree>
    <p:extLst>
      <p:ext uri="{BB962C8B-B14F-4D97-AF65-F5344CB8AC3E}">
        <p14:creationId xmlns:p14="http://schemas.microsoft.com/office/powerpoint/2010/main" val="3945395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NEWS AND UPDATES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1911923591"/>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400" b="1" u="none" strike="noStrike" dirty="0">
                          <a:solidFill>
                            <a:schemeClr val="bg1"/>
                          </a:solidFill>
                          <a:effectLst/>
                          <a:latin typeface="Century Gothic" panose="020B0502020202020204" pitchFamily="34" charset="0"/>
                        </a:rPr>
                        <a:t>NEWS </a:t>
                      </a:r>
                    </a:p>
                    <a:p>
                      <a:pPr algn="l" fontAlgn="b"/>
                      <a:r>
                        <a:rPr lang="en-US" sz="1400" b="1" i="0" u="none" strike="noStrike" dirty="0">
                          <a:solidFill>
                            <a:schemeClr val="bg1"/>
                          </a:solidFill>
                          <a:effectLst/>
                          <a:latin typeface="Century Gothic" panose="020B0502020202020204" pitchFamily="34" charset="0"/>
                        </a:rPr>
                        <a:t>AND</a:t>
                      </a:r>
                    </a:p>
                    <a:p>
                      <a:pPr algn="l" fontAlgn="b"/>
                      <a:r>
                        <a:rPr lang="en-US" sz="1400" b="1" i="0" u="none" strike="noStrike" dirty="0">
                          <a:solidFill>
                            <a:schemeClr val="bg1"/>
                          </a:solidFill>
                          <a:effectLst/>
                          <a:latin typeface="Century Gothic" panose="020B0502020202020204" pitchFamily="34" charset="0"/>
                        </a:rPr>
                        <a:t>UPDATES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751311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746033606"/>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400" b="1" u="none" strike="noStrike" dirty="0">
                          <a:solidFill>
                            <a:schemeClr val="bg1"/>
                          </a:solidFill>
                          <a:effectLst/>
                          <a:latin typeface="Century Gothic" panose="020B0502020202020204" pitchFamily="34" charset="0"/>
                        </a:rPr>
                        <a:t>ROLLOVER FROM </a:t>
                      </a:r>
                    </a:p>
                    <a:p>
                      <a:pPr algn="l" fontAlgn="b"/>
                      <a:r>
                        <a:rPr lang="en-US" sz="1400" b="1" u="none" strike="noStrike" dirty="0">
                          <a:solidFill>
                            <a:schemeClr val="bg1"/>
                          </a:solidFill>
                          <a:effectLst/>
                          <a:latin typeface="Century Gothic" panose="020B0502020202020204" pitchFamily="34" charset="0"/>
                        </a:rPr>
                        <a:t>LAST </a:t>
                      </a:r>
                    </a:p>
                    <a:p>
                      <a:pPr algn="l" fontAlgn="b"/>
                      <a:r>
                        <a:rPr lang="en-US" sz="1400" b="1" u="none" strike="noStrike" dirty="0">
                          <a:solidFill>
                            <a:schemeClr val="bg1"/>
                          </a:solidFill>
                          <a:effectLst/>
                          <a:latin typeface="Century Gothic" panose="020B0502020202020204" pitchFamily="34" charset="0"/>
                        </a:rPr>
                        <a:t>QBR</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2435750025"/>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400" b="1" u="none" strike="noStrike" dirty="0">
                          <a:solidFill>
                            <a:schemeClr val="bg1"/>
                          </a:solidFill>
                          <a:effectLst/>
                          <a:latin typeface="Century Gothic" panose="020B0502020202020204" pitchFamily="34" charset="0"/>
                        </a:rPr>
                        <a:t>NEXT </a:t>
                      </a:r>
                    </a:p>
                    <a:p>
                      <a:pPr algn="l" fontAlgn="b"/>
                      <a:r>
                        <a:rPr lang="en-US" sz="1400" b="1" u="none" strike="noStrike" dirty="0">
                          <a:solidFill>
                            <a:schemeClr val="bg1"/>
                          </a:solidFill>
                          <a:effectLst/>
                          <a:latin typeface="Century Gothic" panose="020B0502020202020204" pitchFamily="34" charset="0"/>
                        </a:rPr>
                        <a:t>STEPS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ACTION ITEMS</a:t>
            </a:r>
          </a:p>
        </p:txBody>
      </p:sp>
    </p:spTree>
    <p:extLst>
      <p:ext uri="{BB962C8B-B14F-4D97-AF65-F5344CB8AC3E}">
        <p14:creationId xmlns:p14="http://schemas.microsoft.com/office/powerpoint/2010/main" val="94239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SUMMARY AND DISCUSSION</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3539430"/>
          </a:xfrm>
          <a:prstGeom prst="rect">
            <a:avLst/>
          </a:prstGeom>
          <a:noFill/>
        </p:spPr>
        <p:txBody>
          <a:bodyPr wrap="square" rtlCol="0">
            <a:spAutoFit/>
          </a:bodyPr>
          <a:lstStyle/>
          <a:p>
            <a:r>
              <a:rPr lang="en-US" sz="2800" b="1" dirty="0">
                <a:latin typeface="Century Gothic" panose="020B0502020202020204" pitchFamily="34" charset="0"/>
              </a:rPr>
              <a:t>SUMMARY AND DISCUSSION</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Summary of Quarterly Business Review</a:t>
            </a:r>
          </a:p>
          <a:p>
            <a:pPr marL="914400" lvl="1" indent="-457200">
              <a:buFont typeface="Arial" panose="020B0604020202020204" pitchFamily="34" charset="0"/>
              <a:buChar char="•"/>
            </a:pPr>
            <a:endParaRPr lang="en-US" sz="2800" dirty="0">
              <a:solidFill>
                <a:schemeClr val="tx2"/>
              </a:solidFill>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Closing Statements</a:t>
            </a:r>
          </a:p>
          <a:p>
            <a:pPr marL="914400" lvl="1" indent="-457200">
              <a:buFont typeface="Arial" panose="020B0604020202020204" pitchFamily="34" charset="0"/>
              <a:buChar char="•"/>
            </a:pPr>
            <a:endParaRPr lang="en-US" sz="2800" dirty="0">
              <a:solidFill>
                <a:schemeClr val="tx2"/>
              </a:solidFill>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Discussion</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3873724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BC736FB-ECB3-6947-8A3E-2AC7672BA480}"/>
              </a:ext>
            </a:extLst>
          </p:cNvPr>
          <p:cNvGraphicFramePr>
            <a:graphicFrameLocks noGrp="1"/>
          </p:cNvGraphicFramePr>
          <p:nvPr>
            <p:extLst>
              <p:ext uri="{D42A27DB-BD31-4B8C-83A1-F6EECF244321}">
                <p14:modId xmlns:p14="http://schemas.microsoft.com/office/powerpoint/2010/main" val="382949040"/>
              </p:ext>
            </p:extLst>
          </p:nvPr>
        </p:nvGraphicFramePr>
        <p:xfrm>
          <a:off x="787790" y="1050352"/>
          <a:ext cx="10227213" cy="2283692"/>
        </p:xfrm>
        <a:graphic>
          <a:graphicData uri="http://schemas.openxmlformats.org/drawingml/2006/table">
            <a:tbl>
              <a:tblPr firstRow="1" firstCol="1" bandRow="1">
                <a:tableStyleId>{5C22544A-7EE6-4342-B048-85BDC9FD1C3A}</a:tableStyleId>
              </a:tblPr>
              <a:tblGrid>
                <a:gridCol w="10227213">
                  <a:extLst>
                    <a:ext uri="{9D8B030D-6E8A-4147-A177-3AD203B41FA5}">
                      <a16:colId xmlns:a16="http://schemas.microsoft.com/office/drawing/2014/main" val="2161760999"/>
                    </a:ext>
                  </a:extLst>
                </a:gridCol>
              </a:tblGrid>
              <a:tr h="2283692">
                <a:tc>
                  <a:txBody>
                    <a:bodyPr/>
                    <a:lstStyle/>
                    <a:p>
                      <a:pPr marL="0" marR="0" algn="ctr">
                        <a:spcBef>
                          <a:spcPts val="0"/>
                        </a:spcBef>
                        <a:spcAft>
                          <a:spcPts val="0"/>
                        </a:spcAft>
                      </a:pPr>
                      <a:r>
                        <a:rPr lang="en-US" sz="1600" b="1" dirty="0">
                          <a:solidFill>
                            <a:schemeClr val="tx1"/>
                          </a:solidFill>
                          <a:effectLst/>
                          <a:latin typeface="Century Gothic" panose="020B0502020202020204" pitchFamily="34" charset="0"/>
                        </a:rPr>
                        <a:t>DISCLAIMER</a:t>
                      </a:r>
                      <a:endParaRPr lang="en-US" sz="1200" b="1" dirty="0">
                        <a:solidFill>
                          <a:schemeClr val="tx1"/>
                        </a:solidFill>
                        <a:effectLst/>
                        <a:latin typeface="Century Gothic" panose="020B0502020202020204" pitchFamily="34" charset="0"/>
                      </a:endParaRPr>
                    </a:p>
                    <a:p>
                      <a:pPr marL="0" marR="0">
                        <a:spcBef>
                          <a:spcPts val="0"/>
                        </a:spcBef>
                        <a:spcAft>
                          <a:spcPts val="0"/>
                        </a:spcAft>
                      </a:pPr>
                      <a:r>
                        <a:rPr lang="en-US" sz="1200" b="0" dirty="0">
                          <a:solidFill>
                            <a:schemeClr val="tx1"/>
                          </a:solidFill>
                          <a:effectLst/>
                          <a:latin typeface="Century Gothic" panose="020B0502020202020204" pitchFamily="34" charset="0"/>
                        </a:rPr>
                        <a:t> </a:t>
                      </a:r>
                    </a:p>
                    <a:p>
                      <a:pPr marL="0" marR="0">
                        <a:spcBef>
                          <a:spcPts val="0"/>
                        </a:spcBef>
                        <a:spcAft>
                          <a:spcPts val="0"/>
                        </a:spcAft>
                      </a:pPr>
                      <a:r>
                        <a:rPr lang="en-US" sz="1400" b="0" dirty="0">
                          <a:solidFill>
                            <a:schemeClr val="tx1"/>
                          </a:solidFill>
                          <a:effectLst/>
                          <a:latin typeface="Century Gothic" panose="020B0502020202020204" pitchFamily="34" charset="0"/>
                        </a:rPr>
                        <a:t>Any articles, templates, or information provided by Smartsheet on the website are for reference only. While we strive to keep the information up to date and correct, we make no representations or warranties of any kind, express or implied, about the completeness, accuracy, reliability, suitability, or availability with respect to the website or the information, articles, templates, or related graphics contained on the website. Any reliance you place on such information is therefore strictly at your own risk.</a:t>
                      </a: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28600" marR="73025" marT="0" marB="0" anchor="ctr">
                    <a:lnL w="76200" cap="flat" cmpd="sng" algn="ctr">
                      <a:solidFill>
                        <a:schemeClr val="bg1">
                          <a:lumMod val="50000"/>
                        </a:schemeClr>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24880165"/>
                  </a:ext>
                </a:extLst>
              </a:tr>
            </a:tbl>
          </a:graphicData>
        </a:graphic>
      </p:graphicFrame>
    </p:spTree>
    <p:extLst>
      <p:ext uri="{BB962C8B-B14F-4D97-AF65-F5344CB8AC3E}">
        <p14:creationId xmlns:p14="http://schemas.microsoft.com/office/powerpoint/2010/main" val="2929323684"/>
      </p:ext>
    </p:extLst>
  </p:cSld>
  <p:clrMapOvr>
    <a:masterClrMapping/>
  </p:clrMapOvr>
</p:sld>
</file>

<file path=ppt/theme/theme1.xml><?xml version="1.0" encoding="utf-8"?>
<a:theme xmlns:a="http://schemas.openxmlformats.org/drawingml/2006/main" name="IC-Executive-QBR-Template_PowerPoin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691D36EA-2A9F-402C-A62B-ED736B4479BF}" vid="{605F7DF7-A775-4AD0-8224-7B09D3CD6C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209</Words>
  <Application>Microsoft Office PowerPoint</Application>
  <PresentationFormat>Широкоэкранный</PresentationFormat>
  <Paragraphs>110</Paragraphs>
  <Slides>17</Slides>
  <Notes>17</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17</vt:i4>
      </vt:variant>
    </vt:vector>
  </HeadingPairs>
  <TitlesOfParts>
    <vt:vector size="24" baseType="lpstr">
      <vt:lpstr>Arial</vt:lpstr>
      <vt:lpstr>Arial Unicode MS</vt:lpstr>
      <vt:lpstr>Calibri</vt:lpstr>
      <vt:lpstr>Calibri Light</vt:lpstr>
      <vt:lpstr>Century Gothic</vt:lpstr>
      <vt:lpstr>Times New Roman</vt:lpstr>
      <vt:lpstr>IC-Executive-QBR-Template_PowerPoint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Alexandra Ragazhinskaya</dc:creator>
  <cp:lastModifiedBy>Alexandra Ragazhinskaya</cp:lastModifiedBy>
  <cp:revision>1</cp:revision>
  <dcterms:created xsi:type="dcterms:W3CDTF">2018-07-28T23:12:06Z</dcterms:created>
  <dcterms:modified xsi:type="dcterms:W3CDTF">2018-07-28T23:12:37Z</dcterms:modified>
</cp:coreProperties>
</file>