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6"/>
  </p:notesMasterIdLst>
  <p:sldIdLst>
    <p:sldId id="258" r:id="rId2"/>
    <p:sldId id="309" r:id="rId3"/>
    <p:sldId id="282" r:id="rId4"/>
    <p:sldId id="267" r:id="rId5"/>
    <p:sldId id="298" r:id="rId6"/>
    <p:sldId id="297" r:id="rId7"/>
    <p:sldId id="311" r:id="rId8"/>
    <p:sldId id="299" r:id="rId9"/>
    <p:sldId id="304" r:id="rId10"/>
    <p:sldId id="308" r:id="rId11"/>
    <p:sldId id="278" r:id="rId12"/>
    <p:sldId id="310" r:id="rId13"/>
    <p:sldId id="305" r:id="rId14"/>
    <p:sldId id="29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rica Waite" initials="EW" lastIdx="2"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AF6"/>
    <a:srgbClr val="5B7191"/>
    <a:srgbClr val="CDD5DD"/>
    <a:srgbClr val="74859B"/>
    <a:srgbClr val="C4D2E7"/>
    <a:srgbClr val="F0A622"/>
    <a:srgbClr val="5E913E"/>
    <a:srgbClr val="CE1D02"/>
    <a:srgbClr val="4DACA4"/>
    <a:srgbClr val="D578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6" autoAdjust="0"/>
    <p:restoredTop sz="86447"/>
  </p:normalViewPr>
  <p:slideViewPr>
    <p:cSldViewPr snapToGrid="0" snapToObjects="1">
      <p:cViewPr varScale="1">
        <p:scale>
          <a:sx n="194" d="100"/>
          <a:sy n="194" d="100"/>
        </p:scale>
        <p:origin x="163" y="115"/>
      </p:cViewPr>
      <p:guideLst>
        <p:guide orient="horz" pos="2160"/>
        <p:guide pos="384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Lst>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13.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12.xml"/><Relationship Id="rId2" Type="http://schemas.openxmlformats.org/officeDocument/2006/relationships/slide" Target="slides/slide2.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 Id="rId14"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6AFEDE-F1BF-6A4A-80D9-CCB6DC4EFE3D}" type="datetimeFigureOut">
              <a:rPr lang="en-US" smtClean="0"/>
              <a:t>7/28/2018</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711C10-233D-DA48-A5CB-9365BBABB6B4}" type="slidenum">
              <a:rPr lang="en-US" smtClean="0"/>
              <a:t>‹#›</a:t>
            </a:fld>
            <a:endParaRPr lang="en-US" dirty="0"/>
          </a:p>
        </p:txBody>
      </p:sp>
    </p:spTree>
    <p:extLst>
      <p:ext uri="{BB962C8B-B14F-4D97-AF65-F5344CB8AC3E}">
        <p14:creationId xmlns:p14="http://schemas.microsoft.com/office/powerpoint/2010/main" val="4330768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a:t>
            </a:fld>
            <a:endParaRPr lang="en-US" dirty="0"/>
          </a:p>
        </p:txBody>
      </p:sp>
    </p:spTree>
    <p:extLst>
      <p:ext uri="{BB962C8B-B14F-4D97-AF65-F5344CB8AC3E}">
        <p14:creationId xmlns:p14="http://schemas.microsoft.com/office/powerpoint/2010/main" val="27224943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2</a:t>
            </a:fld>
            <a:endParaRPr lang="en-US" dirty="0"/>
          </a:p>
        </p:txBody>
      </p:sp>
    </p:spTree>
    <p:extLst>
      <p:ext uri="{BB962C8B-B14F-4D97-AF65-F5344CB8AC3E}">
        <p14:creationId xmlns:p14="http://schemas.microsoft.com/office/powerpoint/2010/main" val="16156029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3</a:t>
            </a:fld>
            <a:endParaRPr lang="en-US" dirty="0"/>
          </a:p>
        </p:txBody>
      </p:sp>
    </p:spTree>
    <p:extLst>
      <p:ext uri="{BB962C8B-B14F-4D97-AF65-F5344CB8AC3E}">
        <p14:creationId xmlns:p14="http://schemas.microsoft.com/office/powerpoint/2010/main" val="3932270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4</a:t>
            </a:fld>
            <a:endParaRPr lang="en-US" dirty="0"/>
          </a:p>
        </p:txBody>
      </p:sp>
    </p:spTree>
    <p:extLst>
      <p:ext uri="{BB962C8B-B14F-4D97-AF65-F5344CB8AC3E}">
        <p14:creationId xmlns:p14="http://schemas.microsoft.com/office/powerpoint/2010/main" val="38789752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5</a:t>
            </a:fld>
            <a:endParaRPr lang="en-US" dirty="0"/>
          </a:p>
        </p:txBody>
      </p:sp>
    </p:spTree>
    <p:extLst>
      <p:ext uri="{BB962C8B-B14F-4D97-AF65-F5344CB8AC3E}">
        <p14:creationId xmlns:p14="http://schemas.microsoft.com/office/powerpoint/2010/main" val="18930196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6</a:t>
            </a:fld>
            <a:endParaRPr lang="en-US" dirty="0"/>
          </a:p>
        </p:txBody>
      </p:sp>
    </p:spTree>
    <p:extLst>
      <p:ext uri="{BB962C8B-B14F-4D97-AF65-F5344CB8AC3E}">
        <p14:creationId xmlns:p14="http://schemas.microsoft.com/office/powerpoint/2010/main" val="215778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7</a:t>
            </a:fld>
            <a:endParaRPr lang="en-US" dirty="0"/>
          </a:p>
        </p:txBody>
      </p:sp>
    </p:spTree>
    <p:extLst>
      <p:ext uri="{BB962C8B-B14F-4D97-AF65-F5344CB8AC3E}">
        <p14:creationId xmlns:p14="http://schemas.microsoft.com/office/powerpoint/2010/main" val="15486841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8</a:t>
            </a:fld>
            <a:endParaRPr lang="en-US" dirty="0"/>
          </a:p>
        </p:txBody>
      </p:sp>
    </p:spTree>
    <p:extLst>
      <p:ext uri="{BB962C8B-B14F-4D97-AF65-F5344CB8AC3E}">
        <p14:creationId xmlns:p14="http://schemas.microsoft.com/office/powerpoint/2010/main" val="29153316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9</a:t>
            </a:fld>
            <a:endParaRPr lang="en-US" dirty="0"/>
          </a:p>
        </p:txBody>
      </p:sp>
    </p:spTree>
    <p:extLst>
      <p:ext uri="{BB962C8B-B14F-4D97-AF65-F5344CB8AC3E}">
        <p14:creationId xmlns:p14="http://schemas.microsoft.com/office/powerpoint/2010/main" val="2691092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10</a:t>
            </a:fld>
            <a:endParaRPr lang="en-US" dirty="0"/>
          </a:p>
        </p:txBody>
      </p:sp>
    </p:spTree>
    <p:extLst>
      <p:ext uri="{BB962C8B-B14F-4D97-AF65-F5344CB8AC3E}">
        <p14:creationId xmlns:p14="http://schemas.microsoft.com/office/powerpoint/2010/main" val="3218742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11</a:t>
            </a:fld>
            <a:endParaRPr lang="en-US" dirty="0"/>
          </a:p>
        </p:txBody>
      </p:sp>
    </p:spTree>
    <p:extLst>
      <p:ext uri="{BB962C8B-B14F-4D97-AF65-F5344CB8AC3E}">
        <p14:creationId xmlns:p14="http://schemas.microsoft.com/office/powerpoint/2010/main" val="3256668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12</a:t>
            </a:fld>
            <a:endParaRPr lang="en-US" dirty="0"/>
          </a:p>
        </p:txBody>
      </p:sp>
    </p:spTree>
    <p:extLst>
      <p:ext uri="{BB962C8B-B14F-4D97-AF65-F5344CB8AC3E}">
        <p14:creationId xmlns:p14="http://schemas.microsoft.com/office/powerpoint/2010/main" val="769219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13</a:t>
            </a:fld>
            <a:endParaRPr lang="en-US" dirty="0"/>
          </a:p>
        </p:txBody>
      </p:sp>
    </p:spTree>
    <p:extLst>
      <p:ext uri="{BB962C8B-B14F-4D97-AF65-F5344CB8AC3E}">
        <p14:creationId xmlns:p14="http://schemas.microsoft.com/office/powerpoint/2010/main" val="20202381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0711C10-233D-DA48-A5CB-9365BBABB6B4}" type="slidenum">
              <a:rPr lang="en-US" smtClean="0"/>
              <a:t>14</a:t>
            </a:fld>
            <a:endParaRPr lang="en-US" dirty="0"/>
          </a:p>
        </p:txBody>
      </p:sp>
    </p:spTree>
    <p:extLst>
      <p:ext uri="{BB962C8B-B14F-4D97-AF65-F5344CB8AC3E}">
        <p14:creationId xmlns:p14="http://schemas.microsoft.com/office/powerpoint/2010/main" val="1822264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07345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9415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79773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115370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641709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Date Placeholder 2"/>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545901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913076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55972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493808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2078398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a:spLocks noGrp="1"/>
          </p:cNvSpPr>
          <p:nvPr>
            <p:ph type="dt" sz="half" idx="10"/>
          </p:nvPr>
        </p:nvSpPr>
        <p:spPr/>
        <p:txBody>
          <a:bodyPr/>
          <a:lstStyle/>
          <a:p>
            <a:fld id="{7381E756-E947-FD4A-8A23-D2C983A1A8BD}" type="datetimeFigureOut">
              <a:rPr lang="en-US" smtClean="0"/>
              <a:t>7/28/2018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330669D-EC37-AA42-8CD3-B0788BD38FC6}" type="slidenum">
              <a:rPr lang="en-US" smtClean="0"/>
              <a:t>‹#›</a:t>
            </a:fld>
            <a:endParaRPr lang="en-US" dirty="0"/>
          </a:p>
        </p:txBody>
      </p:sp>
    </p:spTree>
    <p:extLst>
      <p:ext uri="{BB962C8B-B14F-4D97-AF65-F5344CB8AC3E}">
        <p14:creationId xmlns:p14="http://schemas.microsoft.com/office/powerpoint/2010/main" val="1356738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95000"/>
                <a:alpha val="40000"/>
              </a:schemeClr>
            </a:gs>
            <a:gs pos="100000">
              <a:schemeClr val="bg1">
                <a:lumMod val="65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1E756-E947-FD4A-8A23-D2C983A1A8BD}" type="datetimeFigureOut">
              <a:rPr lang="en-US" smtClean="0"/>
              <a:t>7/28/2018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0669D-EC37-AA42-8CD3-B0788BD38FC6}" type="slidenum">
              <a:rPr lang="en-US" smtClean="0"/>
              <a:t>‹#›</a:t>
            </a:fld>
            <a:endParaRPr lang="en-US" dirty="0"/>
          </a:p>
        </p:txBody>
      </p:sp>
    </p:spTree>
    <p:extLst>
      <p:ext uri="{BB962C8B-B14F-4D97-AF65-F5344CB8AC3E}">
        <p14:creationId xmlns:p14="http://schemas.microsoft.com/office/powerpoint/2010/main" val="172960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oo.gl/1LvRt2"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43724"/>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ANNUAL BUSINESS REVIEW</a:t>
            </a:r>
          </a:p>
        </p:txBody>
      </p:sp>
      <p:pic>
        <p:nvPicPr>
          <p:cNvPr id="6" name="Picture 5">
            <a:hlinkClick r:id="rId3"/>
            <a:extLst>
              <a:ext uri="{FF2B5EF4-FFF2-40B4-BE49-F238E27FC236}">
                <a16:creationId xmlns:a16="http://schemas.microsoft.com/office/drawing/2014/main" id="{011ABEA2-A0A4-2545-BC5F-D7F8CEFC99DC}"/>
              </a:ext>
            </a:extLst>
          </p:cNvPr>
          <p:cNvPicPr>
            <a:picLocks noChangeAspect="1"/>
          </p:cNvPicPr>
          <p:nvPr/>
        </p:nvPicPr>
        <p:blipFill>
          <a:blip r:embed="rId4"/>
          <a:stretch>
            <a:fillRect/>
          </a:stretch>
        </p:blipFill>
        <p:spPr>
          <a:xfrm>
            <a:off x="8407441" y="199160"/>
            <a:ext cx="3657600" cy="723900"/>
          </a:xfrm>
          <a:prstGeom prst="rect">
            <a:avLst/>
          </a:prstGeom>
        </p:spPr>
      </p:pic>
      <p:sp>
        <p:nvSpPr>
          <p:cNvPr id="11" name="TextBox 10">
            <a:extLst>
              <a:ext uri="{FF2B5EF4-FFF2-40B4-BE49-F238E27FC236}">
                <a16:creationId xmlns:a16="http://schemas.microsoft.com/office/drawing/2014/main" id="{D25B69A5-3B0C-C540-8CC8-9794435EA004}"/>
              </a:ext>
            </a:extLst>
          </p:cNvPr>
          <p:cNvSpPr txBox="1"/>
          <p:nvPr/>
        </p:nvSpPr>
        <p:spPr>
          <a:xfrm>
            <a:off x="552992" y="1734657"/>
            <a:ext cx="11221474" cy="1046440"/>
          </a:xfrm>
          <a:prstGeom prst="rect">
            <a:avLst/>
          </a:prstGeom>
          <a:noFill/>
        </p:spPr>
        <p:txBody>
          <a:bodyPr wrap="square" rtlCol="0">
            <a:spAutoFit/>
          </a:bodyPr>
          <a:lstStyle/>
          <a:p>
            <a:r>
              <a:rPr lang="en-US" sz="6200" dirty="0">
                <a:latin typeface="Century Gothic" panose="020B0502020202020204" pitchFamily="34" charset="0"/>
              </a:rPr>
              <a:t>ANNUAL BUSINESS REVIEW</a:t>
            </a:r>
          </a:p>
        </p:txBody>
      </p:sp>
      <p:sp>
        <p:nvSpPr>
          <p:cNvPr id="9" name="TextBox 8">
            <a:extLst>
              <a:ext uri="{FF2B5EF4-FFF2-40B4-BE49-F238E27FC236}">
                <a16:creationId xmlns:a16="http://schemas.microsoft.com/office/drawing/2014/main" id="{BE98E647-E4C9-4B4B-888B-2F662C468983}"/>
              </a:ext>
            </a:extLst>
          </p:cNvPr>
          <p:cNvSpPr txBox="1"/>
          <p:nvPr/>
        </p:nvSpPr>
        <p:spPr>
          <a:xfrm>
            <a:off x="552992" y="2977839"/>
            <a:ext cx="7854449" cy="769441"/>
          </a:xfrm>
          <a:prstGeom prst="rect">
            <a:avLst/>
          </a:prstGeom>
          <a:noFill/>
        </p:spPr>
        <p:txBody>
          <a:bodyPr wrap="square" rtlCol="0">
            <a:spAutoFit/>
          </a:bodyPr>
          <a:lstStyle/>
          <a:p>
            <a:r>
              <a:rPr lang="en-US" sz="4400" dirty="0">
                <a:latin typeface="Century Gothic" panose="020B0502020202020204" pitchFamily="34" charset="0"/>
              </a:rPr>
              <a:t>Your Company Name</a:t>
            </a:r>
          </a:p>
        </p:txBody>
      </p:sp>
      <p:cxnSp>
        <p:nvCxnSpPr>
          <p:cNvPr id="3" name="Straight Connector 2">
            <a:extLst>
              <a:ext uri="{FF2B5EF4-FFF2-40B4-BE49-F238E27FC236}">
                <a16:creationId xmlns:a16="http://schemas.microsoft.com/office/drawing/2014/main" id="{75C502E9-323D-6147-AE85-54814FCF265C}"/>
              </a:ext>
            </a:extLst>
          </p:cNvPr>
          <p:cNvCxnSpPr>
            <a:cxnSpLocks/>
          </p:cNvCxnSpPr>
          <p:nvPr/>
        </p:nvCxnSpPr>
        <p:spPr>
          <a:xfrm>
            <a:off x="552992" y="2890157"/>
            <a:ext cx="11070972" cy="0"/>
          </a:xfrm>
          <a:prstGeom prst="line">
            <a:avLst/>
          </a:prstGeom>
        </p:spPr>
        <p:style>
          <a:lnRef idx="1">
            <a:schemeClr val="dk1"/>
          </a:lnRef>
          <a:fillRef idx="0">
            <a:schemeClr val="dk1"/>
          </a:fillRef>
          <a:effectRef idx="0">
            <a:schemeClr val="dk1"/>
          </a:effectRef>
          <a:fontRef idx="minor">
            <a:schemeClr val="tx1"/>
          </a:fontRef>
        </p:style>
      </p:cxnSp>
      <p:sp>
        <p:nvSpPr>
          <p:cNvPr id="4" name="TextBox 3">
            <a:extLst>
              <a:ext uri="{FF2B5EF4-FFF2-40B4-BE49-F238E27FC236}">
                <a16:creationId xmlns:a16="http://schemas.microsoft.com/office/drawing/2014/main" id="{E9FEB64A-76FC-3D4F-AD1A-A7C744DE5653}"/>
              </a:ext>
            </a:extLst>
          </p:cNvPr>
          <p:cNvSpPr txBox="1"/>
          <p:nvPr/>
        </p:nvSpPr>
        <p:spPr>
          <a:xfrm>
            <a:off x="552992" y="4538389"/>
            <a:ext cx="3316742" cy="338554"/>
          </a:xfrm>
          <a:prstGeom prst="rect">
            <a:avLst/>
          </a:prstGeom>
          <a:noFill/>
        </p:spPr>
        <p:txBody>
          <a:bodyPr wrap="square" numCol="1" rtlCol="0">
            <a:spAutoFit/>
          </a:bodyPr>
          <a:lstStyle/>
          <a:p>
            <a:r>
              <a:rPr lang="en-US" sz="1600" dirty="0">
                <a:latin typeface="Century Gothic" panose="020B0502020202020204" pitchFamily="34" charset="0"/>
              </a:rPr>
              <a:t>00/00/0000</a:t>
            </a:r>
          </a:p>
        </p:txBody>
      </p:sp>
      <p:grpSp>
        <p:nvGrpSpPr>
          <p:cNvPr id="14" name="Group 13">
            <a:extLst>
              <a:ext uri="{FF2B5EF4-FFF2-40B4-BE49-F238E27FC236}">
                <a16:creationId xmlns:a16="http://schemas.microsoft.com/office/drawing/2014/main" id="{273E4A99-8E98-9C49-BEA2-1DA828E7F9B3}"/>
              </a:ext>
            </a:extLst>
          </p:cNvPr>
          <p:cNvGrpSpPr/>
          <p:nvPr/>
        </p:nvGrpSpPr>
        <p:grpSpPr>
          <a:xfrm>
            <a:off x="8691080" y="3048505"/>
            <a:ext cx="2932884" cy="2890404"/>
            <a:chOff x="415636" y="923060"/>
            <a:chExt cx="2932884" cy="2890404"/>
          </a:xfrm>
        </p:grpSpPr>
        <p:sp>
          <p:nvSpPr>
            <p:cNvPr id="15" name="Oval 14">
              <a:extLst>
                <a:ext uri="{FF2B5EF4-FFF2-40B4-BE49-F238E27FC236}">
                  <a16:creationId xmlns:a16="http://schemas.microsoft.com/office/drawing/2014/main" id="{BFDED863-2973-1644-9532-648285F6B0E9}"/>
                </a:ext>
              </a:extLst>
            </p:cNvPr>
            <p:cNvSpPr/>
            <p:nvPr/>
          </p:nvSpPr>
          <p:spPr>
            <a:xfrm>
              <a:off x="415636" y="923060"/>
              <a:ext cx="2932884" cy="289040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5-Point Star 15">
              <a:extLst>
                <a:ext uri="{FF2B5EF4-FFF2-40B4-BE49-F238E27FC236}">
                  <a16:creationId xmlns:a16="http://schemas.microsoft.com/office/drawing/2014/main" id="{8A17C04B-3B6F-B640-8C13-8A28DEB19342}"/>
                </a:ext>
              </a:extLst>
            </p:cNvPr>
            <p:cNvSpPr/>
            <p:nvPr/>
          </p:nvSpPr>
          <p:spPr>
            <a:xfrm>
              <a:off x="666342" y="1048616"/>
              <a:ext cx="2431473" cy="2431473"/>
            </a:xfrm>
            <a:prstGeom prst="star5">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Box 18">
              <a:extLst>
                <a:ext uri="{FF2B5EF4-FFF2-40B4-BE49-F238E27FC236}">
                  <a16:creationId xmlns:a16="http://schemas.microsoft.com/office/drawing/2014/main" id="{9EA10552-11D4-8049-A191-37D70CB0C373}"/>
                </a:ext>
              </a:extLst>
            </p:cNvPr>
            <p:cNvSpPr txBox="1"/>
            <p:nvPr/>
          </p:nvSpPr>
          <p:spPr>
            <a:xfrm>
              <a:off x="666341" y="1644986"/>
              <a:ext cx="2431473" cy="1446550"/>
            </a:xfrm>
            <a:prstGeom prst="rect">
              <a:avLst/>
            </a:prstGeom>
            <a:noFill/>
          </p:spPr>
          <p:txBody>
            <a:bodyPr wrap="square" rtlCol="0">
              <a:spAutoFit/>
            </a:bodyPr>
            <a:lstStyle/>
            <a:p>
              <a:pPr algn="ctr"/>
              <a:r>
                <a:rPr lang="en-US" sz="4400" b="1" dirty="0">
                  <a:solidFill>
                    <a:schemeClr val="bg1"/>
                  </a:solidFill>
                  <a:latin typeface="Century Gothic" panose="020B0502020202020204" pitchFamily="34" charset="0"/>
                </a:rPr>
                <a:t>YOUR</a:t>
              </a:r>
            </a:p>
            <a:p>
              <a:pPr algn="ctr"/>
              <a:r>
                <a:rPr lang="en-US" sz="4400" b="1" dirty="0">
                  <a:solidFill>
                    <a:schemeClr val="bg1"/>
                  </a:solidFill>
                  <a:latin typeface="Century Gothic" panose="020B0502020202020204" pitchFamily="34" charset="0"/>
                </a:rPr>
                <a:t>LOGO</a:t>
              </a:r>
            </a:p>
          </p:txBody>
        </p:sp>
      </p:grpSp>
    </p:spTree>
    <p:extLst>
      <p:ext uri="{BB962C8B-B14F-4D97-AF65-F5344CB8AC3E}">
        <p14:creationId xmlns:p14="http://schemas.microsoft.com/office/powerpoint/2010/main" val="17501501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4120989375"/>
              </p:ext>
            </p:extLst>
          </p:nvPr>
        </p:nvGraphicFramePr>
        <p:xfrm>
          <a:off x="220176" y="228600"/>
          <a:ext cx="11686073" cy="5543550"/>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64277">
                  <a:extLst>
                    <a:ext uri="{9D8B030D-6E8A-4147-A177-3AD203B41FA5}">
                      <a16:colId xmlns:a16="http://schemas.microsoft.com/office/drawing/2014/main" val="2448353432"/>
                    </a:ext>
                  </a:extLst>
                </a:gridCol>
                <a:gridCol w="10121796">
                  <a:extLst>
                    <a:ext uri="{9D8B030D-6E8A-4147-A177-3AD203B41FA5}">
                      <a16:colId xmlns:a16="http://schemas.microsoft.com/office/drawing/2014/main" val="185754983"/>
                    </a:ext>
                  </a:extLst>
                </a:gridCol>
              </a:tblGrid>
              <a:tr h="5543550">
                <a:tc>
                  <a:txBody>
                    <a:bodyPr/>
                    <a:lstStyle/>
                    <a:p>
                      <a:pPr algn="l" fontAlgn="b"/>
                      <a:r>
                        <a:rPr lang="en-US" sz="1400" b="1" u="none" strike="noStrike" dirty="0">
                          <a:solidFill>
                            <a:schemeClr val="bg1"/>
                          </a:solidFill>
                          <a:effectLst/>
                          <a:latin typeface="Century Gothic" panose="020B0502020202020204" pitchFamily="34" charset="0"/>
                        </a:rPr>
                        <a:t>OVERVIEW</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Review Objectives and Goals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Annual Performance</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Key Results: Wins and Losses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Performance by Quarter</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Top Customers and Markets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Looking Forward </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Opportunities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Targets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New Products and Services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Next Steps</a:t>
                      </a:r>
                    </a:p>
                    <a:p>
                      <a:pPr marL="171450" indent="-354330" algn="l" fontAlgn="ctr">
                        <a:lnSpc>
                          <a:spcPct val="150000"/>
                        </a:lnSpc>
                        <a:spcBef>
                          <a:spcPts val="0"/>
                        </a:spcBef>
                        <a:spcAft>
                          <a:spcPts val="600"/>
                        </a:spcAft>
                        <a:buClr>
                          <a:schemeClr val="tx2">
                            <a:lumMod val="60000"/>
                            <a:lumOff val="40000"/>
                          </a:schemeClr>
                        </a:buClr>
                        <a:buFont typeface="Arial Unicode MS" panose="020B0604020202020204" pitchFamily="34" charset="-128"/>
                        <a:buChar char="✙"/>
                      </a:pPr>
                      <a:r>
                        <a:rPr lang="en-US" sz="1700" b="0" i="0" u="none" strike="noStrike" dirty="0">
                          <a:solidFill>
                            <a:schemeClr val="tx2">
                              <a:lumMod val="50000"/>
                            </a:schemeClr>
                          </a:solidFill>
                          <a:effectLst/>
                          <a:latin typeface="Century Gothic" panose="020B0502020202020204" pitchFamily="34" charset="0"/>
                        </a:rPr>
                        <a:t>Summary</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OVERVIEW</a:t>
            </a:r>
          </a:p>
        </p:txBody>
      </p:sp>
    </p:spTree>
    <p:extLst>
      <p:ext uri="{BB962C8B-B14F-4D97-AF65-F5344CB8AC3E}">
        <p14:creationId xmlns:p14="http://schemas.microsoft.com/office/powerpoint/2010/main" val="1599595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2894425173"/>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GOALS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4037183708"/>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OBJECTIVES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LOOKING BACK</a:t>
            </a:r>
          </a:p>
        </p:txBody>
      </p:sp>
    </p:spTree>
    <p:extLst>
      <p:ext uri="{BB962C8B-B14F-4D97-AF65-F5344CB8AC3E}">
        <p14:creationId xmlns:p14="http://schemas.microsoft.com/office/powerpoint/2010/main" val="3059960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2B358C66-369C-F048-90F6-091179E7E5FF}"/>
              </a:ext>
            </a:extLst>
          </p:cNvPr>
          <p:cNvGraphicFramePr>
            <a:graphicFrameLocks noGrp="1"/>
          </p:cNvGraphicFramePr>
          <p:nvPr>
            <p:extLst>
              <p:ext uri="{D42A27DB-BD31-4B8C-83A1-F6EECF244321}">
                <p14:modId xmlns:p14="http://schemas.microsoft.com/office/powerpoint/2010/main" val="2736905853"/>
              </p:ext>
            </p:extLst>
          </p:nvPr>
        </p:nvGraphicFramePr>
        <p:xfrm>
          <a:off x="220177" y="352697"/>
          <a:ext cx="11713518" cy="5533752"/>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63273">
                  <a:extLst>
                    <a:ext uri="{9D8B030D-6E8A-4147-A177-3AD203B41FA5}">
                      <a16:colId xmlns:a16="http://schemas.microsoft.com/office/drawing/2014/main" val="2448353432"/>
                    </a:ext>
                  </a:extLst>
                </a:gridCol>
                <a:gridCol w="10150245">
                  <a:extLst>
                    <a:ext uri="{9D8B030D-6E8A-4147-A177-3AD203B41FA5}">
                      <a16:colId xmlns:a16="http://schemas.microsoft.com/office/drawing/2014/main" val="185754983"/>
                    </a:ext>
                  </a:extLst>
                </a:gridCol>
              </a:tblGrid>
              <a:tr h="1163103">
                <a:tc>
                  <a:txBody>
                    <a:bodyPr/>
                    <a:lstStyle/>
                    <a:p>
                      <a:pPr algn="l" fontAlgn="b"/>
                      <a:r>
                        <a:rPr lang="en-US" sz="1400" b="1" u="none" strike="noStrike" dirty="0">
                          <a:solidFill>
                            <a:schemeClr val="bg1"/>
                          </a:solidFill>
                          <a:effectLst/>
                          <a:latin typeface="Century Gothic" panose="020B0502020202020204" pitchFamily="34" charset="0"/>
                        </a:rPr>
                        <a:t>WHAT HAPPENED LAST YEAR</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57150" cap="flat" cmpd="sng" algn="ctr">
                      <a:solidFill>
                        <a:schemeClr val="bg1">
                          <a:lumMod val="75000"/>
                        </a:schemeClr>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764071318"/>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KPIs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75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5715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3859515"/>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ROI</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0521055"/>
                  </a:ext>
                </a:extLst>
              </a:tr>
              <a:tr h="1456883">
                <a:tc>
                  <a:txBody>
                    <a:bodyPr/>
                    <a:lstStyle/>
                    <a:p>
                      <a:pPr algn="l" fontAlgn="b"/>
                      <a:r>
                        <a:rPr lang="en-US" sz="1400" b="1" i="0" u="none" strike="noStrike" dirty="0">
                          <a:solidFill>
                            <a:schemeClr val="bg1"/>
                          </a:solidFill>
                          <a:effectLst/>
                          <a:latin typeface="Century Gothic" panose="020B0502020202020204" pitchFamily="34" charset="0"/>
                        </a:rPr>
                        <a:t>SALES FORECAST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600" kern="1200" dirty="0">
                        <a:solidFill>
                          <a:schemeClr val="dk1"/>
                        </a:solidFill>
                        <a:effectLst/>
                        <a:latin typeface="Century Gothic" panose="020B0502020202020204" pitchFamily="34" charset="0"/>
                        <a:ea typeface="+mn-ea"/>
                        <a:cs typeface="+mn-cs"/>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19254682"/>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A LOOK AT THE NUMBERS: BUSINESS REVIEW</a:t>
            </a:r>
          </a:p>
        </p:txBody>
      </p:sp>
    </p:spTree>
    <p:extLst>
      <p:ext uri="{BB962C8B-B14F-4D97-AF65-F5344CB8AC3E}">
        <p14:creationId xmlns:p14="http://schemas.microsoft.com/office/powerpoint/2010/main" val="2905751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2939347237"/>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WINS</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1">
                        <a:lumMod val="65000"/>
                        <a:lumOff val="35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3293059236"/>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LOSSES</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WINS AND LOSSES</a:t>
            </a:r>
          </a:p>
        </p:txBody>
      </p:sp>
    </p:spTree>
    <p:extLst>
      <p:ext uri="{BB962C8B-B14F-4D97-AF65-F5344CB8AC3E}">
        <p14:creationId xmlns:p14="http://schemas.microsoft.com/office/powerpoint/2010/main" val="3945395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PERFORMANCE BY QUARTER</a:t>
            </a:r>
          </a:p>
          <a:p>
            <a:pPr algn="r"/>
            <a:endParaRPr lang="en-US" b="1" dirty="0">
              <a:solidFill>
                <a:schemeClr val="bg1"/>
              </a:solidFill>
              <a:latin typeface="Century Gothic" panose="020B0502020202020204" pitchFamily="34" charset="0"/>
              <a:ea typeface="Arial" charset="0"/>
              <a:cs typeface="Arial" charset="0"/>
            </a:endParaRPr>
          </a:p>
        </p:txBody>
      </p:sp>
      <p:graphicFrame>
        <p:nvGraphicFramePr>
          <p:cNvPr id="11" name="Table 10">
            <a:extLst>
              <a:ext uri="{FF2B5EF4-FFF2-40B4-BE49-F238E27FC236}">
                <a16:creationId xmlns:a16="http://schemas.microsoft.com/office/drawing/2014/main" id="{AF6BC2B4-B402-9C42-8C40-D3E891334CAC}"/>
              </a:ext>
            </a:extLst>
          </p:cNvPr>
          <p:cNvGraphicFramePr>
            <a:graphicFrameLocks noGrp="1"/>
          </p:cNvGraphicFramePr>
          <p:nvPr>
            <p:extLst>
              <p:ext uri="{D42A27DB-BD31-4B8C-83A1-F6EECF244321}">
                <p14:modId xmlns:p14="http://schemas.microsoft.com/office/powerpoint/2010/main" val="2789755377"/>
              </p:ext>
            </p:extLst>
          </p:nvPr>
        </p:nvGraphicFramePr>
        <p:xfrm>
          <a:off x="196158" y="295275"/>
          <a:ext cx="11652941" cy="5486400"/>
        </p:xfrm>
        <a:graphic>
          <a:graphicData uri="http://schemas.openxmlformats.org/drawingml/2006/table">
            <a:tbl>
              <a:tblPr firstRow="1" firstCol="1" bandRow="1">
                <a:tableStyleId>{5C22544A-7EE6-4342-B048-85BDC9FD1C3A}</a:tableStyleId>
              </a:tblPr>
              <a:tblGrid>
                <a:gridCol w="3046619">
                  <a:extLst>
                    <a:ext uri="{9D8B030D-6E8A-4147-A177-3AD203B41FA5}">
                      <a16:colId xmlns:a16="http://schemas.microsoft.com/office/drawing/2014/main" val="80211780"/>
                    </a:ext>
                  </a:extLst>
                </a:gridCol>
                <a:gridCol w="2868110">
                  <a:extLst>
                    <a:ext uri="{9D8B030D-6E8A-4147-A177-3AD203B41FA5}">
                      <a16:colId xmlns:a16="http://schemas.microsoft.com/office/drawing/2014/main" val="3800851390"/>
                    </a:ext>
                  </a:extLst>
                </a:gridCol>
                <a:gridCol w="2869106">
                  <a:extLst>
                    <a:ext uri="{9D8B030D-6E8A-4147-A177-3AD203B41FA5}">
                      <a16:colId xmlns:a16="http://schemas.microsoft.com/office/drawing/2014/main" val="3503263246"/>
                    </a:ext>
                  </a:extLst>
                </a:gridCol>
                <a:gridCol w="2869106">
                  <a:extLst>
                    <a:ext uri="{9D8B030D-6E8A-4147-A177-3AD203B41FA5}">
                      <a16:colId xmlns:a16="http://schemas.microsoft.com/office/drawing/2014/main" val="1450336681"/>
                    </a:ext>
                  </a:extLst>
                </a:gridCol>
              </a:tblGrid>
              <a:tr h="658978">
                <a:tc>
                  <a:txBody>
                    <a:bodyPr/>
                    <a:lstStyle/>
                    <a:p>
                      <a:pPr marL="0" marR="0">
                        <a:spcBef>
                          <a:spcPts val="0"/>
                        </a:spcBef>
                        <a:spcAft>
                          <a:spcPts val="0"/>
                        </a:spcAft>
                      </a:pPr>
                      <a:r>
                        <a:rPr lang="en-US" sz="3200" dirty="0">
                          <a:effectLst/>
                          <a:latin typeface="Century Gothic" panose="020B0502020202020204" pitchFamily="34" charset="0"/>
                        </a:rPr>
                        <a:t>Q1</a:t>
                      </a:r>
                      <a:endParaRPr lang="en-US" sz="32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lumMod val="50000"/>
                      </a:schemeClr>
                    </a:solidFill>
                  </a:tcPr>
                </a:tc>
                <a:tc>
                  <a:txBody>
                    <a:bodyPr/>
                    <a:lstStyle/>
                    <a:p>
                      <a:pPr marL="0" marR="0">
                        <a:spcBef>
                          <a:spcPts val="0"/>
                        </a:spcBef>
                        <a:spcAft>
                          <a:spcPts val="0"/>
                        </a:spcAft>
                      </a:pPr>
                      <a:r>
                        <a:rPr lang="en-US" sz="3200" dirty="0">
                          <a:effectLst/>
                          <a:latin typeface="Century Gothic" panose="020B0502020202020204" pitchFamily="34" charset="0"/>
                          <a:ea typeface="Calibri" panose="020F0502020204030204" pitchFamily="34" charset="0"/>
                          <a:cs typeface="Times New Roman" panose="02020603050405020304" pitchFamily="18" charset="0"/>
                        </a:rPr>
                        <a:t>Q2</a:t>
                      </a:r>
                    </a:p>
                  </a:txBody>
                  <a:tcPr marL="68580" marR="6858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lumMod val="75000"/>
                      </a:schemeClr>
                    </a:solidFill>
                  </a:tcPr>
                </a:tc>
                <a:tc>
                  <a:txBody>
                    <a:bodyPr/>
                    <a:lstStyle/>
                    <a:p>
                      <a:pPr marL="0" marR="0">
                        <a:spcBef>
                          <a:spcPts val="0"/>
                        </a:spcBef>
                        <a:spcAft>
                          <a:spcPts val="0"/>
                        </a:spcAft>
                      </a:pPr>
                      <a:r>
                        <a:rPr lang="en-US" sz="3200" dirty="0">
                          <a:effectLst/>
                          <a:latin typeface="Century Gothic" panose="020B0502020202020204" pitchFamily="34" charset="0"/>
                        </a:rPr>
                        <a:t>Q3</a:t>
                      </a:r>
                      <a:endParaRPr lang="en-US" sz="32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solidFill>
                  </a:tcPr>
                </a:tc>
                <a:tc>
                  <a:txBody>
                    <a:bodyPr/>
                    <a:lstStyle/>
                    <a:p>
                      <a:pPr marL="0" marR="0">
                        <a:spcBef>
                          <a:spcPts val="0"/>
                        </a:spcBef>
                        <a:spcAft>
                          <a:spcPts val="0"/>
                        </a:spcAft>
                      </a:pPr>
                      <a:r>
                        <a:rPr lang="en-US" sz="3200" dirty="0">
                          <a:effectLst/>
                          <a:latin typeface="Century Gothic" panose="020B0502020202020204" pitchFamily="34" charset="0"/>
                        </a:rPr>
                        <a:t>Q4</a:t>
                      </a:r>
                      <a:endParaRPr lang="en-US" sz="32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1">
                        <a:lumMod val="85000"/>
                        <a:lumOff val="15000"/>
                      </a:schemeClr>
                    </a:solidFill>
                  </a:tcPr>
                </a:tc>
                <a:extLst>
                  <a:ext uri="{0D108BD9-81ED-4DB2-BD59-A6C34878D82A}">
                    <a16:rowId xmlns:a16="http://schemas.microsoft.com/office/drawing/2014/main" val="729673668"/>
                  </a:ext>
                </a:extLst>
              </a:tr>
              <a:tr h="4827422">
                <a:tc>
                  <a:txBody>
                    <a:bodyPr/>
                    <a:lstStyle/>
                    <a:p>
                      <a:pPr marL="0" marR="0" algn="l">
                        <a:spcBef>
                          <a:spcPts val="0"/>
                        </a:spcBef>
                        <a:spcAft>
                          <a:spcPts val="0"/>
                        </a:spcAft>
                      </a:pP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tx2">
                        <a:lumMod val="20000"/>
                        <a:lumOff val="80000"/>
                      </a:schemeClr>
                    </a:solidFill>
                  </a:tcPr>
                </a:tc>
                <a:tc>
                  <a:txBody>
                    <a:bodyPr/>
                    <a:lstStyle/>
                    <a:p>
                      <a:pPr marL="0" marR="0" algn="l">
                        <a:spcBef>
                          <a:spcPts val="0"/>
                        </a:spcBef>
                        <a:spcAft>
                          <a:spcPts val="0"/>
                        </a:spcAft>
                      </a:pP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rgbClr val="E3EAF6"/>
                    </a:solidFill>
                  </a:tcPr>
                </a:tc>
                <a:tc>
                  <a:txBody>
                    <a:bodyPr/>
                    <a:lstStyle/>
                    <a:p>
                      <a:pPr marL="0" marR="0" algn="l">
                        <a:spcBef>
                          <a:spcPts val="0"/>
                        </a:spcBef>
                        <a:spcAft>
                          <a:spcPts val="0"/>
                        </a:spcAft>
                      </a:pP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l">
                        <a:spcBef>
                          <a:spcPts val="0"/>
                        </a:spcBef>
                        <a:spcAft>
                          <a:spcPts val="0"/>
                        </a:spcAft>
                      </a:pP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8100" cap="flat" cmpd="sng" algn="ctr">
                      <a:solidFill>
                        <a:schemeClr val="bg1">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550980997"/>
                  </a:ext>
                </a:extLst>
              </a:tr>
            </a:tbl>
          </a:graphicData>
        </a:graphic>
      </p:graphicFrame>
    </p:spTree>
    <p:extLst>
      <p:ext uri="{BB962C8B-B14F-4D97-AF65-F5344CB8AC3E}">
        <p14:creationId xmlns:p14="http://schemas.microsoft.com/office/powerpoint/2010/main" val="11849787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79487483-FCAD-A74E-9D31-19CA87E15568}"/>
              </a:ext>
            </a:extLst>
          </p:cNvPr>
          <p:cNvGraphicFramePr>
            <a:graphicFrameLocks noGrp="1"/>
          </p:cNvGraphicFramePr>
          <p:nvPr>
            <p:extLst/>
          </p:nvPr>
        </p:nvGraphicFramePr>
        <p:xfrm>
          <a:off x="6456900" y="235974"/>
          <a:ext cx="548640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548640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KEY MARKETS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Details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graphicFrame>
        <p:nvGraphicFramePr>
          <p:cNvPr id="10" name="Table 9">
            <a:extLst>
              <a:ext uri="{FF2B5EF4-FFF2-40B4-BE49-F238E27FC236}">
                <a16:creationId xmlns:a16="http://schemas.microsoft.com/office/drawing/2014/main" id="{7771ACC8-66E4-5E41-A606-ABE3F4CA3443}"/>
              </a:ext>
            </a:extLst>
          </p:cNvPr>
          <p:cNvGraphicFramePr>
            <a:graphicFrameLocks noGrp="1"/>
          </p:cNvGraphicFramePr>
          <p:nvPr>
            <p:extLst/>
          </p:nvPr>
        </p:nvGraphicFramePr>
        <p:xfrm>
          <a:off x="220176" y="235975"/>
          <a:ext cx="5486400" cy="5712541"/>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5486400">
                  <a:extLst>
                    <a:ext uri="{9D8B030D-6E8A-4147-A177-3AD203B41FA5}">
                      <a16:colId xmlns:a16="http://schemas.microsoft.com/office/drawing/2014/main" val="2448353432"/>
                    </a:ext>
                  </a:extLst>
                </a:gridCol>
              </a:tblGrid>
              <a:tr h="983882">
                <a:tc>
                  <a:txBody>
                    <a:bodyPr/>
                    <a:lstStyle/>
                    <a:p>
                      <a:pPr algn="l" fontAlgn="b"/>
                      <a:r>
                        <a:rPr lang="en-US" sz="1400" b="1" u="none" strike="noStrike" dirty="0">
                          <a:solidFill>
                            <a:schemeClr val="bg1"/>
                          </a:solidFill>
                          <a:effectLst/>
                          <a:latin typeface="Century Gothic" panose="020B0502020202020204" pitchFamily="34" charset="0"/>
                        </a:rPr>
                        <a:t>CUSTOMER BUSINESS REVIEW</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extLst>
                  <a:ext uri="{0D108BD9-81ED-4DB2-BD59-A6C34878D82A}">
                    <a16:rowId xmlns:a16="http://schemas.microsoft.com/office/drawing/2014/main" val="2764071318"/>
                  </a:ext>
                </a:extLst>
              </a:tr>
              <a:tr h="4728659">
                <a:tc>
                  <a:txBody>
                    <a:bodyPr/>
                    <a:lstStyle/>
                    <a:p>
                      <a:pPr algn="l" fontAlgn="b"/>
                      <a:r>
                        <a:rPr lang="en-US" sz="1400" b="0" u="none" strike="noStrike" dirty="0">
                          <a:solidFill>
                            <a:schemeClr val="tx1"/>
                          </a:solidFill>
                          <a:effectLst/>
                          <a:latin typeface="Century Gothic" panose="020B0502020202020204" pitchFamily="34" charset="0"/>
                        </a:rPr>
                        <a:t>Details</a:t>
                      </a:r>
                    </a:p>
                  </a:txBody>
                  <a:tcPr marL="137160" marR="137160" marT="137160" marB="137160">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5298552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220177" y="6477000"/>
            <a:ext cx="11844864" cy="646331"/>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CUSTOMER BUSINESS REVIEW AND KEY MARKETS</a:t>
            </a:r>
          </a:p>
          <a:p>
            <a:pPr algn="r"/>
            <a:endParaRPr lang="en-US" b="1" dirty="0">
              <a:solidFill>
                <a:schemeClr val="bg1"/>
              </a:solidFill>
              <a:latin typeface="Century Gothic" panose="020B0502020202020204" pitchFamily="34" charset="0"/>
              <a:ea typeface="Arial" charset="0"/>
              <a:cs typeface="Arial" charset="0"/>
            </a:endParaRPr>
          </a:p>
        </p:txBody>
      </p:sp>
    </p:spTree>
    <p:extLst>
      <p:ext uri="{BB962C8B-B14F-4D97-AF65-F5344CB8AC3E}">
        <p14:creationId xmlns:p14="http://schemas.microsoft.com/office/powerpoint/2010/main" val="405518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LOOKING AHEAD</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925189298"/>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u="none" strike="noStrike" dirty="0">
                          <a:solidFill>
                            <a:schemeClr val="bg1"/>
                          </a:solidFill>
                          <a:effectLst/>
                          <a:latin typeface="Century Gothic" panose="020B0502020202020204" pitchFamily="34" charset="0"/>
                        </a:rPr>
                        <a:t>WHAT’S </a:t>
                      </a:r>
                    </a:p>
                    <a:p>
                      <a:pPr algn="l" fontAlgn="b"/>
                      <a:r>
                        <a:rPr lang="en-US" sz="1400" b="1" i="0" u="none" strike="noStrike" dirty="0">
                          <a:solidFill>
                            <a:schemeClr val="bg1"/>
                          </a:solidFill>
                          <a:effectLst/>
                          <a:latin typeface="Century Gothic" panose="020B0502020202020204" pitchFamily="34" charset="0"/>
                        </a:rPr>
                        <a:t>NEXT</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32512824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OPPORTUNITIES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260623706"/>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800" b="1" u="none" strike="noStrike" dirty="0">
                          <a:solidFill>
                            <a:schemeClr val="bg1"/>
                          </a:solidFill>
                          <a:effectLst/>
                          <a:latin typeface="Century Gothic" panose="020B0502020202020204" pitchFamily="34" charset="0"/>
                        </a:rPr>
                        <a:t>WHERE </a:t>
                      </a:r>
                    </a:p>
                    <a:p>
                      <a:pPr algn="l" fontAlgn="b"/>
                      <a:r>
                        <a:rPr lang="en-US" sz="1800" b="1" u="none" strike="noStrike" dirty="0">
                          <a:solidFill>
                            <a:schemeClr val="bg1"/>
                          </a:solidFill>
                          <a:effectLst/>
                          <a:latin typeface="Century Gothic" panose="020B0502020202020204" pitchFamily="34" charset="0"/>
                        </a:rPr>
                        <a:t>WE </a:t>
                      </a:r>
                    </a:p>
                    <a:p>
                      <a:pPr algn="l" fontAlgn="b"/>
                      <a:r>
                        <a:rPr lang="en-US" sz="1800" b="1" u="none" strike="noStrike" dirty="0">
                          <a:solidFill>
                            <a:schemeClr val="bg1"/>
                          </a:solidFill>
                          <a:effectLst/>
                          <a:latin typeface="Century Gothic" panose="020B0502020202020204" pitchFamily="34" charset="0"/>
                        </a:rPr>
                        <a:t>CAN </a:t>
                      </a:r>
                    </a:p>
                    <a:p>
                      <a:pPr algn="l" fontAlgn="b"/>
                      <a:r>
                        <a:rPr lang="en-US" sz="3600" b="1" u="none" strike="noStrike" dirty="0">
                          <a:solidFill>
                            <a:schemeClr val="bg1"/>
                          </a:solidFill>
                          <a:effectLst/>
                          <a:latin typeface="Century Gothic" panose="020B0502020202020204" pitchFamily="34" charset="0"/>
                        </a:rPr>
                        <a:t>WIN</a:t>
                      </a:r>
                      <a:endParaRPr lang="en-US" sz="18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2021685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4B5A14A-994D-2E45-8BDA-35C939E37A7A}"/>
              </a:ext>
            </a:extLst>
          </p:cNvPr>
          <p:cNvGraphicFramePr>
            <a:graphicFrameLocks noGrp="1"/>
          </p:cNvGraphicFramePr>
          <p:nvPr>
            <p:extLst>
              <p:ext uri="{D42A27DB-BD31-4B8C-83A1-F6EECF244321}">
                <p14:modId xmlns:p14="http://schemas.microsoft.com/office/powerpoint/2010/main" val="671144333"/>
              </p:ext>
            </p:extLst>
          </p:nvPr>
        </p:nvGraphicFramePr>
        <p:xfrm>
          <a:off x="220177" y="521081"/>
          <a:ext cx="11612880" cy="236160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361603">
                <a:tc>
                  <a:txBody>
                    <a:bodyPr/>
                    <a:lstStyle/>
                    <a:p>
                      <a:pPr algn="l" fontAlgn="b"/>
                      <a:r>
                        <a:rPr lang="en-US" sz="1400" b="1" u="none" strike="noStrike" dirty="0">
                          <a:solidFill>
                            <a:schemeClr val="bg1"/>
                          </a:solidFill>
                          <a:effectLst/>
                          <a:latin typeface="Century Gothic" panose="020B0502020202020204" pitchFamily="34" charset="0"/>
                        </a:rPr>
                        <a:t>TARGET CUSTOMERS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graphicFrame>
        <p:nvGraphicFramePr>
          <p:cNvPr id="9" name="Table 8">
            <a:extLst>
              <a:ext uri="{FF2B5EF4-FFF2-40B4-BE49-F238E27FC236}">
                <a16:creationId xmlns:a16="http://schemas.microsoft.com/office/drawing/2014/main" id="{1D5270F0-3FE0-9045-A861-1E7D1F6DA3B2}"/>
              </a:ext>
            </a:extLst>
          </p:cNvPr>
          <p:cNvGraphicFramePr>
            <a:graphicFrameLocks noGrp="1"/>
          </p:cNvGraphicFramePr>
          <p:nvPr>
            <p:extLst>
              <p:ext uri="{D42A27DB-BD31-4B8C-83A1-F6EECF244321}">
                <p14:modId xmlns:p14="http://schemas.microsoft.com/office/powerpoint/2010/main" val="3342218600"/>
              </p:ext>
            </p:extLst>
          </p:nvPr>
        </p:nvGraphicFramePr>
        <p:xfrm>
          <a:off x="220177" y="3565241"/>
          <a:ext cx="11612880" cy="2086093"/>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2086093">
                <a:tc>
                  <a:txBody>
                    <a:bodyPr/>
                    <a:lstStyle/>
                    <a:p>
                      <a:pPr algn="l" fontAlgn="b"/>
                      <a:r>
                        <a:rPr lang="en-US" sz="1400" b="1" u="none" strike="noStrike" dirty="0">
                          <a:solidFill>
                            <a:schemeClr val="bg1"/>
                          </a:solidFill>
                          <a:effectLst/>
                          <a:latin typeface="Century Gothic" panose="020B0502020202020204" pitchFamily="34" charset="0"/>
                        </a:rPr>
                        <a:t>TARGET MARKETS</a:t>
                      </a:r>
                      <a:endParaRPr lang="en-US" sz="12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solidFill>
                  </a:tcPr>
                </a:tc>
                <a:tc>
                  <a:txBody>
                    <a:bodyPr/>
                    <a:lstStyle/>
                    <a:p>
                      <a:pPr algn="l" fontAlgn="ctr"/>
                      <a:endParaRPr lang="en-US" sz="1200" b="0" i="0" u="none" strike="noStrike" dirty="0">
                        <a:solidFill>
                          <a:schemeClr val="tx2">
                            <a:lumMod val="50000"/>
                          </a:schemeClr>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3781586" y="6477000"/>
            <a:ext cx="8283455"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TARGET CUSTOMERS AND MARKETS</a:t>
            </a:r>
          </a:p>
        </p:txBody>
      </p:sp>
    </p:spTree>
    <p:extLst>
      <p:ext uri="{BB962C8B-B14F-4D97-AF65-F5344CB8AC3E}">
        <p14:creationId xmlns:p14="http://schemas.microsoft.com/office/powerpoint/2010/main" val="942397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NEW PRODUCTS AND SERVICES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3015672653"/>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u="none" strike="noStrike" dirty="0">
                          <a:solidFill>
                            <a:schemeClr val="bg1"/>
                          </a:solidFill>
                          <a:effectLst/>
                          <a:latin typeface="Century Gothic" panose="020B0502020202020204" pitchFamily="34" charset="0"/>
                        </a:rPr>
                        <a:t>NEW PRODUCTS AND </a:t>
                      </a:r>
                    </a:p>
                    <a:p>
                      <a:pPr algn="l" fontAlgn="b"/>
                      <a:r>
                        <a:rPr lang="en-US" sz="1400" b="1" u="none" strike="noStrike" dirty="0">
                          <a:solidFill>
                            <a:schemeClr val="bg1"/>
                          </a:solidFill>
                          <a:effectLst/>
                          <a:latin typeface="Century Gothic" panose="020B0502020202020204" pitchFamily="34" charset="0"/>
                        </a:rPr>
                        <a:t>SERVICES</a:t>
                      </a:r>
                      <a:endParaRPr lang="en-US" sz="1400" b="1" i="0" u="none" strike="noStrike" dirty="0">
                        <a:solidFill>
                          <a:schemeClr val="bg1"/>
                        </a:solidFill>
                        <a:effectLst/>
                        <a:latin typeface="Century Gothic" panose="020B0502020202020204" pitchFamily="34" charset="0"/>
                      </a:endParaRP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804598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7" name="TextBox 6"/>
          <p:cNvSpPr txBox="1"/>
          <p:nvPr/>
        </p:nvSpPr>
        <p:spPr>
          <a:xfrm>
            <a:off x="1171575" y="6477000"/>
            <a:ext cx="10893466"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NEXT STEPS</a:t>
            </a:r>
          </a:p>
        </p:txBody>
      </p:sp>
      <p:graphicFrame>
        <p:nvGraphicFramePr>
          <p:cNvPr id="5" name="Table 4">
            <a:extLst>
              <a:ext uri="{FF2B5EF4-FFF2-40B4-BE49-F238E27FC236}">
                <a16:creationId xmlns:a16="http://schemas.microsoft.com/office/drawing/2014/main" id="{FCBC44ED-2B4D-EB4F-B4F3-DA0B26C8836C}"/>
              </a:ext>
            </a:extLst>
          </p:cNvPr>
          <p:cNvGraphicFramePr>
            <a:graphicFrameLocks noGrp="1"/>
          </p:cNvGraphicFramePr>
          <p:nvPr>
            <p:extLst>
              <p:ext uri="{D42A27DB-BD31-4B8C-83A1-F6EECF244321}">
                <p14:modId xmlns:p14="http://schemas.microsoft.com/office/powerpoint/2010/main" val="3715050512"/>
              </p:ext>
            </p:extLst>
          </p:nvPr>
        </p:nvGraphicFramePr>
        <p:xfrm>
          <a:off x="220177" y="521081"/>
          <a:ext cx="11612880" cy="4370959"/>
        </p:xfrm>
        <a:graphic>
          <a:graphicData uri="http://schemas.openxmlformats.org/drawingml/2006/table">
            <a:tbl>
              <a:tblPr>
                <a:effectLst>
                  <a:reflection blurRad="6350" stA="52000" endA="300" endPos="35000" dir="5400000" sy="-100000" algn="bl" rotWithShape="0"/>
                </a:effectLst>
                <a:tableStyleId>{5C22544A-7EE6-4342-B048-85BDC9FD1C3A}</a:tableStyleId>
              </a:tblPr>
              <a:tblGrid>
                <a:gridCol w="1554480">
                  <a:extLst>
                    <a:ext uri="{9D8B030D-6E8A-4147-A177-3AD203B41FA5}">
                      <a16:colId xmlns:a16="http://schemas.microsoft.com/office/drawing/2014/main" val="2448353432"/>
                    </a:ext>
                  </a:extLst>
                </a:gridCol>
                <a:gridCol w="10058400">
                  <a:extLst>
                    <a:ext uri="{9D8B030D-6E8A-4147-A177-3AD203B41FA5}">
                      <a16:colId xmlns:a16="http://schemas.microsoft.com/office/drawing/2014/main" val="185754983"/>
                    </a:ext>
                  </a:extLst>
                </a:gridCol>
              </a:tblGrid>
              <a:tr h="4370959">
                <a:tc>
                  <a:txBody>
                    <a:bodyPr/>
                    <a:lstStyle/>
                    <a:p>
                      <a:pPr algn="l" fontAlgn="b"/>
                      <a:r>
                        <a:rPr lang="en-US" sz="1400" b="1" i="0" u="none" strike="noStrike" dirty="0">
                          <a:solidFill>
                            <a:schemeClr val="bg1"/>
                          </a:solidFill>
                          <a:effectLst/>
                          <a:latin typeface="Century Gothic" panose="020B0502020202020204" pitchFamily="34" charset="0"/>
                        </a:rPr>
                        <a:t>NEXT</a:t>
                      </a:r>
                    </a:p>
                    <a:p>
                      <a:pPr algn="l" fontAlgn="b"/>
                      <a:r>
                        <a:rPr lang="en-US" sz="1400" b="1" i="0" u="none" strike="noStrike" dirty="0">
                          <a:solidFill>
                            <a:schemeClr val="bg1"/>
                          </a:solidFill>
                          <a:effectLst/>
                          <a:latin typeface="Century Gothic" panose="020B0502020202020204" pitchFamily="34" charset="0"/>
                        </a:rPr>
                        <a:t>STEPS</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tx2">
                        <a:lumMod val="50000"/>
                      </a:schemeClr>
                    </a:solidFill>
                  </a:tcPr>
                </a:tc>
                <a:tc>
                  <a:txBody>
                    <a:bodyPr/>
                    <a:lstStyle/>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1</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2</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3</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4</a:t>
                      </a:r>
                    </a:p>
                    <a:p>
                      <a:pPr marL="171450" indent="-171450" algn="l" fontAlgn="ctr">
                        <a:lnSpc>
                          <a:spcPct val="250000"/>
                        </a:lnSpc>
                        <a:buClr>
                          <a:schemeClr val="tx2">
                            <a:lumMod val="60000"/>
                            <a:lumOff val="40000"/>
                          </a:schemeClr>
                        </a:buClr>
                        <a:buFont typeface="Arial Unicode MS" panose="020B0604020202020204" pitchFamily="34" charset="-128"/>
                        <a:buChar char="✙"/>
                      </a:pPr>
                      <a:r>
                        <a:rPr lang="en-US" sz="1200" b="0" i="0" u="none" strike="noStrike" dirty="0">
                          <a:solidFill>
                            <a:schemeClr val="tx2">
                              <a:lumMod val="50000"/>
                            </a:schemeClr>
                          </a:solidFill>
                          <a:effectLst/>
                          <a:latin typeface="Century Gothic" panose="020B0502020202020204" pitchFamily="34" charset="0"/>
                        </a:rPr>
                        <a:t>Bullet Point 5</a:t>
                      </a:r>
                    </a:p>
                  </a:txBody>
                  <a:tcPr marL="137160" marR="137160" marT="137160" marB="137160"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764071318"/>
                  </a:ext>
                </a:extLst>
              </a:tr>
            </a:tbl>
          </a:graphicData>
        </a:graphic>
      </p:graphicFrame>
    </p:spTree>
    <p:extLst>
      <p:ext uri="{BB962C8B-B14F-4D97-AF65-F5344CB8AC3E}">
        <p14:creationId xmlns:p14="http://schemas.microsoft.com/office/powerpoint/2010/main" val="493483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7">
            <a:extLst>
              <a:ext uri="{FF2B5EF4-FFF2-40B4-BE49-F238E27FC236}">
                <a16:creationId xmlns:a16="http://schemas.microsoft.com/office/drawing/2014/main" id="{85704FB2-21BB-8D44-AC07-AF228E40B331}"/>
              </a:ext>
            </a:extLst>
          </p:cNvPr>
          <p:cNvSpPr/>
          <p:nvPr/>
        </p:nvSpPr>
        <p:spPr>
          <a:xfrm>
            <a:off x="0" y="6333892"/>
            <a:ext cx="12192000" cy="524107"/>
          </a:xfrm>
          <a:custGeom>
            <a:avLst/>
            <a:gdLst>
              <a:gd name="connsiteX0" fmla="*/ 0 w 12192000"/>
              <a:gd name="connsiteY0" fmla="*/ 0 h 520936"/>
              <a:gd name="connsiteX1" fmla="*/ 12192000 w 12192000"/>
              <a:gd name="connsiteY1" fmla="*/ 0 h 520936"/>
              <a:gd name="connsiteX2" fmla="*/ 12192000 w 12192000"/>
              <a:gd name="connsiteY2" fmla="*/ 520936 h 520936"/>
              <a:gd name="connsiteX3" fmla="*/ 0 w 12192000"/>
              <a:gd name="connsiteY3" fmla="*/ 520936 h 520936"/>
              <a:gd name="connsiteX4" fmla="*/ 0 w 12192000"/>
              <a:gd name="connsiteY4" fmla="*/ 0 h 520936"/>
              <a:gd name="connsiteX0" fmla="*/ 0 w 12192000"/>
              <a:gd name="connsiteY0" fmla="*/ 3171 h 524107"/>
              <a:gd name="connsiteX1" fmla="*/ 11054576 w 12192000"/>
              <a:gd name="connsiteY1" fmla="*/ 0 h 524107"/>
              <a:gd name="connsiteX2" fmla="*/ 12192000 w 12192000"/>
              <a:gd name="connsiteY2" fmla="*/ 3171 h 524107"/>
              <a:gd name="connsiteX3" fmla="*/ 12192000 w 12192000"/>
              <a:gd name="connsiteY3" fmla="*/ 524107 h 524107"/>
              <a:gd name="connsiteX4" fmla="*/ 0 w 12192000"/>
              <a:gd name="connsiteY4" fmla="*/ 524107 h 524107"/>
              <a:gd name="connsiteX5" fmla="*/ 0 w 12192000"/>
              <a:gd name="connsiteY5" fmla="*/ 3171 h 524107"/>
              <a:gd name="connsiteX0" fmla="*/ 0 w 12192000"/>
              <a:gd name="connsiteY0" fmla="*/ 6887 h 527823"/>
              <a:gd name="connsiteX1" fmla="*/ 11054576 w 12192000"/>
              <a:gd name="connsiteY1" fmla="*/ 3716 h 527823"/>
              <a:gd name="connsiteX2" fmla="*/ 11288751 w 12192000"/>
              <a:gd name="connsiteY2" fmla="*/ 0 h 527823"/>
              <a:gd name="connsiteX3" fmla="*/ 12192000 w 12192000"/>
              <a:gd name="connsiteY3" fmla="*/ 6887 h 527823"/>
              <a:gd name="connsiteX4" fmla="*/ 12192000 w 12192000"/>
              <a:gd name="connsiteY4" fmla="*/ 527823 h 527823"/>
              <a:gd name="connsiteX5" fmla="*/ 0 w 12192000"/>
              <a:gd name="connsiteY5" fmla="*/ 527823 h 527823"/>
              <a:gd name="connsiteX6" fmla="*/ 0 w 12192000"/>
              <a:gd name="connsiteY6" fmla="*/ 6887 h 527823"/>
              <a:gd name="connsiteX0" fmla="*/ 0 w 12192000"/>
              <a:gd name="connsiteY0" fmla="*/ 6887 h 527823"/>
              <a:gd name="connsiteX1" fmla="*/ 11054576 w 12192000"/>
              <a:gd name="connsiteY1" fmla="*/ 3716 h 527823"/>
              <a:gd name="connsiteX2" fmla="*/ 11288751 w 12192000"/>
              <a:gd name="connsiteY2" fmla="*/ 0 h 527823"/>
              <a:gd name="connsiteX3" fmla="*/ 11508059 w 12192000"/>
              <a:gd name="connsiteY3" fmla="*/ 7434 h 527823"/>
              <a:gd name="connsiteX4" fmla="*/ 12192000 w 12192000"/>
              <a:gd name="connsiteY4" fmla="*/ 6887 h 527823"/>
              <a:gd name="connsiteX5" fmla="*/ 12192000 w 12192000"/>
              <a:gd name="connsiteY5" fmla="*/ 527823 h 527823"/>
              <a:gd name="connsiteX6" fmla="*/ 0 w 12192000"/>
              <a:gd name="connsiteY6" fmla="*/ 527823 h 527823"/>
              <a:gd name="connsiteX7" fmla="*/ 0 w 12192000"/>
              <a:gd name="connsiteY7" fmla="*/ 6887 h 527823"/>
              <a:gd name="connsiteX0" fmla="*/ 0 w 12192000"/>
              <a:gd name="connsiteY0" fmla="*/ 3171 h 524107"/>
              <a:gd name="connsiteX1" fmla="*/ 11054576 w 12192000"/>
              <a:gd name="connsiteY1" fmla="*/ 0 h 524107"/>
              <a:gd name="connsiteX2" fmla="*/ 11296185 w 12192000"/>
              <a:gd name="connsiteY2" fmla="*/ 159836 h 524107"/>
              <a:gd name="connsiteX3" fmla="*/ 11508059 w 12192000"/>
              <a:gd name="connsiteY3" fmla="*/ 3718 h 524107"/>
              <a:gd name="connsiteX4" fmla="*/ 12192000 w 12192000"/>
              <a:gd name="connsiteY4" fmla="*/ 3171 h 524107"/>
              <a:gd name="connsiteX5" fmla="*/ 12192000 w 12192000"/>
              <a:gd name="connsiteY5" fmla="*/ 524107 h 524107"/>
              <a:gd name="connsiteX6" fmla="*/ 0 w 12192000"/>
              <a:gd name="connsiteY6" fmla="*/ 524107 h 524107"/>
              <a:gd name="connsiteX7" fmla="*/ 0 w 12192000"/>
              <a:gd name="connsiteY7" fmla="*/ 3171 h 524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24107">
                <a:moveTo>
                  <a:pt x="0" y="3171"/>
                </a:moveTo>
                <a:lnTo>
                  <a:pt x="11054576" y="0"/>
                </a:lnTo>
                <a:lnTo>
                  <a:pt x="11296185" y="159836"/>
                </a:lnTo>
                <a:lnTo>
                  <a:pt x="11508059" y="3718"/>
                </a:lnTo>
                <a:lnTo>
                  <a:pt x="12192000" y="3171"/>
                </a:lnTo>
                <a:lnTo>
                  <a:pt x="12192000" y="524107"/>
                </a:lnTo>
                <a:lnTo>
                  <a:pt x="0" y="524107"/>
                </a:lnTo>
                <a:lnTo>
                  <a:pt x="0" y="3171"/>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Century Gothic" panose="020B0502020202020204" pitchFamily="34" charset="0"/>
            </a:endParaRPr>
          </a:p>
        </p:txBody>
      </p:sp>
      <p:sp>
        <p:nvSpPr>
          <p:cNvPr id="10" name="TextBox 9">
            <a:extLst>
              <a:ext uri="{FF2B5EF4-FFF2-40B4-BE49-F238E27FC236}">
                <a16:creationId xmlns:a16="http://schemas.microsoft.com/office/drawing/2014/main" id="{591C4F87-A976-1E4C-B38C-19D02E42CE4B}"/>
              </a:ext>
            </a:extLst>
          </p:cNvPr>
          <p:cNvSpPr txBox="1"/>
          <p:nvPr/>
        </p:nvSpPr>
        <p:spPr>
          <a:xfrm>
            <a:off x="5863533" y="6477000"/>
            <a:ext cx="6201508" cy="369332"/>
          </a:xfrm>
          <a:prstGeom prst="rect">
            <a:avLst/>
          </a:prstGeom>
          <a:noFill/>
        </p:spPr>
        <p:txBody>
          <a:bodyPr wrap="square" rtlCol="0">
            <a:spAutoFit/>
          </a:bodyPr>
          <a:lstStyle/>
          <a:p>
            <a:pPr algn="r"/>
            <a:r>
              <a:rPr lang="en-US" b="1" dirty="0">
                <a:solidFill>
                  <a:schemeClr val="bg1"/>
                </a:solidFill>
                <a:latin typeface="Century Gothic" panose="020B0502020202020204" pitchFamily="34" charset="0"/>
                <a:ea typeface="Arial" charset="0"/>
                <a:cs typeface="Arial" charset="0"/>
              </a:rPr>
              <a:t>SUMMARY AND DISCUSSION</a:t>
            </a:r>
          </a:p>
        </p:txBody>
      </p:sp>
      <p:sp>
        <p:nvSpPr>
          <p:cNvPr id="11" name="TextBox 10">
            <a:extLst>
              <a:ext uri="{FF2B5EF4-FFF2-40B4-BE49-F238E27FC236}">
                <a16:creationId xmlns:a16="http://schemas.microsoft.com/office/drawing/2014/main" id="{6047BEA3-34EC-FB46-91E8-5C64600DE54C}"/>
              </a:ext>
            </a:extLst>
          </p:cNvPr>
          <p:cNvSpPr txBox="1"/>
          <p:nvPr/>
        </p:nvSpPr>
        <p:spPr>
          <a:xfrm>
            <a:off x="243840" y="228600"/>
            <a:ext cx="11554439" cy="3539430"/>
          </a:xfrm>
          <a:prstGeom prst="rect">
            <a:avLst/>
          </a:prstGeom>
          <a:noFill/>
        </p:spPr>
        <p:txBody>
          <a:bodyPr wrap="square" rtlCol="0">
            <a:spAutoFit/>
          </a:bodyPr>
          <a:lstStyle/>
          <a:p>
            <a:r>
              <a:rPr lang="en-US" sz="2800" b="1" dirty="0">
                <a:latin typeface="Century Gothic" panose="020B0502020202020204" pitchFamily="34" charset="0"/>
              </a:rPr>
              <a:t>SUMMARY AND DISCUSSION</a:t>
            </a:r>
          </a:p>
          <a:p>
            <a:endParaRPr lang="en-US" sz="2800" b="1" dirty="0">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Summary of Annual Business Review</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Closing Statements</a:t>
            </a:r>
          </a:p>
          <a:p>
            <a:pPr marL="914400" lvl="1" indent="-457200">
              <a:buFont typeface="Arial" panose="020B0604020202020204" pitchFamily="34" charset="0"/>
              <a:buChar char="•"/>
            </a:pPr>
            <a:endParaRPr lang="en-US" sz="2800" dirty="0">
              <a:solidFill>
                <a:schemeClr val="tx2"/>
              </a:solidFill>
              <a:latin typeface="Century Gothic" panose="020B0502020202020204" pitchFamily="34" charset="0"/>
            </a:endParaRPr>
          </a:p>
          <a:p>
            <a:pPr marL="914400" lvl="1" indent="-457200">
              <a:buFont typeface="Arial" panose="020B0604020202020204" pitchFamily="34" charset="0"/>
              <a:buChar char="•"/>
            </a:pPr>
            <a:r>
              <a:rPr lang="en-US" sz="2800" dirty="0">
                <a:solidFill>
                  <a:schemeClr val="tx2"/>
                </a:solidFill>
                <a:latin typeface="Century Gothic" panose="020B0502020202020204" pitchFamily="34" charset="0"/>
              </a:rPr>
              <a:t>Discussion</a:t>
            </a:r>
          </a:p>
          <a:p>
            <a:endParaRPr lang="en-US" sz="2800" b="1" dirty="0">
              <a:latin typeface="Century Gothic" panose="020B0502020202020204" pitchFamily="34" charset="0"/>
            </a:endParaRPr>
          </a:p>
        </p:txBody>
      </p:sp>
    </p:spTree>
    <p:extLst>
      <p:ext uri="{BB962C8B-B14F-4D97-AF65-F5344CB8AC3E}">
        <p14:creationId xmlns:p14="http://schemas.microsoft.com/office/powerpoint/2010/main" val="3873724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1BC736FB-ECB3-6947-8A3E-2AC7672BA480}"/>
              </a:ext>
            </a:extLst>
          </p:cNvPr>
          <p:cNvGraphicFramePr>
            <a:graphicFrameLocks noGrp="1"/>
          </p:cNvGraphicFramePr>
          <p:nvPr>
            <p:extLst>
              <p:ext uri="{D42A27DB-BD31-4B8C-83A1-F6EECF244321}">
                <p14:modId xmlns:p14="http://schemas.microsoft.com/office/powerpoint/2010/main" val="382949040"/>
              </p:ext>
            </p:extLst>
          </p:nvPr>
        </p:nvGraphicFramePr>
        <p:xfrm>
          <a:off x="787790" y="1050352"/>
          <a:ext cx="10227213" cy="2283692"/>
        </p:xfrm>
        <a:graphic>
          <a:graphicData uri="http://schemas.openxmlformats.org/drawingml/2006/table">
            <a:tbl>
              <a:tblPr firstRow="1" firstCol="1" bandRow="1">
                <a:tableStyleId>{5C22544A-7EE6-4342-B048-85BDC9FD1C3A}</a:tableStyleId>
              </a:tblPr>
              <a:tblGrid>
                <a:gridCol w="10227213">
                  <a:extLst>
                    <a:ext uri="{9D8B030D-6E8A-4147-A177-3AD203B41FA5}">
                      <a16:colId xmlns:a16="http://schemas.microsoft.com/office/drawing/2014/main" val="2161760999"/>
                    </a:ext>
                  </a:extLst>
                </a:gridCol>
              </a:tblGrid>
              <a:tr h="2283692">
                <a:tc>
                  <a:txBody>
                    <a:bodyPr/>
                    <a:lstStyle/>
                    <a:p>
                      <a:pPr marL="0" marR="0" algn="ctr">
                        <a:spcBef>
                          <a:spcPts val="0"/>
                        </a:spcBef>
                        <a:spcAft>
                          <a:spcPts val="0"/>
                        </a:spcAft>
                      </a:pPr>
                      <a:r>
                        <a:rPr lang="en-US" sz="1600" b="1" dirty="0">
                          <a:solidFill>
                            <a:schemeClr val="tx1"/>
                          </a:solidFill>
                          <a:effectLst/>
                          <a:latin typeface="Century Gothic" panose="020B0502020202020204" pitchFamily="34" charset="0"/>
                        </a:rPr>
                        <a:t>DISCLAIMER</a:t>
                      </a:r>
                      <a:endParaRPr lang="en-US" sz="1200" b="1" dirty="0">
                        <a:solidFill>
                          <a:schemeClr val="tx1"/>
                        </a:solidFill>
                        <a:effectLst/>
                        <a:latin typeface="Century Gothic" panose="020B0502020202020204" pitchFamily="34" charset="0"/>
                      </a:endParaRPr>
                    </a:p>
                    <a:p>
                      <a:pPr marL="0" marR="0">
                        <a:spcBef>
                          <a:spcPts val="0"/>
                        </a:spcBef>
                        <a:spcAft>
                          <a:spcPts val="0"/>
                        </a:spcAft>
                      </a:pPr>
                      <a:r>
                        <a:rPr lang="en-US" sz="1200" b="0" dirty="0">
                          <a:solidFill>
                            <a:schemeClr val="tx1"/>
                          </a:solidFill>
                          <a:effectLst/>
                          <a:latin typeface="Century Gothic" panose="020B0502020202020204" pitchFamily="34" charset="0"/>
                        </a:rPr>
                        <a:t> </a:t>
                      </a:r>
                    </a:p>
                    <a:p>
                      <a:pPr marL="0" marR="0">
                        <a:spcBef>
                          <a:spcPts val="0"/>
                        </a:spcBef>
                        <a:spcAft>
                          <a:spcPts val="0"/>
                        </a:spcAft>
                      </a:pPr>
                      <a:r>
                        <a:rPr lang="en-US" sz="1400" b="0" dirty="0">
                          <a:solidFill>
                            <a:schemeClr val="tx1"/>
                          </a:solidFill>
                          <a:effectLst/>
                          <a:latin typeface="Century Gothic" panose="020B0502020202020204" pitchFamily="34" charset="0"/>
                        </a:rPr>
                        <a:t>Any articles, templates, or information provided by Smartsheet on the website are for reference only. While we strive to keep the information up to date and correct, we make no representations or warranties of any kind, express or implied, about the completeness, accuracy, reliability, suitability, or availability with respect to the website or the information, articles, templates, or related graphics contained on the website. Any reliance you place on such information is therefore strictly at your own risk.</a:t>
                      </a:r>
                      <a:endParaRPr lang="en-US" sz="1400" b="0"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228600" marR="73025" marT="0" marB="0" anchor="ctr">
                    <a:lnL w="76200" cap="flat" cmpd="sng" algn="ctr">
                      <a:solidFill>
                        <a:schemeClr val="bg1">
                          <a:lumMod val="50000"/>
                        </a:schemeClr>
                      </a:solid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24880165"/>
                  </a:ext>
                </a:extLst>
              </a:tr>
            </a:tbl>
          </a:graphicData>
        </a:graphic>
      </p:graphicFrame>
    </p:spTree>
    <p:extLst>
      <p:ext uri="{BB962C8B-B14F-4D97-AF65-F5344CB8AC3E}">
        <p14:creationId xmlns:p14="http://schemas.microsoft.com/office/powerpoint/2010/main" val="2929323684"/>
      </p:ext>
    </p:extLst>
  </p:cSld>
  <p:clrMapOvr>
    <a:masterClrMapping/>
  </p:clrMapOvr>
</p:sld>
</file>

<file path=ppt/theme/theme1.xml><?xml version="1.0" encoding="utf-8"?>
<a:theme xmlns:a="http://schemas.openxmlformats.org/drawingml/2006/main" name="IC-Annual-Business-Review-Template_PowerPoi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Презентация1" id="{A621E438-D249-4232-8559-5D2722A57EEE}" vid="{14634B10-9778-4155-B507-763351C5081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Words>
  <Application>Microsoft Office PowerPoint</Application>
  <PresentationFormat>Широкоэкранный</PresentationFormat>
  <Paragraphs>102</Paragraphs>
  <Slides>14</Slides>
  <Notes>14</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14</vt:i4>
      </vt:variant>
    </vt:vector>
  </HeadingPairs>
  <TitlesOfParts>
    <vt:vector size="21" baseType="lpstr">
      <vt:lpstr>Arial</vt:lpstr>
      <vt:lpstr>Arial Unicode MS</vt:lpstr>
      <vt:lpstr>Calibri</vt:lpstr>
      <vt:lpstr>Calibri Light</vt:lpstr>
      <vt:lpstr>Century Gothic</vt:lpstr>
      <vt:lpstr>Times New Roman</vt:lpstr>
      <vt:lpstr>IC-Annual-Business-Review-Template_PowerPoint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Alexandra Ragazhinskaya</dc:creator>
  <cp:lastModifiedBy>Alexandra Ragazhinskaya</cp:lastModifiedBy>
  <cp:revision>1</cp:revision>
  <dcterms:created xsi:type="dcterms:W3CDTF">2018-07-28T23:13:04Z</dcterms:created>
  <dcterms:modified xsi:type="dcterms:W3CDTF">2018-07-28T23:13:33Z</dcterms:modified>
</cp:coreProperties>
</file>